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8" r:id="rId3"/>
    <p:sldId id="259" r:id="rId4"/>
    <p:sldId id="274" r:id="rId5"/>
    <p:sldId id="257" r:id="rId6"/>
    <p:sldId id="261" r:id="rId7"/>
    <p:sldId id="262" r:id="rId8"/>
    <p:sldId id="264" r:id="rId9"/>
    <p:sldId id="260" r:id="rId10"/>
    <p:sldId id="266" r:id="rId11"/>
    <p:sldId id="267" r:id="rId12"/>
    <p:sldId id="268" r:id="rId13"/>
    <p:sldId id="271" r:id="rId14"/>
    <p:sldId id="272" r:id="rId15"/>
    <p:sldId id="270" r:id="rId16"/>
    <p:sldId id="265" r:id="rId17"/>
    <p:sldId id="273" r:id="rId18"/>
    <p:sldId id="291" r:id="rId19"/>
    <p:sldId id="276" r:id="rId20"/>
    <p:sldId id="277" r:id="rId21"/>
    <p:sldId id="278" r:id="rId22"/>
    <p:sldId id="279" r:id="rId23"/>
    <p:sldId id="280" r:id="rId24"/>
    <p:sldId id="281" r:id="rId25"/>
    <p:sldId id="282" r:id="rId26"/>
    <p:sldId id="284" r:id="rId27"/>
    <p:sldId id="286" r:id="rId28"/>
    <p:sldId id="287" r:id="rId29"/>
    <p:sldId id="288" r:id="rId30"/>
    <p:sldId id="289" r:id="rId31"/>
    <p:sldId id="285" r:id="rId32"/>
    <p:sldId id="295" r:id="rId33"/>
    <p:sldId id="296" r:id="rId34"/>
    <p:sldId id="309" r:id="rId35"/>
    <p:sldId id="290" r:id="rId36"/>
    <p:sldId id="293" r:id="rId37"/>
    <p:sldId id="308" r:id="rId38"/>
    <p:sldId id="306" r:id="rId39"/>
    <p:sldId id="305" r:id="rId40"/>
    <p:sldId id="297" r:id="rId41"/>
    <p:sldId id="299" r:id="rId42"/>
    <p:sldId id="307" r:id="rId43"/>
    <p:sldId id="301" r:id="rId44"/>
    <p:sldId id="302" r:id="rId45"/>
    <p:sldId id="303" r:id="rId46"/>
    <p:sldId id="304" r:id="rId47"/>
    <p:sldId id="292"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07096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image" Target="../media/image9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96.wmf"/><Relationship Id="rId4" Type="http://schemas.openxmlformats.org/officeDocument/2006/relationships/image" Target="../media/image9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35.wmf"/><Relationship Id="rId1" Type="http://schemas.openxmlformats.org/officeDocument/2006/relationships/image" Target="../media/image3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6BCD37-9572-4504-9123-E41A7943D984}" type="datetimeFigureOut">
              <a:rPr lang="en-US" smtClean="0"/>
              <a:pPr/>
              <a:t>4/11/2011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3F26E7-6429-4FD4-AB93-2F7FC374017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8A6BC5-7697-4CC0-8CD5-C5AAAE1BBE85}" type="slidenum">
              <a:rPr lang="en-US"/>
              <a:pPr/>
              <a:t>2</a:t>
            </a:fld>
            <a:endParaRPr lang="en-US"/>
          </a:p>
        </p:txBody>
      </p:sp>
      <p:sp>
        <p:nvSpPr>
          <p:cNvPr id="8194" name="Rectangle 2"/>
          <p:cNvSpPr>
            <a:spLocks noGrp="1" noRot="1" noChangeAspect="1" noChangeArrowheads="1" noTextEdit="1"/>
          </p:cNvSpPr>
          <p:nvPr>
            <p:ph type="sldImg"/>
          </p:nvPr>
        </p:nvSpPr>
        <p:spPr>
          <a:xfrm>
            <a:off x="1092200" y="933450"/>
            <a:ext cx="4486275" cy="3363913"/>
          </a:xfrm>
          <a:solidFill>
            <a:srgbClr val="FFFFFF"/>
          </a:solidFill>
          <a:ln/>
        </p:spPr>
      </p:sp>
      <p:sp>
        <p:nvSpPr>
          <p:cNvPr id="8195" name="Rectangle 3"/>
          <p:cNvSpPr txBox="1">
            <a:spLocks noGrp="1" noChangeArrowheads="1"/>
          </p:cNvSpPr>
          <p:nvPr>
            <p:ph type="body" idx="1"/>
          </p:nvPr>
        </p:nvSpPr>
        <p:spPr>
          <a:xfrm>
            <a:off x="1031875" y="4624388"/>
            <a:ext cx="4611688" cy="3733800"/>
          </a:xfrm>
          <a:ln/>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A8A6E3-D28B-4FB8-8F1D-B2F0F49F50B2}" type="slidenum">
              <a:rPr lang="en-US"/>
              <a:pPr/>
              <a:t>20</a:t>
            </a:fld>
            <a:endParaRPr lang="en-US"/>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E9DE47-044B-4124-B45C-1DE19BD860E5}" type="slidenum">
              <a:rPr lang="en-US"/>
              <a:pPr/>
              <a:t>21</a:t>
            </a:fld>
            <a:endParaRPr lang="en-US"/>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04BAEE-33B8-48E6-A22A-19DA0D34366C}" type="slidenum">
              <a:rPr lang="en-US"/>
              <a:pPr/>
              <a:t>23</a:t>
            </a:fld>
            <a:endParaRPr lang="en-US"/>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B3C1AB-D88B-411F-ACB3-246E7F867B85}" type="slidenum">
              <a:rPr lang="en-US"/>
              <a:pPr/>
              <a:t>24</a:t>
            </a:fld>
            <a:endParaRPr lang="en-US"/>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FFDD1-1A20-42E4-A2F4-26D120A31CE0}" type="slidenum">
              <a:rPr lang="en-US"/>
              <a:pPr/>
              <a:t>28</a:t>
            </a:fld>
            <a:endParaRPr lang="en-US"/>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837AFD-3BBC-487D-9E6C-156A7674222C}" type="slidenum">
              <a:rPr lang="en-US"/>
              <a:pPr/>
              <a:t>32</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361427-F357-4DD2-AFBF-E82F32029722}" type="slidenum">
              <a:rPr lang="en-US" smtClean="0"/>
              <a:pPr/>
              <a:t>34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511E2D-3237-47E6-A20B-42E106D06666}" type="slidenum">
              <a:rPr lang="en-US" smtClean="0"/>
              <a:pPr/>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EF8F4-24F8-4EAE-9CB6-E4A679F56B39}" type="slidenum">
              <a:rPr lang="en-US"/>
              <a:pPr/>
              <a:t>3</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5C05DF-E2A1-4207-A5D1-29F6A2AC42C2}" type="slidenum">
              <a:rPr lang="en-US"/>
              <a:pPr/>
              <a:t>10</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C2702B-C69E-4AAD-8F91-94AB97DDC837}"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D847BA-0EBD-476C-9DE5-8AE4534AC1F6}" type="slidenum">
              <a:rPr lang="en-US"/>
              <a:pPr/>
              <a:t>12</a:t>
            </a:fld>
            <a:endParaRPr lang="en-US"/>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5056C-AFA5-4458-9250-C397A4CEEB2A}" type="slidenum">
              <a:rPr lang="en-US"/>
              <a:pPr/>
              <a:t>13</a:t>
            </a:fld>
            <a:endParaRPr lang="en-US"/>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70A7A-B1ED-4D8C-B621-2516FB2D2F2F}" type="slidenum">
              <a:rPr lang="en-US"/>
              <a:pPr/>
              <a:t>14</a:t>
            </a:fld>
            <a:endParaRPr lang="en-US"/>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A422C4-F1A9-4942-9F17-3796D2D76DFD}" type="slidenum">
              <a:rPr lang="en-US"/>
              <a:pPr/>
              <a:t>15</a:t>
            </a:fld>
            <a:endParaRPr lang="en-US"/>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2AA7B-BEE1-43A0-BC8B-89DD374CCE28}" type="slidenum">
              <a:rPr lang="en-US"/>
              <a:pPr/>
              <a:t>19</a:t>
            </a:fld>
            <a:endParaRPr lang="en-US"/>
          </a:p>
        </p:txBody>
      </p:sp>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1BDBBA-9831-43C4-8FCF-5FB9FE29679D}" type="datetimeFigureOut">
              <a:rPr lang="en-US" smtClean="0"/>
              <a:pPr/>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54F25-3D85-4B9F-87A4-4B89C7CCA5A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1BDBBA-9831-43C4-8FCF-5FB9FE29679D}" type="datetimeFigureOut">
              <a:rPr lang="en-US" smtClean="0"/>
              <a:pPr/>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54F25-3D85-4B9F-87A4-4B89C7CCA5A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1BDBBA-9831-43C4-8FCF-5FB9FE29679D}" type="datetimeFigureOut">
              <a:rPr lang="en-US" smtClean="0"/>
              <a:pPr/>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54F25-3D85-4B9F-87A4-4B89C7CCA5A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2C347172-7EDD-4E78-801A-CD506A80601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1BDBBA-9831-43C4-8FCF-5FB9FE29679D}" type="datetimeFigureOut">
              <a:rPr lang="en-US" smtClean="0"/>
              <a:pPr/>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54F25-3D85-4B9F-87A4-4B89C7CCA5A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1BDBBA-9831-43C4-8FCF-5FB9FE29679D}" type="datetimeFigureOut">
              <a:rPr lang="en-US" smtClean="0"/>
              <a:pPr/>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54F25-3D85-4B9F-87A4-4B89C7CCA5A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1BDBBA-9831-43C4-8FCF-5FB9FE29679D}" type="datetimeFigureOut">
              <a:rPr lang="en-US" smtClean="0"/>
              <a:pPr/>
              <a:t>4/11/2011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54F25-3D85-4B9F-87A4-4B89C7CCA5A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1BDBBA-9831-43C4-8FCF-5FB9FE29679D}" type="datetimeFigureOut">
              <a:rPr lang="en-US" smtClean="0"/>
              <a:pPr/>
              <a:t>4/11/2011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454F25-3D85-4B9F-87A4-4B89C7CCA5A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1BDBBA-9831-43C4-8FCF-5FB9FE29679D}" type="datetimeFigureOut">
              <a:rPr lang="en-US" smtClean="0"/>
              <a:pPr/>
              <a:t>4/11/2011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454F25-3D85-4B9F-87A4-4B89C7CCA5A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BDBBA-9831-43C4-8FCF-5FB9FE29679D}" type="datetimeFigureOut">
              <a:rPr lang="en-US" smtClean="0"/>
              <a:pPr/>
              <a:t>4/11/2011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454F25-3D85-4B9F-87A4-4B89C7CCA5A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1BDBBA-9831-43C4-8FCF-5FB9FE29679D}" type="datetimeFigureOut">
              <a:rPr lang="en-US" smtClean="0"/>
              <a:pPr/>
              <a:t>4/11/2011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54F25-3D85-4B9F-87A4-4B89C7CCA5A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1BDBBA-9831-43C4-8FCF-5FB9FE29679D}" type="datetimeFigureOut">
              <a:rPr lang="en-US" smtClean="0"/>
              <a:pPr/>
              <a:t>4/11/2011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54F25-3D85-4B9F-87A4-4B89C7CCA5A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1BDBBA-9831-43C4-8FCF-5FB9FE29679D}" type="datetimeFigureOut">
              <a:rPr lang="en-US" smtClean="0"/>
              <a:pPr/>
              <a:t>4/11/2011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54F25-3D85-4B9F-87A4-4B89C7CCA5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hyperlink" Target="http://en.wikipedia.org/wiki/File:EfektMeisnera.svg"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4.bin"/><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4.jpeg"/><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oleObject7.bin"/><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23.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10.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6.wmf"/><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oleObject" Target="../embeddings/oleObject13.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4.bin"/><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4.wmf"/></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51.png"/><Relationship Id="rId5" Type="http://schemas.openxmlformats.org/officeDocument/2006/relationships/oleObject" Target="../embeddings/oleObject15.bin"/><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oleObject" Target="../embeddings/oleObject16.bin"/></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72.png"/><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oleObject" Target="../embeddings/oleObject17.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oleObject" Target="../embeddings/oleObject20.bin"/><Relationship Id="rId5" Type="http://schemas.openxmlformats.org/officeDocument/2006/relationships/image" Target="../media/image76.png"/><Relationship Id="rId4" Type="http://schemas.openxmlformats.org/officeDocument/2006/relationships/oleObject" Target="../embeddings/oleObject19.bin"/></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17.xml"/><Relationship Id="rId7" Type="http://schemas.openxmlformats.org/officeDocument/2006/relationships/image" Target="../media/image87.png"/><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oleObject" Target="../embeddings/oleObject21.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15.v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oleObject" Target="../embeddings/oleObject24.bin"/></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image" Target="../media/image100.png"/><Relationship Id="rId7"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102.png"/><Relationship Id="rId5" Type="http://schemas.openxmlformats.org/officeDocument/2006/relationships/oleObject" Target="../embeddings/oleObject25.bin"/><Relationship Id="rId4" Type="http://schemas.openxmlformats.org/officeDocument/2006/relationships/image" Target="../media/image101.wmf"/><Relationship Id="rId9" Type="http://schemas.openxmlformats.org/officeDocument/2006/relationships/oleObject" Target="../embeddings/oleObject28.bin"/></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8" Type="http://schemas.openxmlformats.org/officeDocument/2006/relationships/hyperlink" Target="http://www.geocities.com/spm_stm/Project.html" TargetMode="External"/><Relationship Id="rId3" Type="http://schemas.openxmlformats.org/officeDocument/2006/relationships/image" Target="../media/image118.jpeg"/><Relationship Id="rId7" Type="http://schemas.openxmlformats.org/officeDocument/2006/relationships/hyperlink" Target="http://web.archive.org/web/20021219052018/http:/www.peddie.k12.nj.us/Research/STMProject/" TargetMode="External"/><Relationship Id="rId2" Type="http://schemas.openxmlformats.org/officeDocument/2006/relationships/hyperlink" Target="http://www.e-basteln.de/" TargetMode="External"/><Relationship Id="rId1" Type="http://schemas.openxmlformats.org/officeDocument/2006/relationships/slideLayout" Target="../slideLayouts/slideLayout7.xml"/><Relationship Id="rId6" Type="http://schemas.openxmlformats.org/officeDocument/2006/relationships/image" Target="../media/image120.jpeg"/><Relationship Id="rId11" Type="http://schemas.openxmlformats.org/officeDocument/2006/relationships/hyperlink" Target="http://www.angelfire.com/electronic2/spm/index.html" TargetMode="External"/><Relationship Id="rId5" Type="http://schemas.openxmlformats.org/officeDocument/2006/relationships/hyperlink" Target="http://sxm4.uni-muenster.de/introduction-en.html" TargetMode="External"/><Relationship Id="rId10" Type="http://schemas.openxmlformats.org/officeDocument/2006/relationships/image" Target="../media/image121.jpeg"/><Relationship Id="rId4" Type="http://schemas.openxmlformats.org/officeDocument/2006/relationships/image" Target="../media/image119.gif"/><Relationship Id="rId9" Type="http://schemas.openxmlformats.org/officeDocument/2006/relationships/hyperlink" Target="http://www.geocities.com/spm_st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057400"/>
            <a:ext cx="7772400" cy="1470025"/>
          </a:xfrm>
        </p:spPr>
        <p:txBody>
          <a:bodyPr/>
          <a:lstStyle/>
          <a:p>
            <a:r>
              <a:rPr lang="en-US" dirty="0">
                <a:solidFill>
                  <a:schemeClr val="bg1"/>
                </a:solidFill>
              </a:rPr>
              <a:t>Probing electronic interactions using electron tunneling</a:t>
            </a:r>
          </a:p>
        </p:txBody>
      </p:sp>
      <p:sp>
        <p:nvSpPr>
          <p:cNvPr id="3" name="Subtitle 2"/>
          <p:cNvSpPr>
            <a:spLocks noGrp="1"/>
          </p:cNvSpPr>
          <p:nvPr>
            <p:ph type="subTitle" idx="1"/>
          </p:nvPr>
        </p:nvSpPr>
        <p:spPr>
          <a:xfrm>
            <a:off x="1371600" y="4191000"/>
            <a:ext cx="6400800" cy="609600"/>
          </a:xfrm>
        </p:spPr>
        <p:txBody>
          <a:bodyPr/>
          <a:lstStyle/>
          <a:p>
            <a:r>
              <a:rPr lang="en-US" dirty="0" err="1" smtClean="0"/>
              <a:t>Pratap</a:t>
            </a:r>
            <a:r>
              <a:rPr lang="en-US" dirty="0" smtClean="0"/>
              <a:t> </a:t>
            </a:r>
            <a:r>
              <a:rPr lang="en-US" dirty="0" err="1" smtClean="0"/>
              <a:t>Raychaudhuri</a:t>
            </a:r>
            <a:endParaRPr lang="en-US" dirty="0"/>
          </a:p>
        </p:txBody>
      </p:sp>
      <p:pic>
        <p:nvPicPr>
          <p:cNvPr id="4" name="Picture 2" descr="http://www.tifr.res.in/~pratap/index.1.gif"/>
          <p:cNvPicPr>
            <a:picLocks noChangeAspect="1" noChangeArrowheads="1"/>
          </p:cNvPicPr>
          <p:nvPr/>
        </p:nvPicPr>
        <p:blipFill>
          <a:blip r:embed="rId2" cstate="print"/>
          <a:srcRect/>
          <a:stretch>
            <a:fillRect/>
          </a:stretch>
        </p:blipFill>
        <p:spPr bwMode="auto">
          <a:xfrm>
            <a:off x="0" y="0"/>
            <a:ext cx="2136610" cy="150017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3" name="Picture 23"/>
          <p:cNvPicPr>
            <a:picLocks noChangeAspect="1" noChangeArrowheads="1"/>
          </p:cNvPicPr>
          <p:nvPr/>
        </p:nvPicPr>
        <p:blipFill>
          <a:blip r:embed="rId4" cstate="print"/>
          <a:srcRect/>
          <a:stretch>
            <a:fillRect/>
          </a:stretch>
        </p:blipFill>
        <p:spPr bwMode="auto">
          <a:xfrm>
            <a:off x="5029200" y="1219200"/>
            <a:ext cx="647700" cy="1781175"/>
          </a:xfrm>
          <a:prstGeom prst="rect">
            <a:avLst/>
          </a:prstGeom>
          <a:noFill/>
        </p:spPr>
      </p:pic>
      <p:sp>
        <p:nvSpPr>
          <p:cNvPr id="215056" name="Freeform 16"/>
          <p:cNvSpPr>
            <a:spLocks/>
          </p:cNvSpPr>
          <p:nvPr/>
        </p:nvSpPr>
        <p:spPr bwMode="auto">
          <a:xfrm>
            <a:off x="3276600" y="1143000"/>
            <a:ext cx="2057400" cy="533400"/>
          </a:xfrm>
          <a:custGeom>
            <a:avLst/>
            <a:gdLst/>
            <a:ahLst/>
            <a:cxnLst>
              <a:cxn ang="0">
                <a:pos x="0" y="528"/>
              </a:cxn>
              <a:cxn ang="0">
                <a:pos x="384" y="0"/>
              </a:cxn>
              <a:cxn ang="0">
                <a:pos x="720" y="528"/>
              </a:cxn>
            </a:cxnLst>
            <a:rect l="0" t="0" r="r" b="b"/>
            <a:pathLst>
              <a:path w="720" h="528">
                <a:moveTo>
                  <a:pt x="0" y="528"/>
                </a:moveTo>
                <a:cubicBezTo>
                  <a:pt x="132" y="264"/>
                  <a:pt x="264" y="0"/>
                  <a:pt x="384" y="0"/>
                </a:cubicBezTo>
                <a:cubicBezTo>
                  <a:pt x="504" y="0"/>
                  <a:pt x="656" y="408"/>
                  <a:pt x="720" y="528"/>
                </a:cubicBezTo>
              </a:path>
            </a:pathLst>
          </a:custGeom>
          <a:noFill/>
          <a:ln w="9525">
            <a:solidFill>
              <a:schemeClr val="tx1"/>
            </a:solidFill>
            <a:round/>
            <a:headEnd type="triangle" w="lg" len="lg"/>
            <a:tailEnd type="triangle" w="lg" len="lg"/>
          </a:ln>
          <a:effectLst/>
        </p:spPr>
        <p:txBody>
          <a:bodyPr/>
          <a:lstStyle/>
          <a:p>
            <a:endParaRPr lang="en-US"/>
          </a:p>
        </p:txBody>
      </p:sp>
      <p:sp>
        <p:nvSpPr>
          <p:cNvPr id="215042" name="Rectangle 2"/>
          <p:cNvSpPr>
            <a:spLocks noGrp="1" noChangeArrowheads="1"/>
          </p:cNvSpPr>
          <p:nvPr>
            <p:ph type="title"/>
          </p:nvPr>
        </p:nvSpPr>
        <p:spPr>
          <a:xfrm>
            <a:off x="457200" y="0"/>
            <a:ext cx="8229600" cy="487363"/>
          </a:xfrm>
          <a:solidFill>
            <a:srgbClr val="FFFF99"/>
          </a:solidFill>
        </p:spPr>
        <p:txBody>
          <a:bodyPr/>
          <a:lstStyle/>
          <a:p>
            <a:r>
              <a:rPr lang="en-US" sz="2000"/>
              <a:t> Principle of Tunneling spectroscopy as an energy resolved probe</a:t>
            </a:r>
          </a:p>
        </p:txBody>
      </p:sp>
      <p:graphicFrame>
        <p:nvGraphicFramePr>
          <p:cNvPr id="215070" name="Object 30"/>
          <p:cNvGraphicFramePr>
            <a:graphicFrameLocks noChangeAspect="1"/>
          </p:cNvGraphicFramePr>
          <p:nvPr>
            <p:ph sz="half" idx="1"/>
          </p:nvPr>
        </p:nvGraphicFramePr>
        <p:xfrm>
          <a:off x="1600200" y="3733800"/>
          <a:ext cx="5867400" cy="849313"/>
        </p:xfrm>
        <a:graphic>
          <a:graphicData uri="http://schemas.openxmlformats.org/presentationml/2006/ole">
            <p:oleObj spid="_x0000_s23554" name="Equation" r:id="rId5" imgW="3073320" imgH="444240" progId="Equation.3">
              <p:embed/>
            </p:oleObj>
          </a:graphicData>
        </a:graphic>
      </p:graphicFrame>
      <p:sp>
        <p:nvSpPr>
          <p:cNvPr id="215045" name="Arc 5"/>
          <p:cNvSpPr>
            <a:spLocks/>
          </p:cNvSpPr>
          <p:nvPr/>
        </p:nvSpPr>
        <p:spPr bwMode="auto">
          <a:xfrm flipH="1" flipV="1">
            <a:off x="2590800" y="1676400"/>
            <a:ext cx="1219200" cy="1295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solidFill>
          <a:ln w="9525">
            <a:solidFill>
              <a:schemeClr val="tx1"/>
            </a:solidFill>
            <a:round/>
            <a:headEnd/>
            <a:tailEnd/>
          </a:ln>
          <a:effectLst/>
        </p:spPr>
        <p:txBody>
          <a:bodyPr wrap="none" anchor="ctr"/>
          <a:lstStyle/>
          <a:p>
            <a:endParaRPr lang="en-US"/>
          </a:p>
        </p:txBody>
      </p:sp>
      <p:cxnSp>
        <p:nvCxnSpPr>
          <p:cNvPr id="215046" name="AutoShape 6"/>
          <p:cNvCxnSpPr>
            <a:cxnSpLocks noChangeShapeType="1"/>
          </p:cNvCxnSpPr>
          <p:nvPr/>
        </p:nvCxnSpPr>
        <p:spPr bwMode="auto">
          <a:xfrm>
            <a:off x="3810000" y="838200"/>
            <a:ext cx="2438400" cy="2209800"/>
          </a:xfrm>
          <a:prstGeom prst="bentConnector3">
            <a:avLst>
              <a:gd name="adj1" fmla="val 49481"/>
            </a:avLst>
          </a:prstGeom>
          <a:noFill/>
          <a:ln w="9525">
            <a:solidFill>
              <a:schemeClr val="tx1"/>
            </a:solidFill>
            <a:miter lim="800000"/>
            <a:headEnd/>
            <a:tailEnd/>
          </a:ln>
          <a:effectLst/>
        </p:spPr>
      </p:cxnSp>
      <p:sp>
        <p:nvSpPr>
          <p:cNvPr id="215047" name="Text Box 7"/>
          <p:cNvSpPr txBox="1">
            <a:spLocks noChangeArrowheads="1"/>
          </p:cNvSpPr>
          <p:nvPr/>
        </p:nvSpPr>
        <p:spPr bwMode="auto">
          <a:xfrm>
            <a:off x="2209800" y="3048000"/>
            <a:ext cx="1524000" cy="366713"/>
          </a:xfrm>
          <a:prstGeom prst="rect">
            <a:avLst/>
          </a:prstGeom>
          <a:noFill/>
          <a:ln w="9525">
            <a:noFill/>
            <a:miter lim="800000"/>
            <a:headEnd/>
            <a:tailEnd/>
          </a:ln>
          <a:effectLst/>
        </p:spPr>
        <p:txBody>
          <a:bodyPr>
            <a:spAutoFit/>
          </a:bodyPr>
          <a:lstStyle/>
          <a:p>
            <a:pPr algn="ctr">
              <a:spcBef>
                <a:spcPct val="50000"/>
              </a:spcBef>
            </a:pPr>
            <a:r>
              <a:rPr lang="en-US" b="0"/>
              <a:t>Metal A</a:t>
            </a:r>
          </a:p>
        </p:txBody>
      </p:sp>
      <p:sp>
        <p:nvSpPr>
          <p:cNvPr id="215048" name="Text Box 8"/>
          <p:cNvSpPr txBox="1">
            <a:spLocks noChangeArrowheads="1"/>
          </p:cNvSpPr>
          <p:nvPr/>
        </p:nvSpPr>
        <p:spPr bwMode="auto">
          <a:xfrm>
            <a:off x="3886200" y="3062288"/>
            <a:ext cx="1066800" cy="366712"/>
          </a:xfrm>
          <a:prstGeom prst="rect">
            <a:avLst/>
          </a:prstGeom>
          <a:noFill/>
          <a:ln w="9525">
            <a:noFill/>
            <a:miter lim="800000"/>
            <a:headEnd/>
            <a:tailEnd/>
          </a:ln>
          <a:effectLst/>
        </p:spPr>
        <p:txBody>
          <a:bodyPr>
            <a:spAutoFit/>
          </a:bodyPr>
          <a:lstStyle/>
          <a:p>
            <a:pPr>
              <a:spcBef>
                <a:spcPct val="50000"/>
              </a:spcBef>
            </a:pPr>
            <a:r>
              <a:rPr lang="en-US" b="0"/>
              <a:t>Insulator</a:t>
            </a:r>
          </a:p>
        </p:txBody>
      </p:sp>
      <p:sp>
        <p:nvSpPr>
          <p:cNvPr id="215049" name="Text Box 9"/>
          <p:cNvSpPr txBox="1">
            <a:spLocks noChangeArrowheads="1"/>
          </p:cNvSpPr>
          <p:nvPr/>
        </p:nvSpPr>
        <p:spPr bwMode="auto">
          <a:xfrm>
            <a:off x="5029200" y="3048000"/>
            <a:ext cx="1524000" cy="366713"/>
          </a:xfrm>
          <a:prstGeom prst="rect">
            <a:avLst/>
          </a:prstGeom>
          <a:noFill/>
          <a:ln w="9525">
            <a:noFill/>
            <a:miter lim="800000"/>
            <a:headEnd/>
            <a:tailEnd/>
          </a:ln>
          <a:effectLst/>
        </p:spPr>
        <p:txBody>
          <a:bodyPr>
            <a:spAutoFit/>
          </a:bodyPr>
          <a:lstStyle/>
          <a:p>
            <a:pPr algn="ctr">
              <a:spcBef>
                <a:spcPct val="50000"/>
              </a:spcBef>
            </a:pPr>
            <a:r>
              <a:rPr lang="en-US" b="0"/>
              <a:t>Metal B</a:t>
            </a:r>
          </a:p>
        </p:txBody>
      </p:sp>
      <p:sp>
        <p:nvSpPr>
          <p:cNvPr id="215050" name="Line 10"/>
          <p:cNvSpPr>
            <a:spLocks noChangeShapeType="1"/>
          </p:cNvSpPr>
          <p:nvPr/>
        </p:nvSpPr>
        <p:spPr bwMode="auto">
          <a:xfrm>
            <a:off x="3810000" y="838200"/>
            <a:ext cx="0" cy="2209800"/>
          </a:xfrm>
          <a:prstGeom prst="line">
            <a:avLst/>
          </a:prstGeom>
          <a:noFill/>
          <a:ln w="9525">
            <a:solidFill>
              <a:schemeClr val="tx1"/>
            </a:solidFill>
            <a:round/>
            <a:headEnd/>
            <a:tailEnd/>
          </a:ln>
          <a:effectLst/>
        </p:spPr>
        <p:txBody>
          <a:bodyPr/>
          <a:lstStyle/>
          <a:p>
            <a:endParaRPr lang="en-US"/>
          </a:p>
        </p:txBody>
      </p:sp>
      <p:sp>
        <p:nvSpPr>
          <p:cNvPr id="215051" name="Line 11"/>
          <p:cNvSpPr>
            <a:spLocks noChangeShapeType="1"/>
          </p:cNvSpPr>
          <p:nvPr/>
        </p:nvSpPr>
        <p:spPr bwMode="auto">
          <a:xfrm flipH="1">
            <a:off x="2590800" y="3048000"/>
            <a:ext cx="1219200" cy="0"/>
          </a:xfrm>
          <a:prstGeom prst="line">
            <a:avLst/>
          </a:prstGeom>
          <a:noFill/>
          <a:ln w="9525">
            <a:solidFill>
              <a:schemeClr val="tx1"/>
            </a:solidFill>
            <a:round/>
            <a:headEnd/>
            <a:tailEnd/>
          </a:ln>
          <a:effectLst/>
        </p:spPr>
        <p:txBody>
          <a:bodyPr/>
          <a:lstStyle/>
          <a:p>
            <a:endParaRPr lang="en-US"/>
          </a:p>
        </p:txBody>
      </p:sp>
      <p:sp>
        <p:nvSpPr>
          <p:cNvPr id="215052" name="Text Box 12"/>
          <p:cNvSpPr txBox="1">
            <a:spLocks noChangeArrowheads="1"/>
          </p:cNvSpPr>
          <p:nvPr/>
        </p:nvSpPr>
        <p:spPr bwMode="auto">
          <a:xfrm>
            <a:off x="2133600" y="1524000"/>
            <a:ext cx="430213" cy="366713"/>
          </a:xfrm>
          <a:prstGeom prst="rect">
            <a:avLst/>
          </a:prstGeom>
          <a:noFill/>
          <a:ln w="9525">
            <a:noFill/>
            <a:miter lim="800000"/>
            <a:headEnd/>
            <a:tailEnd/>
          </a:ln>
          <a:effectLst/>
        </p:spPr>
        <p:txBody>
          <a:bodyPr wrap="none">
            <a:spAutoFit/>
          </a:bodyPr>
          <a:lstStyle/>
          <a:p>
            <a:r>
              <a:rPr lang="en-US">
                <a:solidFill>
                  <a:srgbClr val="0000FF"/>
                </a:solidFill>
              </a:rPr>
              <a:t>E</a:t>
            </a:r>
            <a:r>
              <a:rPr lang="en-US" baseline="-25000">
                <a:solidFill>
                  <a:srgbClr val="0000FF"/>
                </a:solidFill>
              </a:rPr>
              <a:t>F</a:t>
            </a:r>
            <a:endParaRPr lang="en-US">
              <a:solidFill>
                <a:srgbClr val="0000FF"/>
              </a:solidFill>
            </a:endParaRPr>
          </a:p>
        </p:txBody>
      </p:sp>
      <p:sp>
        <p:nvSpPr>
          <p:cNvPr id="215053" name="Text Box 13"/>
          <p:cNvSpPr txBox="1">
            <a:spLocks noChangeArrowheads="1"/>
          </p:cNvSpPr>
          <p:nvPr/>
        </p:nvSpPr>
        <p:spPr bwMode="auto">
          <a:xfrm>
            <a:off x="5665788" y="1143000"/>
            <a:ext cx="430212" cy="366713"/>
          </a:xfrm>
          <a:prstGeom prst="rect">
            <a:avLst/>
          </a:prstGeom>
          <a:noFill/>
          <a:ln w="9525">
            <a:noFill/>
            <a:miter lim="800000"/>
            <a:headEnd/>
            <a:tailEnd/>
          </a:ln>
          <a:effectLst/>
        </p:spPr>
        <p:txBody>
          <a:bodyPr wrap="none">
            <a:spAutoFit/>
          </a:bodyPr>
          <a:lstStyle/>
          <a:p>
            <a:r>
              <a:rPr lang="en-US">
                <a:solidFill>
                  <a:srgbClr val="339966"/>
                </a:solidFill>
              </a:rPr>
              <a:t>E</a:t>
            </a:r>
            <a:r>
              <a:rPr lang="en-US" baseline="-25000">
                <a:solidFill>
                  <a:srgbClr val="339966"/>
                </a:solidFill>
              </a:rPr>
              <a:t>F</a:t>
            </a:r>
            <a:endParaRPr lang="en-US">
              <a:solidFill>
                <a:srgbClr val="339966"/>
              </a:solidFill>
            </a:endParaRPr>
          </a:p>
        </p:txBody>
      </p:sp>
      <p:sp>
        <p:nvSpPr>
          <p:cNvPr id="215057" name="Line 17"/>
          <p:cNvSpPr>
            <a:spLocks noChangeShapeType="1"/>
          </p:cNvSpPr>
          <p:nvPr/>
        </p:nvSpPr>
        <p:spPr bwMode="auto">
          <a:xfrm flipV="1">
            <a:off x="4419600" y="685800"/>
            <a:ext cx="0" cy="2362200"/>
          </a:xfrm>
          <a:prstGeom prst="line">
            <a:avLst/>
          </a:prstGeom>
          <a:noFill/>
          <a:ln w="25400">
            <a:solidFill>
              <a:srgbClr val="000080"/>
            </a:solidFill>
            <a:round/>
            <a:headEnd/>
            <a:tailEnd type="triangle" w="med" len="med"/>
          </a:ln>
          <a:effectLst/>
        </p:spPr>
        <p:txBody>
          <a:bodyPr/>
          <a:lstStyle/>
          <a:p>
            <a:endParaRPr lang="en-US"/>
          </a:p>
        </p:txBody>
      </p:sp>
      <p:sp>
        <p:nvSpPr>
          <p:cNvPr id="215058" name="Line 18"/>
          <p:cNvSpPr>
            <a:spLocks noChangeShapeType="1"/>
          </p:cNvSpPr>
          <p:nvPr/>
        </p:nvSpPr>
        <p:spPr bwMode="auto">
          <a:xfrm>
            <a:off x="2362200" y="3048000"/>
            <a:ext cx="4114800" cy="0"/>
          </a:xfrm>
          <a:prstGeom prst="line">
            <a:avLst/>
          </a:prstGeom>
          <a:noFill/>
          <a:ln w="25400">
            <a:solidFill>
              <a:srgbClr val="000080"/>
            </a:solidFill>
            <a:round/>
            <a:headEnd type="triangle" w="lg" len="lg"/>
            <a:tailEnd type="triangle" w="lg" len="lg"/>
          </a:ln>
          <a:effectLst/>
        </p:spPr>
        <p:txBody>
          <a:bodyPr/>
          <a:lstStyle/>
          <a:p>
            <a:endParaRPr lang="en-US"/>
          </a:p>
        </p:txBody>
      </p:sp>
      <p:sp>
        <p:nvSpPr>
          <p:cNvPr id="215064" name="Text Box 24"/>
          <p:cNvSpPr txBox="1">
            <a:spLocks noChangeArrowheads="1"/>
          </p:cNvSpPr>
          <p:nvPr/>
        </p:nvSpPr>
        <p:spPr bwMode="auto">
          <a:xfrm>
            <a:off x="990600" y="1143000"/>
            <a:ext cx="1295400" cy="1552575"/>
          </a:xfrm>
          <a:prstGeom prst="rect">
            <a:avLst/>
          </a:prstGeom>
          <a:noFill/>
          <a:ln w="9525">
            <a:noFill/>
            <a:miter lim="800000"/>
            <a:headEnd/>
            <a:tailEnd/>
          </a:ln>
          <a:effectLst/>
        </p:spPr>
        <p:txBody>
          <a:bodyPr>
            <a:spAutoFit/>
          </a:bodyPr>
          <a:lstStyle/>
          <a:p>
            <a:pPr>
              <a:spcBef>
                <a:spcPct val="50000"/>
              </a:spcBef>
            </a:pPr>
            <a:r>
              <a:rPr lang="en-US" sz="2400" b="0"/>
              <a:t>V=0</a:t>
            </a:r>
          </a:p>
          <a:p>
            <a:pPr>
              <a:spcBef>
                <a:spcPct val="50000"/>
              </a:spcBef>
            </a:pPr>
            <a:r>
              <a:rPr lang="en-US" sz="2400" b="0"/>
              <a:t>V&gt;0</a:t>
            </a:r>
          </a:p>
          <a:p>
            <a:pPr>
              <a:spcBef>
                <a:spcPct val="50000"/>
              </a:spcBef>
            </a:pPr>
            <a:r>
              <a:rPr lang="en-US" sz="2400" b="0"/>
              <a:t>V&lt;0</a:t>
            </a:r>
          </a:p>
        </p:txBody>
      </p:sp>
      <p:sp>
        <p:nvSpPr>
          <p:cNvPr id="215065" name="Line 25"/>
          <p:cNvSpPr>
            <a:spLocks noChangeShapeType="1"/>
          </p:cNvSpPr>
          <p:nvPr/>
        </p:nvSpPr>
        <p:spPr bwMode="auto">
          <a:xfrm>
            <a:off x="5181600" y="2819400"/>
            <a:ext cx="1676400" cy="0"/>
          </a:xfrm>
          <a:prstGeom prst="line">
            <a:avLst/>
          </a:prstGeom>
          <a:noFill/>
          <a:ln w="9525">
            <a:solidFill>
              <a:schemeClr val="tx1"/>
            </a:solidFill>
            <a:round/>
            <a:headEnd/>
            <a:tailEnd/>
          </a:ln>
          <a:effectLst/>
        </p:spPr>
        <p:txBody>
          <a:bodyPr/>
          <a:lstStyle/>
          <a:p>
            <a:endParaRPr lang="en-US"/>
          </a:p>
        </p:txBody>
      </p:sp>
      <p:sp>
        <p:nvSpPr>
          <p:cNvPr id="215066" name="Line 26"/>
          <p:cNvSpPr>
            <a:spLocks noChangeShapeType="1"/>
          </p:cNvSpPr>
          <p:nvPr/>
        </p:nvSpPr>
        <p:spPr bwMode="auto">
          <a:xfrm>
            <a:off x="6858000" y="2819400"/>
            <a:ext cx="0" cy="609600"/>
          </a:xfrm>
          <a:prstGeom prst="line">
            <a:avLst/>
          </a:prstGeom>
          <a:noFill/>
          <a:ln w="9525">
            <a:solidFill>
              <a:schemeClr val="tx1"/>
            </a:solidFill>
            <a:round/>
            <a:headEnd/>
            <a:tailEnd/>
          </a:ln>
          <a:effectLst/>
        </p:spPr>
        <p:txBody>
          <a:bodyPr/>
          <a:lstStyle/>
          <a:p>
            <a:endParaRPr lang="en-US"/>
          </a:p>
        </p:txBody>
      </p:sp>
      <p:sp>
        <p:nvSpPr>
          <p:cNvPr id="215067" name="AutoShape 27" descr="30%"/>
          <p:cNvSpPr>
            <a:spLocks noChangeArrowheads="1"/>
          </p:cNvSpPr>
          <p:nvPr/>
        </p:nvSpPr>
        <p:spPr bwMode="auto">
          <a:xfrm flipV="1">
            <a:off x="6629400" y="3429000"/>
            <a:ext cx="457200" cy="381000"/>
          </a:xfrm>
          <a:prstGeom prst="triangle">
            <a:avLst>
              <a:gd name="adj" fmla="val 50000"/>
            </a:avLst>
          </a:prstGeom>
          <a:pattFill prst="pct30">
            <a:fgClr>
              <a:schemeClr val="tx1"/>
            </a:fgClr>
            <a:bgClr>
              <a:schemeClr val="bg1"/>
            </a:bgClr>
          </a:pattFill>
          <a:ln w="9525">
            <a:solidFill>
              <a:schemeClr val="tx1"/>
            </a:solidFill>
            <a:miter lim="800000"/>
            <a:headEnd/>
            <a:tailEnd/>
          </a:ln>
          <a:effectLst/>
        </p:spPr>
        <p:txBody>
          <a:bodyPr wrap="none" anchor="ctr"/>
          <a:lstStyle/>
          <a:p>
            <a:endParaRPr lang="en-US"/>
          </a:p>
        </p:txBody>
      </p:sp>
      <p:sp>
        <p:nvSpPr>
          <p:cNvPr id="215072" name="Text Box 32"/>
          <p:cNvSpPr txBox="1">
            <a:spLocks noChangeArrowheads="1"/>
          </p:cNvSpPr>
          <p:nvPr/>
        </p:nvSpPr>
        <p:spPr bwMode="auto">
          <a:xfrm>
            <a:off x="1828800" y="4572000"/>
            <a:ext cx="5181600" cy="1061829"/>
          </a:xfrm>
          <a:prstGeom prst="rect">
            <a:avLst/>
          </a:prstGeom>
          <a:noFill/>
          <a:ln w="9525">
            <a:noFill/>
            <a:miter lim="800000"/>
            <a:headEnd/>
            <a:tailEnd/>
          </a:ln>
          <a:effectLst/>
        </p:spPr>
        <p:txBody>
          <a:bodyPr wrap="square">
            <a:spAutoFit/>
          </a:bodyPr>
          <a:lstStyle/>
          <a:p>
            <a:pPr>
              <a:spcBef>
                <a:spcPct val="50000"/>
              </a:spcBef>
            </a:pPr>
            <a:r>
              <a:rPr lang="en-US" b="0" dirty="0"/>
              <a:t>In a realistic situation V is limited to </a:t>
            </a:r>
            <a:r>
              <a:rPr lang="en-US" dirty="0"/>
              <a:t>few hundred </a:t>
            </a:r>
            <a:r>
              <a:rPr lang="en-US" dirty="0" smtClean="0"/>
              <a:t>mV</a:t>
            </a:r>
          </a:p>
          <a:p>
            <a:pPr algn="ctr">
              <a:spcBef>
                <a:spcPct val="50000"/>
              </a:spcBef>
            </a:pPr>
            <a:r>
              <a:rPr lang="en-US" dirty="0" smtClean="0"/>
              <a:t>In simple metals such as Cu, Ag, Au, Al,  N(E) is almost constant over this range </a:t>
            </a:r>
            <a:endParaRPr lang="en-US" dirty="0"/>
          </a:p>
        </p:txBody>
      </p:sp>
      <p:grpSp>
        <p:nvGrpSpPr>
          <p:cNvPr id="30" name="Group 29"/>
          <p:cNvGrpSpPr/>
          <p:nvPr/>
        </p:nvGrpSpPr>
        <p:grpSpPr>
          <a:xfrm>
            <a:off x="3733800" y="1295400"/>
            <a:ext cx="1447800" cy="306388"/>
            <a:chOff x="3733800" y="1295400"/>
            <a:chExt cx="1447800" cy="306388"/>
          </a:xfrm>
        </p:grpSpPr>
        <p:cxnSp>
          <p:nvCxnSpPr>
            <p:cNvPr id="27" name="Straight Arrow Connector 26"/>
            <p:cNvCxnSpPr/>
            <p:nvPr/>
          </p:nvCxnSpPr>
          <p:spPr>
            <a:xfrm>
              <a:off x="3733800" y="1295400"/>
              <a:ext cx="1447800" cy="1588"/>
            </a:xfrm>
            <a:prstGeom prst="straightConnector1">
              <a:avLst/>
            </a:prstGeom>
            <a:ln w="25400">
              <a:solidFill>
                <a:schemeClr val="tx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733800" y="1447800"/>
              <a:ext cx="1447800" cy="1588"/>
            </a:xfrm>
            <a:prstGeom prst="straightConnector1">
              <a:avLst/>
            </a:prstGeom>
            <a:ln w="25400">
              <a:solidFill>
                <a:schemeClr val="tx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733800" y="1600200"/>
              <a:ext cx="1447800" cy="1588"/>
            </a:xfrm>
            <a:prstGeom prst="straightConnector1">
              <a:avLst/>
            </a:prstGeom>
            <a:ln w="25400">
              <a:solidFill>
                <a:schemeClr val="tx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flipH="1">
            <a:off x="3657600" y="1676400"/>
            <a:ext cx="1524000" cy="304800"/>
            <a:chOff x="3733800" y="1295400"/>
            <a:chExt cx="1447800" cy="306388"/>
          </a:xfrm>
        </p:grpSpPr>
        <p:cxnSp>
          <p:nvCxnSpPr>
            <p:cNvPr id="32" name="Straight Arrow Connector 31"/>
            <p:cNvCxnSpPr/>
            <p:nvPr/>
          </p:nvCxnSpPr>
          <p:spPr>
            <a:xfrm>
              <a:off x="3733800" y="1295400"/>
              <a:ext cx="1447800" cy="1588"/>
            </a:xfrm>
            <a:prstGeom prst="straightConnector1">
              <a:avLst/>
            </a:prstGeom>
            <a:ln w="254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733800" y="1447800"/>
              <a:ext cx="1447800" cy="1588"/>
            </a:xfrm>
            <a:prstGeom prst="straightConnector1">
              <a:avLst/>
            </a:prstGeom>
            <a:ln w="254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733800" y="1600200"/>
              <a:ext cx="1447800" cy="1588"/>
            </a:xfrm>
            <a:prstGeom prst="straightConnector1">
              <a:avLst/>
            </a:prstGeom>
            <a:ln w="254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grpSp>
      <p:graphicFrame>
        <p:nvGraphicFramePr>
          <p:cNvPr id="23556" name="Object 4"/>
          <p:cNvGraphicFramePr>
            <a:graphicFrameLocks noChangeAspect="1"/>
          </p:cNvGraphicFramePr>
          <p:nvPr/>
        </p:nvGraphicFramePr>
        <p:xfrm>
          <a:off x="53975" y="5715000"/>
          <a:ext cx="9013825" cy="962025"/>
        </p:xfrm>
        <a:graphic>
          <a:graphicData uri="http://schemas.openxmlformats.org/presentationml/2006/ole">
            <p:oleObj spid="_x0000_s23556" name="Equation" r:id="rId6" imgW="4520880" imgH="4824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50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0 1.11111E-6 L 0 -0.06111 " pathEditMode="relative" rAng="0" ptsTypes="AA">
                                      <p:cBhvr>
                                        <p:cTn id="10" dur="2000" fill="hold"/>
                                        <p:tgtEl>
                                          <p:spTgt spid="215045"/>
                                        </p:tgtEl>
                                        <p:attrNameLst>
                                          <p:attrName>ppt_x</p:attrName>
                                          <p:attrName>ppt_y</p:attrName>
                                        </p:attrNameLst>
                                      </p:cBhvr>
                                      <p:rCtr x="0" y="-31"/>
                                    </p:animMotion>
                                  </p:childTnLst>
                                </p:cTn>
                              </p:par>
                              <p:par>
                                <p:cTn id="11" presetID="3" presetClass="exit" presetSubtype="10" fill="hold" grpId="1" nodeType="withEffect">
                                  <p:stCondLst>
                                    <p:cond delay="0"/>
                                  </p:stCondLst>
                                  <p:childTnLst>
                                    <p:animEffect transition="out" filter="blinds(horizontal)">
                                      <p:cBhvr>
                                        <p:cTn id="12" dur="500"/>
                                        <p:tgtEl>
                                          <p:spTgt spid="215056"/>
                                        </p:tgtEl>
                                      </p:cBhvr>
                                    </p:animEffect>
                                    <p:set>
                                      <p:cBhvr>
                                        <p:cTn id="13" dur="1" fill="hold">
                                          <p:stCondLst>
                                            <p:cond delay="499"/>
                                          </p:stCondLst>
                                        </p:cTn>
                                        <p:tgtEl>
                                          <p:spTgt spid="215056"/>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215064">
                                            <p:txEl>
                                              <p:pRg st="0" end="0"/>
                                            </p:txEl>
                                          </p:spTgt>
                                        </p:tgtEl>
                                      </p:cBhvr>
                                    </p:animEffect>
                                    <p:set>
                                      <p:cBhvr>
                                        <p:cTn id="16" dur="1" fill="hold">
                                          <p:stCondLst>
                                            <p:cond delay="499"/>
                                          </p:stCondLst>
                                        </p:cTn>
                                        <p:tgtEl>
                                          <p:spTgt spid="215064">
                                            <p:txEl>
                                              <p:pRg st="0" end="0"/>
                                            </p:txEl>
                                          </p:spTgt>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15064">
                                            <p:txEl>
                                              <p:pRg st="2" end="2"/>
                                            </p:txEl>
                                          </p:spTgt>
                                        </p:tgtEl>
                                        <p:attrNameLst>
                                          <p:attrName>style.visibility</p:attrName>
                                        </p:attrNameLst>
                                      </p:cBhvr>
                                      <p:to>
                                        <p:strVal val="visible"/>
                                      </p:to>
                                    </p:set>
                                  </p:childTnLst>
                                </p:cTn>
                              </p:par>
                              <p:par>
                                <p:cTn id="19" presetID="3" presetClass="entr" presetSubtype="1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linds(horizontal)">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215064">
                                            <p:txEl>
                                              <p:pRg st="2" end="2"/>
                                            </p:txEl>
                                          </p:spTgt>
                                        </p:tgtEl>
                                      </p:cBhvr>
                                    </p:animEffect>
                                    <p:set>
                                      <p:cBhvr>
                                        <p:cTn id="26" dur="1" fill="hold">
                                          <p:stCondLst>
                                            <p:cond delay="499"/>
                                          </p:stCondLst>
                                        </p:cTn>
                                        <p:tgtEl>
                                          <p:spTgt spid="215064">
                                            <p:txEl>
                                              <p:pRg st="2" end="2"/>
                                            </p:txEl>
                                          </p:spTgt>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par>
                                <p:cTn id="30" presetID="3" presetClass="entr" presetSubtype="1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linds(horizontal)">
                                      <p:cBhvr>
                                        <p:cTn id="32" dur="500"/>
                                        <p:tgtEl>
                                          <p:spTgt spid="31"/>
                                        </p:tgtEl>
                                      </p:cBhvr>
                                    </p:animEffect>
                                  </p:childTnLst>
                                </p:cTn>
                              </p:par>
                              <p:par>
                                <p:cTn id="33" presetID="1" presetClass="entr" presetSubtype="0" fill="hold" nodeType="withEffect">
                                  <p:stCondLst>
                                    <p:cond delay="0"/>
                                  </p:stCondLst>
                                  <p:childTnLst>
                                    <p:set>
                                      <p:cBhvr>
                                        <p:cTn id="34" dur="1" fill="hold">
                                          <p:stCondLst>
                                            <p:cond delay="0"/>
                                          </p:stCondLst>
                                        </p:cTn>
                                        <p:tgtEl>
                                          <p:spTgt spid="215064">
                                            <p:txEl>
                                              <p:pRg st="1" end="1"/>
                                            </p:txEl>
                                          </p:spTgt>
                                        </p:tgtEl>
                                        <p:attrNameLst>
                                          <p:attrName>style.visibility</p:attrName>
                                        </p:attrNameLst>
                                      </p:cBhvr>
                                      <p:to>
                                        <p:strVal val="visible"/>
                                      </p:to>
                                    </p:set>
                                  </p:childTnLst>
                                </p:cTn>
                              </p:par>
                            </p:childTnLst>
                          </p:cTn>
                        </p:par>
                        <p:par>
                          <p:cTn id="35" fill="hold">
                            <p:stCondLst>
                              <p:cond delay="500"/>
                            </p:stCondLst>
                            <p:childTnLst>
                              <p:par>
                                <p:cTn id="36" presetID="42" presetClass="path" presetSubtype="0" accel="50000" decel="50000" fill="hold" grpId="1" nodeType="afterEffect">
                                  <p:stCondLst>
                                    <p:cond delay="0"/>
                                  </p:stCondLst>
                                  <p:childTnLst>
                                    <p:animMotion origin="layout" path="M 0 1.11111E-6 L 0 0.06111 " pathEditMode="relative" rAng="0" ptsTypes="AA">
                                      <p:cBhvr>
                                        <p:cTn id="37" dur="2000" fill="hold"/>
                                        <p:tgtEl>
                                          <p:spTgt spid="215045"/>
                                        </p:tgtEl>
                                        <p:attrNameLst>
                                          <p:attrName>ppt_x</p:attrName>
                                          <p:attrName>ppt_y</p:attrName>
                                        </p:attrNameLst>
                                      </p:cBhvr>
                                      <p:rCtr x="0" y="31"/>
                                    </p:animMotion>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15072"/>
                                        </p:tgtEl>
                                        <p:attrNameLst>
                                          <p:attrName>style.visibility</p:attrName>
                                        </p:attrNameLst>
                                      </p:cBhvr>
                                      <p:to>
                                        <p:strVal val="visible"/>
                                      </p:to>
                                    </p:set>
                                    <p:animEffect transition="in" filter="blinds(horizontal)">
                                      <p:cBhvr>
                                        <p:cTn id="42" dur="500"/>
                                        <p:tgtEl>
                                          <p:spTgt spid="215072"/>
                                        </p:tgtEl>
                                      </p:cBhvr>
                                    </p:animEffect>
                                  </p:childTnLst>
                                </p:cTn>
                              </p:par>
                            </p:childTnLst>
                          </p:cTn>
                        </p:par>
                        <p:par>
                          <p:cTn id="43" fill="hold">
                            <p:stCondLst>
                              <p:cond delay="500"/>
                            </p:stCondLst>
                            <p:childTnLst>
                              <p:par>
                                <p:cTn id="44" presetID="3" presetClass="entr" presetSubtype="10" fill="hold" nodeType="afterEffect">
                                  <p:stCondLst>
                                    <p:cond delay="0"/>
                                  </p:stCondLst>
                                  <p:childTnLst>
                                    <p:set>
                                      <p:cBhvr>
                                        <p:cTn id="45" dur="1" fill="hold">
                                          <p:stCondLst>
                                            <p:cond delay="0"/>
                                          </p:stCondLst>
                                        </p:cTn>
                                        <p:tgtEl>
                                          <p:spTgt spid="23556"/>
                                        </p:tgtEl>
                                        <p:attrNameLst>
                                          <p:attrName>style.visibility</p:attrName>
                                        </p:attrNameLst>
                                      </p:cBhvr>
                                      <p:to>
                                        <p:strVal val="visible"/>
                                      </p:to>
                                    </p:set>
                                    <p:animEffect transition="in" filter="blinds(horizontal)">
                                      <p:cBhvr>
                                        <p:cTn id="46"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6" grpId="0" animBg="1"/>
      <p:bldP spid="215056" grpId="1" animBg="1"/>
      <p:bldP spid="215045" grpId="0" animBg="1"/>
      <p:bldP spid="215045" grpId="1" animBg="1"/>
      <p:bldP spid="21507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Superconductivity</a:t>
            </a:r>
            <a:endParaRPr lang="en-US" dirty="0"/>
          </a:p>
        </p:txBody>
      </p:sp>
      <p:pic>
        <p:nvPicPr>
          <p:cNvPr id="6" name="Picture 5" descr="mersc.gif"/>
          <p:cNvPicPr>
            <a:picLocks noChangeAspect="1"/>
          </p:cNvPicPr>
          <p:nvPr/>
        </p:nvPicPr>
        <p:blipFill>
          <a:blip r:embed="rId3" cstate="print"/>
          <a:stretch>
            <a:fillRect/>
          </a:stretch>
        </p:blipFill>
        <p:spPr>
          <a:xfrm>
            <a:off x="76200" y="685800"/>
            <a:ext cx="4572000" cy="4642610"/>
          </a:xfrm>
          <a:prstGeom prst="rect">
            <a:avLst/>
          </a:prstGeom>
        </p:spPr>
      </p:pic>
      <p:sp>
        <p:nvSpPr>
          <p:cNvPr id="7" name="TextBox 6"/>
          <p:cNvSpPr txBox="1"/>
          <p:nvPr/>
        </p:nvSpPr>
        <p:spPr>
          <a:xfrm>
            <a:off x="304800" y="5410200"/>
            <a:ext cx="4191000" cy="1200329"/>
          </a:xfrm>
          <a:prstGeom prst="rect">
            <a:avLst/>
          </a:prstGeom>
          <a:noFill/>
        </p:spPr>
        <p:txBody>
          <a:bodyPr wrap="square" rtlCol="0">
            <a:spAutoFit/>
          </a:bodyPr>
          <a:lstStyle/>
          <a:p>
            <a:pPr algn="ctr"/>
            <a:r>
              <a:rPr lang="en-US" sz="2400" dirty="0" smtClean="0"/>
              <a:t>The resistance is as close </a:t>
            </a:r>
          </a:p>
          <a:p>
            <a:pPr algn="ctr"/>
            <a:r>
              <a:rPr lang="en-US" sz="2400" dirty="0" smtClean="0"/>
              <a:t>to zero as measurable</a:t>
            </a:r>
          </a:p>
          <a:p>
            <a:pPr algn="ctr"/>
            <a:r>
              <a:rPr lang="en-US" sz="2400" dirty="0" smtClean="0"/>
              <a:t>K </a:t>
            </a:r>
            <a:r>
              <a:rPr lang="en-US" sz="2400" dirty="0" err="1" smtClean="0"/>
              <a:t>Onnes</a:t>
            </a:r>
            <a:r>
              <a:rPr lang="en-US" sz="2400" dirty="0" smtClean="0"/>
              <a:t> (1911)</a:t>
            </a:r>
            <a:endParaRPr lang="en-US" sz="2400" dirty="0"/>
          </a:p>
        </p:txBody>
      </p:sp>
      <p:pic>
        <p:nvPicPr>
          <p:cNvPr id="23554" name="Picture 2" descr="http://upload.wikimedia.org/wikipedia/commons/thumb/b/b5/EfektMeisnera.svg/180px-EfektMeisnera.svg.png">
            <a:hlinkClick r:id="rId4" tooltip="Diagram of the Meissner effect. Magnetic field lines, represented as arrows, are excluded from a superconductor when it is below its critical temperature."/>
          </p:cNvPr>
          <p:cNvPicPr>
            <a:picLocks noChangeAspect="1" noChangeArrowheads="1"/>
          </p:cNvPicPr>
          <p:nvPr/>
        </p:nvPicPr>
        <p:blipFill>
          <a:blip r:embed="rId5" cstate="print"/>
          <a:srcRect/>
          <a:stretch>
            <a:fillRect/>
          </a:stretch>
        </p:blipFill>
        <p:spPr bwMode="auto">
          <a:xfrm>
            <a:off x="5486400" y="609600"/>
            <a:ext cx="3124200" cy="3124200"/>
          </a:xfrm>
          <a:prstGeom prst="rect">
            <a:avLst/>
          </a:prstGeom>
          <a:noFill/>
        </p:spPr>
      </p:pic>
      <p:sp>
        <p:nvSpPr>
          <p:cNvPr id="8" name="TextBox 7"/>
          <p:cNvSpPr txBox="1"/>
          <p:nvPr/>
        </p:nvSpPr>
        <p:spPr>
          <a:xfrm>
            <a:off x="4953000" y="3733800"/>
            <a:ext cx="4191000" cy="830997"/>
          </a:xfrm>
          <a:prstGeom prst="rect">
            <a:avLst/>
          </a:prstGeom>
          <a:noFill/>
        </p:spPr>
        <p:txBody>
          <a:bodyPr wrap="square" rtlCol="0">
            <a:spAutoFit/>
          </a:bodyPr>
          <a:lstStyle/>
          <a:p>
            <a:pPr algn="ctr"/>
            <a:r>
              <a:rPr lang="en-US" sz="2400" dirty="0" smtClean="0"/>
              <a:t>Perfect </a:t>
            </a:r>
            <a:r>
              <a:rPr lang="en-US" sz="2400" dirty="0" err="1" smtClean="0"/>
              <a:t>diamagnet</a:t>
            </a:r>
            <a:r>
              <a:rPr lang="en-US" sz="2400" dirty="0" smtClean="0"/>
              <a:t>:</a:t>
            </a:r>
          </a:p>
          <a:p>
            <a:pPr algn="ctr"/>
            <a:r>
              <a:rPr lang="en-US" sz="2400" dirty="0" err="1" smtClean="0"/>
              <a:t>Meissner</a:t>
            </a:r>
            <a:r>
              <a:rPr lang="en-US" sz="2400" dirty="0" smtClean="0"/>
              <a:t> –</a:t>
            </a:r>
            <a:r>
              <a:rPr lang="en-US" sz="2400" dirty="0" err="1" smtClean="0"/>
              <a:t>Ochsenfeld</a:t>
            </a:r>
            <a:r>
              <a:rPr lang="en-US" sz="2400" dirty="0" smtClean="0"/>
              <a:t> effect</a:t>
            </a:r>
            <a:endParaRPr lang="en-US"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457200" y="0"/>
            <a:ext cx="8229600" cy="563563"/>
          </a:xfrm>
        </p:spPr>
        <p:txBody>
          <a:bodyPr>
            <a:normAutofit fontScale="90000"/>
          </a:bodyPr>
          <a:lstStyle/>
          <a:p>
            <a:r>
              <a:rPr lang="en-US" sz="4000"/>
              <a:t>Superconductors</a:t>
            </a:r>
          </a:p>
        </p:txBody>
      </p:sp>
      <p:sp>
        <p:nvSpPr>
          <p:cNvPr id="229379" name="Oval 3"/>
          <p:cNvSpPr>
            <a:spLocks noChangeArrowheads="1"/>
          </p:cNvSpPr>
          <p:nvPr/>
        </p:nvSpPr>
        <p:spPr bwMode="auto">
          <a:xfrm>
            <a:off x="457200" y="685800"/>
            <a:ext cx="2209800" cy="2209800"/>
          </a:xfrm>
          <a:prstGeom prst="ellipse">
            <a:avLst/>
          </a:prstGeom>
          <a:solidFill>
            <a:srgbClr val="CCFFFF"/>
          </a:solidFill>
          <a:ln w="9525">
            <a:solidFill>
              <a:schemeClr val="tx1"/>
            </a:solidFill>
            <a:round/>
            <a:headEnd/>
            <a:tailEnd/>
          </a:ln>
          <a:effectLst/>
        </p:spPr>
        <p:txBody>
          <a:bodyPr wrap="none" anchor="ctr"/>
          <a:lstStyle/>
          <a:p>
            <a:endParaRPr lang="en-US"/>
          </a:p>
        </p:txBody>
      </p:sp>
      <p:sp>
        <p:nvSpPr>
          <p:cNvPr id="229380" name="Line 4"/>
          <p:cNvSpPr>
            <a:spLocks noChangeShapeType="1"/>
          </p:cNvSpPr>
          <p:nvPr/>
        </p:nvSpPr>
        <p:spPr bwMode="auto">
          <a:xfrm flipV="1">
            <a:off x="1600200" y="1143000"/>
            <a:ext cx="838200" cy="685800"/>
          </a:xfrm>
          <a:prstGeom prst="line">
            <a:avLst/>
          </a:prstGeom>
          <a:noFill/>
          <a:ln w="28575">
            <a:solidFill>
              <a:schemeClr val="tx1"/>
            </a:solidFill>
            <a:round/>
            <a:headEnd type="oval" w="med" len="med"/>
            <a:tailEnd type="triangle" w="med" len="med"/>
          </a:ln>
          <a:effectLst/>
        </p:spPr>
        <p:txBody>
          <a:bodyPr/>
          <a:lstStyle/>
          <a:p>
            <a:endParaRPr lang="en-US"/>
          </a:p>
        </p:txBody>
      </p:sp>
      <p:sp>
        <p:nvSpPr>
          <p:cNvPr id="229381" name="Line 5"/>
          <p:cNvSpPr>
            <a:spLocks noChangeShapeType="1"/>
          </p:cNvSpPr>
          <p:nvPr/>
        </p:nvSpPr>
        <p:spPr bwMode="auto">
          <a:xfrm flipH="1">
            <a:off x="762000" y="1828800"/>
            <a:ext cx="838200" cy="685800"/>
          </a:xfrm>
          <a:prstGeom prst="line">
            <a:avLst/>
          </a:prstGeom>
          <a:noFill/>
          <a:ln w="28575">
            <a:solidFill>
              <a:schemeClr val="tx1"/>
            </a:solidFill>
            <a:round/>
            <a:headEnd/>
            <a:tailEnd type="triangle" w="med" len="med"/>
          </a:ln>
          <a:effectLst/>
        </p:spPr>
        <p:txBody>
          <a:bodyPr/>
          <a:lstStyle/>
          <a:p>
            <a:endParaRPr lang="en-US"/>
          </a:p>
        </p:txBody>
      </p:sp>
      <p:sp>
        <p:nvSpPr>
          <p:cNvPr id="229382" name="Text Box 6"/>
          <p:cNvSpPr txBox="1">
            <a:spLocks noChangeArrowheads="1"/>
          </p:cNvSpPr>
          <p:nvPr/>
        </p:nvSpPr>
        <p:spPr bwMode="auto">
          <a:xfrm>
            <a:off x="1752600" y="1219200"/>
            <a:ext cx="304800" cy="366713"/>
          </a:xfrm>
          <a:prstGeom prst="rect">
            <a:avLst/>
          </a:prstGeom>
          <a:noFill/>
          <a:ln w="9525">
            <a:noFill/>
            <a:miter lim="800000"/>
            <a:headEnd/>
            <a:tailEnd/>
          </a:ln>
          <a:effectLst/>
        </p:spPr>
        <p:txBody>
          <a:bodyPr>
            <a:spAutoFit/>
          </a:bodyPr>
          <a:lstStyle/>
          <a:p>
            <a:pPr>
              <a:spcBef>
                <a:spcPct val="50000"/>
              </a:spcBef>
            </a:pPr>
            <a:r>
              <a:rPr lang="en-US" i="1">
                <a:latin typeface="Times New Roman" pitchFamily="18" charset="0"/>
              </a:rPr>
              <a:t>k</a:t>
            </a:r>
          </a:p>
        </p:txBody>
      </p:sp>
      <p:sp>
        <p:nvSpPr>
          <p:cNvPr id="229383" name="Text Box 7"/>
          <p:cNvSpPr txBox="1">
            <a:spLocks noChangeArrowheads="1"/>
          </p:cNvSpPr>
          <p:nvPr/>
        </p:nvSpPr>
        <p:spPr bwMode="auto">
          <a:xfrm>
            <a:off x="838200" y="1843088"/>
            <a:ext cx="457200" cy="366712"/>
          </a:xfrm>
          <a:prstGeom prst="rect">
            <a:avLst/>
          </a:prstGeom>
          <a:noFill/>
          <a:ln w="9525">
            <a:noFill/>
            <a:miter lim="800000"/>
            <a:headEnd/>
            <a:tailEnd/>
          </a:ln>
          <a:effectLst/>
        </p:spPr>
        <p:txBody>
          <a:bodyPr>
            <a:spAutoFit/>
          </a:bodyPr>
          <a:lstStyle/>
          <a:p>
            <a:pPr>
              <a:spcBef>
                <a:spcPct val="50000"/>
              </a:spcBef>
            </a:pPr>
            <a:r>
              <a:rPr lang="en-US" i="1">
                <a:latin typeface="Times New Roman" pitchFamily="18" charset="0"/>
              </a:rPr>
              <a:t>-k</a:t>
            </a:r>
          </a:p>
        </p:txBody>
      </p:sp>
      <p:sp>
        <p:nvSpPr>
          <p:cNvPr id="229384" name="Oval 8"/>
          <p:cNvSpPr>
            <a:spLocks noChangeArrowheads="1"/>
          </p:cNvSpPr>
          <p:nvPr/>
        </p:nvSpPr>
        <p:spPr bwMode="auto">
          <a:xfrm>
            <a:off x="2438400" y="990600"/>
            <a:ext cx="152400" cy="152400"/>
          </a:xfrm>
          <a:prstGeom prst="ellipse">
            <a:avLst/>
          </a:prstGeom>
          <a:solidFill>
            <a:srgbClr val="0000FF"/>
          </a:solidFill>
          <a:ln w="9525">
            <a:solidFill>
              <a:schemeClr val="tx1"/>
            </a:solidFill>
            <a:round/>
            <a:headEnd/>
            <a:tailEnd/>
          </a:ln>
          <a:effectLst/>
        </p:spPr>
        <p:txBody>
          <a:bodyPr wrap="none" anchor="ctr"/>
          <a:lstStyle/>
          <a:p>
            <a:endParaRPr lang="en-US"/>
          </a:p>
        </p:txBody>
      </p:sp>
      <p:sp>
        <p:nvSpPr>
          <p:cNvPr id="229385" name="Oval 9"/>
          <p:cNvSpPr>
            <a:spLocks noChangeArrowheads="1"/>
          </p:cNvSpPr>
          <p:nvPr/>
        </p:nvSpPr>
        <p:spPr bwMode="auto">
          <a:xfrm>
            <a:off x="609600" y="2514600"/>
            <a:ext cx="152400" cy="152400"/>
          </a:xfrm>
          <a:prstGeom prst="ellipse">
            <a:avLst/>
          </a:prstGeom>
          <a:solidFill>
            <a:srgbClr val="0000FF"/>
          </a:solidFill>
          <a:ln w="95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3276600" y="1447800"/>
            <a:ext cx="2438400" cy="685800"/>
            <a:chOff x="2064" y="912"/>
            <a:chExt cx="1536" cy="432"/>
          </a:xfrm>
        </p:grpSpPr>
        <p:sp>
          <p:nvSpPr>
            <p:cNvPr id="229387" name="Oval 11"/>
            <p:cNvSpPr>
              <a:spLocks noChangeArrowheads="1"/>
            </p:cNvSpPr>
            <p:nvPr/>
          </p:nvSpPr>
          <p:spPr bwMode="auto">
            <a:xfrm>
              <a:off x="2064" y="912"/>
              <a:ext cx="432" cy="432"/>
            </a:xfrm>
            <a:prstGeom prst="ellipse">
              <a:avLst/>
            </a:prstGeom>
            <a:solidFill>
              <a:srgbClr val="0000FF"/>
            </a:solidFill>
            <a:ln w="9525">
              <a:solidFill>
                <a:schemeClr val="tx1"/>
              </a:solidFill>
              <a:round/>
              <a:headEnd/>
              <a:tailEnd/>
            </a:ln>
            <a:effectLst/>
          </p:spPr>
          <p:txBody>
            <a:bodyPr wrap="none" anchor="ctr"/>
            <a:lstStyle/>
            <a:p>
              <a:endParaRPr lang="en-US"/>
            </a:p>
          </p:txBody>
        </p:sp>
        <p:sp>
          <p:nvSpPr>
            <p:cNvPr id="229388" name="Line 12"/>
            <p:cNvSpPr>
              <a:spLocks noChangeShapeType="1"/>
            </p:cNvSpPr>
            <p:nvPr/>
          </p:nvSpPr>
          <p:spPr bwMode="auto">
            <a:xfrm flipV="1">
              <a:off x="2352" y="1008"/>
              <a:ext cx="0" cy="192"/>
            </a:xfrm>
            <a:prstGeom prst="line">
              <a:avLst/>
            </a:prstGeom>
            <a:noFill/>
            <a:ln w="28575">
              <a:solidFill>
                <a:schemeClr val="bg1"/>
              </a:solidFill>
              <a:round/>
              <a:headEnd/>
              <a:tailEnd type="triangle" w="med" len="med"/>
            </a:ln>
            <a:effectLst/>
          </p:spPr>
          <p:txBody>
            <a:bodyPr/>
            <a:lstStyle/>
            <a:p>
              <a:endParaRPr lang="en-US"/>
            </a:p>
          </p:txBody>
        </p:sp>
        <p:sp>
          <p:nvSpPr>
            <p:cNvPr id="229389" name="Text Box 13"/>
            <p:cNvSpPr txBox="1">
              <a:spLocks noChangeArrowheads="1"/>
            </p:cNvSpPr>
            <p:nvPr/>
          </p:nvSpPr>
          <p:spPr bwMode="auto">
            <a:xfrm>
              <a:off x="2160" y="1008"/>
              <a:ext cx="192" cy="231"/>
            </a:xfrm>
            <a:prstGeom prst="rect">
              <a:avLst/>
            </a:prstGeom>
            <a:noFill/>
            <a:ln w="9525">
              <a:noFill/>
              <a:miter lim="800000"/>
              <a:headEnd/>
              <a:tailEnd/>
            </a:ln>
            <a:effectLst/>
          </p:spPr>
          <p:txBody>
            <a:bodyPr>
              <a:spAutoFit/>
            </a:bodyPr>
            <a:lstStyle/>
            <a:p>
              <a:pPr>
                <a:spcBef>
                  <a:spcPct val="50000"/>
                </a:spcBef>
              </a:pPr>
              <a:r>
                <a:rPr lang="en-US" i="1">
                  <a:solidFill>
                    <a:schemeClr val="bg1"/>
                  </a:solidFill>
                  <a:latin typeface="Times New Roman" pitchFamily="18" charset="0"/>
                </a:rPr>
                <a:t>k</a:t>
              </a:r>
            </a:p>
          </p:txBody>
        </p:sp>
        <p:sp>
          <p:nvSpPr>
            <p:cNvPr id="229390" name="Line 14"/>
            <p:cNvSpPr>
              <a:spLocks noChangeShapeType="1"/>
            </p:cNvSpPr>
            <p:nvPr/>
          </p:nvSpPr>
          <p:spPr bwMode="auto">
            <a:xfrm>
              <a:off x="2544" y="1104"/>
              <a:ext cx="576" cy="1"/>
            </a:xfrm>
            <a:prstGeom prst="line">
              <a:avLst/>
            </a:prstGeom>
            <a:noFill/>
            <a:ln w="38100">
              <a:solidFill>
                <a:srgbClr val="969696"/>
              </a:solidFill>
              <a:round/>
              <a:headEnd/>
              <a:tailEnd/>
            </a:ln>
            <a:effectLst/>
          </p:spPr>
          <p:txBody>
            <a:bodyPr/>
            <a:lstStyle/>
            <a:p>
              <a:endParaRPr lang="en-US"/>
            </a:p>
          </p:txBody>
        </p:sp>
        <p:sp>
          <p:nvSpPr>
            <p:cNvPr id="229391" name="Oval 15"/>
            <p:cNvSpPr>
              <a:spLocks noChangeArrowheads="1"/>
            </p:cNvSpPr>
            <p:nvPr/>
          </p:nvSpPr>
          <p:spPr bwMode="auto">
            <a:xfrm>
              <a:off x="3168" y="912"/>
              <a:ext cx="432" cy="432"/>
            </a:xfrm>
            <a:prstGeom prst="ellipse">
              <a:avLst/>
            </a:prstGeom>
            <a:solidFill>
              <a:srgbClr val="0000FF"/>
            </a:solidFill>
            <a:ln w="9525">
              <a:solidFill>
                <a:schemeClr val="tx1"/>
              </a:solidFill>
              <a:round/>
              <a:headEnd/>
              <a:tailEnd/>
            </a:ln>
            <a:effectLst/>
          </p:spPr>
          <p:txBody>
            <a:bodyPr wrap="none" anchor="ctr"/>
            <a:lstStyle/>
            <a:p>
              <a:endParaRPr lang="en-US"/>
            </a:p>
          </p:txBody>
        </p:sp>
        <p:sp>
          <p:nvSpPr>
            <p:cNvPr id="229392" name="Text Box 16"/>
            <p:cNvSpPr txBox="1">
              <a:spLocks noChangeArrowheads="1"/>
            </p:cNvSpPr>
            <p:nvPr/>
          </p:nvSpPr>
          <p:spPr bwMode="auto">
            <a:xfrm>
              <a:off x="3264" y="1008"/>
              <a:ext cx="288" cy="231"/>
            </a:xfrm>
            <a:prstGeom prst="rect">
              <a:avLst/>
            </a:prstGeom>
            <a:noFill/>
            <a:ln w="9525">
              <a:noFill/>
              <a:miter lim="800000"/>
              <a:headEnd/>
              <a:tailEnd/>
            </a:ln>
            <a:effectLst/>
          </p:spPr>
          <p:txBody>
            <a:bodyPr>
              <a:spAutoFit/>
            </a:bodyPr>
            <a:lstStyle/>
            <a:p>
              <a:pPr>
                <a:spcBef>
                  <a:spcPct val="50000"/>
                </a:spcBef>
              </a:pPr>
              <a:r>
                <a:rPr lang="en-US" i="1">
                  <a:solidFill>
                    <a:schemeClr val="bg1"/>
                  </a:solidFill>
                  <a:latin typeface="Times New Roman" pitchFamily="18" charset="0"/>
                </a:rPr>
                <a:t>-k</a:t>
              </a:r>
            </a:p>
          </p:txBody>
        </p:sp>
        <p:sp>
          <p:nvSpPr>
            <p:cNvPr id="229393" name="Line 17"/>
            <p:cNvSpPr>
              <a:spLocks noChangeShapeType="1"/>
            </p:cNvSpPr>
            <p:nvPr/>
          </p:nvSpPr>
          <p:spPr bwMode="auto">
            <a:xfrm>
              <a:off x="3456" y="1008"/>
              <a:ext cx="0" cy="192"/>
            </a:xfrm>
            <a:prstGeom prst="line">
              <a:avLst/>
            </a:prstGeom>
            <a:noFill/>
            <a:ln w="28575">
              <a:solidFill>
                <a:schemeClr val="bg1"/>
              </a:solidFill>
              <a:round/>
              <a:headEnd/>
              <a:tailEnd type="triangle" w="med" len="med"/>
            </a:ln>
            <a:effectLst/>
          </p:spPr>
          <p:txBody>
            <a:bodyPr/>
            <a:lstStyle/>
            <a:p>
              <a:endParaRPr lang="en-US"/>
            </a:p>
          </p:txBody>
        </p:sp>
      </p:grpSp>
      <p:sp>
        <p:nvSpPr>
          <p:cNvPr id="229394" name="Oval 18"/>
          <p:cNvSpPr>
            <a:spLocks noChangeArrowheads="1"/>
          </p:cNvSpPr>
          <p:nvPr/>
        </p:nvSpPr>
        <p:spPr bwMode="auto">
          <a:xfrm>
            <a:off x="6400800" y="762000"/>
            <a:ext cx="2057400" cy="2057400"/>
          </a:xfrm>
          <a:prstGeom prst="ellipse">
            <a:avLst/>
          </a:prstGeom>
          <a:solidFill>
            <a:srgbClr val="CCFFFF"/>
          </a:solidFill>
          <a:ln w="9525">
            <a:solidFill>
              <a:schemeClr val="tx1"/>
            </a:solidFill>
            <a:round/>
            <a:headEnd/>
            <a:tailEnd/>
          </a:ln>
          <a:effectLst/>
        </p:spPr>
        <p:txBody>
          <a:bodyPr wrap="none" anchor="ctr"/>
          <a:lstStyle/>
          <a:p>
            <a:endParaRPr lang="en-US"/>
          </a:p>
        </p:txBody>
      </p:sp>
      <p:sp>
        <p:nvSpPr>
          <p:cNvPr id="229395" name="Oval 19"/>
          <p:cNvSpPr>
            <a:spLocks noChangeArrowheads="1"/>
          </p:cNvSpPr>
          <p:nvPr/>
        </p:nvSpPr>
        <p:spPr bwMode="auto">
          <a:xfrm>
            <a:off x="6324600" y="685800"/>
            <a:ext cx="2209800" cy="2209800"/>
          </a:xfrm>
          <a:prstGeom prst="ellipse">
            <a:avLst/>
          </a:prstGeom>
          <a:noFill/>
          <a:ln w="9525">
            <a:solidFill>
              <a:schemeClr val="tx1"/>
            </a:solidFill>
            <a:round/>
            <a:headEnd/>
            <a:tailEnd/>
          </a:ln>
          <a:effectLst/>
        </p:spPr>
        <p:txBody>
          <a:bodyPr wrap="none" anchor="ctr"/>
          <a:lstStyle/>
          <a:p>
            <a:endParaRPr lang="en-US"/>
          </a:p>
        </p:txBody>
      </p:sp>
      <p:sp>
        <p:nvSpPr>
          <p:cNvPr id="229396" name="Line 20"/>
          <p:cNvSpPr>
            <a:spLocks noChangeShapeType="1"/>
          </p:cNvSpPr>
          <p:nvPr/>
        </p:nvSpPr>
        <p:spPr bwMode="auto">
          <a:xfrm>
            <a:off x="6096000" y="762000"/>
            <a:ext cx="609600" cy="228600"/>
          </a:xfrm>
          <a:prstGeom prst="line">
            <a:avLst/>
          </a:prstGeom>
          <a:noFill/>
          <a:ln w="28575">
            <a:solidFill>
              <a:srgbClr val="808000"/>
            </a:solidFill>
            <a:round/>
            <a:headEnd/>
            <a:tailEnd type="triangle" w="lg" len="lg"/>
          </a:ln>
          <a:effectLst/>
        </p:spPr>
        <p:txBody>
          <a:bodyPr/>
          <a:lstStyle/>
          <a:p>
            <a:endParaRPr lang="en-US"/>
          </a:p>
        </p:txBody>
      </p:sp>
      <p:sp>
        <p:nvSpPr>
          <p:cNvPr id="229397" name="Text Box 21"/>
          <p:cNvSpPr txBox="1">
            <a:spLocks noChangeArrowheads="1"/>
          </p:cNvSpPr>
          <p:nvPr/>
        </p:nvSpPr>
        <p:spPr bwMode="auto">
          <a:xfrm>
            <a:off x="4343400" y="609600"/>
            <a:ext cx="1905000" cy="376238"/>
          </a:xfrm>
          <a:prstGeom prst="rect">
            <a:avLst/>
          </a:prstGeom>
          <a:noFill/>
          <a:ln w="9525">
            <a:solidFill>
              <a:srgbClr val="808000"/>
            </a:solidFill>
            <a:miter lim="800000"/>
            <a:headEnd/>
            <a:tailEnd/>
          </a:ln>
          <a:effectLst/>
        </p:spPr>
        <p:txBody>
          <a:bodyPr>
            <a:spAutoFit/>
          </a:bodyPr>
          <a:lstStyle/>
          <a:p>
            <a:pPr>
              <a:spcBef>
                <a:spcPct val="50000"/>
              </a:spcBef>
            </a:pPr>
            <a:r>
              <a:rPr lang="en-US">
                <a:solidFill>
                  <a:srgbClr val="666633"/>
                </a:solidFill>
              </a:rPr>
              <a:t>k</a:t>
            </a:r>
            <a:r>
              <a:rPr lang="en-US" baseline="-25000">
                <a:solidFill>
                  <a:srgbClr val="666633"/>
                </a:solidFill>
              </a:rPr>
              <a:t>B</a:t>
            </a:r>
            <a:r>
              <a:rPr lang="en-US">
                <a:solidFill>
                  <a:srgbClr val="666633"/>
                </a:solidFill>
              </a:rPr>
              <a:t>T</a:t>
            </a:r>
            <a:r>
              <a:rPr lang="en-US" baseline="-25000">
                <a:solidFill>
                  <a:srgbClr val="666633"/>
                </a:solidFill>
              </a:rPr>
              <a:t>c</a:t>
            </a:r>
            <a:r>
              <a:rPr lang="en-US">
                <a:solidFill>
                  <a:srgbClr val="666633"/>
                </a:solidFill>
              </a:rPr>
              <a:t> ~1-20meV</a:t>
            </a:r>
          </a:p>
        </p:txBody>
      </p:sp>
      <p:sp>
        <p:nvSpPr>
          <p:cNvPr id="229398" name="Text Box 22"/>
          <p:cNvSpPr txBox="1">
            <a:spLocks noChangeArrowheads="1"/>
          </p:cNvSpPr>
          <p:nvPr/>
        </p:nvSpPr>
        <p:spPr bwMode="auto">
          <a:xfrm>
            <a:off x="4191000" y="928688"/>
            <a:ext cx="838200" cy="366712"/>
          </a:xfrm>
          <a:prstGeom prst="rect">
            <a:avLst/>
          </a:prstGeom>
          <a:noFill/>
          <a:ln w="9525">
            <a:noFill/>
            <a:miter lim="800000"/>
            <a:headEnd/>
            <a:tailEnd/>
          </a:ln>
          <a:effectLst/>
        </p:spPr>
        <p:txBody>
          <a:bodyPr>
            <a:spAutoFit/>
          </a:bodyPr>
          <a:lstStyle/>
          <a:p>
            <a:pPr algn="ctr">
              <a:spcBef>
                <a:spcPct val="50000"/>
              </a:spcBef>
            </a:pPr>
            <a:r>
              <a:rPr lang="en-US">
                <a:solidFill>
                  <a:srgbClr val="0000FF"/>
                </a:solidFill>
              </a:rPr>
              <a:t>T&lt;T</a:t>
            </a:r>
            <a:r>
              <a:rPr lang="en-US" baseline="-25000">
                <a:solidFill>
                  <a:srgbClr val="0000FF"/>
                </a:solidFill>
              </a:rPr>
              <a:t>c</a:t>
            </a:r>
            <a:endParaRPr lang="en-US">
              <a:solidFill>
                <a:srgbClr val="0000FF"/>
              </a:solidFill>
            </a:endParaRPr>
          </a:p>
        </p:txBody>
      </p:sp>
      <p:grpSp>
        <p:nvGrpSpPr>
          <p:cNvPr id="3" name="Group 25"/>
          <p:cNvGrpSpPr>
            <a:grpSpLocks/>
          </p:cNvGrpSpPr>
          <p:nvPr/>
        </p:nvGrpSpPr>
        <p:grpSpPr bwMode="auto">
          <a:xfrm>
            <a:off x="762000" y="2971800"/>
            <a:ext cx="7543800" cy="3567113"/>
            <a:chOff x="288" y="0"/>
            <a:chExt cx="4752" cy="2247"/>
          </a:xfrm>
        </p:grpSpPr>
        <p:sp>
          <p:nvSpPr>
            <p:cNvPr id="229402" name="Line 26"/>
            <p:cNvSpPr>
              <a:spLocks noChangeShapeType="1"/>
            </p:cNvSpPr>
            <p:nvPr/>
          </p:nvSpPr>
          <p:spPr bwMode="auto">
            <a:xfrm>
              <a:off x="384" y="240"/>
              <a:ext cx="0" cy="1632"/>
            </a:xfrm>
            <a:prstGeom prst="line">
              <a:avLst/>
            </a:prstGeom>
            <a:noFill/>
            <a:ln w="38100">
              <a:solidFill>
                <a:schemeClr val="tx2"/>
              </a:solidFill>
              <a:round/>
              <a:headEnd/>
              <a:tailEnd/>
            </a:ln>
            <a:effectLst/>
          </p:spPr>
          <p:txBody>
            <a:bodyPr/>
            <a:lstStyle/>
            <a:p>
              <a:endParaRPr lang="en-US"/>
            </a:p>
          </p:txBody>
        </p:sp>
        <p:sp>
          <p:nvSpPr>
            <p:cNvPr id="229403" name="Line 27"/>
            <p:cNvSpPr>
              <a:spLocks noChangeShapeType="1"/>
            </p:cNvSpPr>
            <p:nvPr/>
          </p:nvSpPr>
          <p:spPr bwMode="auto">
            <a:xfrm>
              <a:off x="384" y="1008"/>
              <a:ext cx="1488" cy="0"/>
            </a:xfrm>
            <a:prstGeom prst="line">
              <a:avLst/>
            </a:prstGeom>
            <a:noFill/>
            <a:ln w="57150">
              <a:solidFill>
                <a:srgbClr val="0000FF"/>
              </a:solidFill>
              <a:round/>
              <a:headEnd/>
              <a:tailEnd/>
            </a:ln>
            <a:effectLst/>
          </p:spPr>
          <p:txBody>
            <a:bodyPr/>
            <a:lstStyle/>
            <a:p>
              <a:endParaRPr lang="en-US"/>
            </a:p>
          </p:txBody>
        </p:sp>
        <p:sp>
          <p:nvSpPr>
            <p:cNvPr id="229404" name="Rectangle 28"/>
            <p:cNvSpPr>
              <a:spLocks noChangeArrowheads="1"/>
            </p:cNvSpPr>
            <p:nvPr/>
          </p:nvSpPr>
          <p:spPr bwMode="auto">
            <a:xfrm>
              <a:off x="384" y="1056"/>
              <a:ext cx="1488" cy="816"/>
            </a:xfrm>
            <a:prstGeom prst="rect">
              <a:avLst/>
            </a:prstGeom>
            <a:solidFill>
              <a:schemeClr val="accent1"/>
            </a:solidFill>
            <a:ln w="9525">
              <a:solidFill>
                <a:schemeClr val="accent1"/>
              </a:solidFill>
              <a:miter lim="800000"/>
              <a:headEnd/>
              <a:tailEnd/>
            </a:ln>
            <a:effectLst/>
          </p:spPr>
          <p:txBody>
            <a:bodyPr wrap="none" anchor="ctr"/>
            <a:lstStyle/>
            <a:p>
              <a:endParaRPr lang="en-US"/>
            </a:p>
          </p:txBody>
        </p:sp>
        <p:sp>
          <p:nvSpPr>
            <p:cNvPr id="229405" name="Line 29"/>
            <p:cNvSpPr>
              <a:spLocks noChangeShapeType="1"/>
            </p:cNvSpPr>
            <p:nvPr/>
          </p:nvSpPr>
          <p:spPr bwMode="auto">
            <a:xfrm>
              <a:off x="3600" y="240"/>
              <a:ext cx="0" cy="1680"/>
            </a:xfrm>
            <a:prstGeom prst="line">
              <a:avLst/>
            </a:prstGeom>
            <a:noFill/>
            <a:ln w="28575">
              <a:solidFill>
                <a:schemeClr val="tx1"/>
              </a:solidFill>
              <a:round/>
              <a:headEnd/>
              <a:tailEnd/>
            </a:ln>
            <a:effectLst/>
          </p:spPr>
          <p:txBody>
            <a:bodyPr/>
            <a:lstStyle/>
            <a:p>
              <a:endParaRPr lang="en-US"/>
            </a:p>
          </p:txBody>
        </p:sp>
        <p:sp>
          <p:nvSpPr>
            <p:cNvPr id="229406" name="Line 30"/>
            <p:cNvSpPr>
              <a:spLocks noChangeShapeType="1"/>
            </p:cNvSpPr>
            <p:nvPr/>
          </p:nvSpPr>
          <p:spPr bwMode="auto">
            <a:xfrm>
              <a:off x="3600" y="768"/>
              <a:ext cx="1296" cy="0"/>
            </a:xfrm>
            <a:prstGeom prst="line">
              <a:avLst/>
            </a:prstGeom>
            <a:noFill/>
            <a:ln w="38100">
              <a:solidFill>
                <a:srgbClr val="0000FF"/>
              </a:solidFill>
              <a:round/>
              <a:headEnd/>
              <a:tailEnd/>
            </a:ln>
            <a:effectLst/>
          </p:spPr>
          <p:txBody>
            <a:bodyPr/>
            <a:lstStyle/>
            <a:p>
              <a:endParaRPr lang="en-US"/>
            </a:p>
          </p:txBody>
        </p:sp>
        <p:sp>
          <p:nvSpPr>
            <p:cNvPr id="229407" name="Line 31"/>
            <p:cNvSpPr>
              <a:spLocks noChangeShapeType="1"/>
            </p:cNvSpPr>
            <p:nvPr/>
          </p:nvSpPr>
          <p:spPr bwMode="auto">
            <a:xfrm>
              <a:off x="3600" y="1248"/>
              <a:ext cx="1296" cy="0"/>
            </a:xfrm>
            <a:prstGeom prst="line">
              <a:avLst/>
            </a:prstGeom>
            <a:noFill/>
            <a:ln w="38100">
              <a:solidFill>
                <a:srgbClr val="0000FF"/>
              </a:solidFill>
              <a:round/>
              <a:headEnd/>
              <a:tailEnd/>
            </a:ln>
            <a:effectLst/>
          </p:spPr>
          <p:txBody>
            <a:bodyPr/>
            <a:lstStyle/>
            <a:p>
              <a:endParaRPr lang="en-US"/>
            </a:p>
          </p:txBody>
        </p:sp>
        <p:sp>
          <p:nvSpPr>
            <p:cNvPr id="229408" name="Line 32"/>
            <p:cNvSpPr>
              <a:spLocks noChangeShapeType="1"/>
            </p:cNvSpPr>
            <p:nvPr/>
          </p:nvSpPr>
          <p:spPr bwMode="auto">
            <a:xfrm>
              <a:off x="1968" y="1008"/>
              <a:ext cx="3072" cy="0"/>
            </a:xfrm>
            <a:prstGeom prst="line">
              <a:avLst/>
            </a:prstGeom>
            <a:noFill/>
            <a:ln w="9525">
              <a:solidFill>
                <a:schemeClr val="tx1"/>
              </a:solidFill>
              <a:prstDash val="dash"/>
              <a:round/>
              <a:headEnd/>
              <a:tailEnd/>
            </a:ln>
            <a:effectLst/>
          </p:spPr>
          <p:txBody>
            <a:bodyPr/>
            <a:lstStyle/>
            <a:p>
              <a:endParaRPr lang="en-US"/>
            </a:p>
          </p:txBody>
        </p:sp>
        <p:sp>
          <p:nvSpPr>
            <p:cNvPr id="229409" name="Line 33"/>
            <p:cNvSpPr>
              <a:spLocks noChangeShapeType="1"/>
            </p:cNvSpPr>
            <p:nvPr/>
          </p:nvSpPr>
          <p:spPr bwMode="auto">
            <a:xfrm>
              <a:off x="4272" y="768"/>
              <a:ext cx="0" cy="48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229410" name="Text Box 34"/>
            <p:cNvSpPr txBox="1">
              <a:spLocks noChangeArrowheads="1"/>
            </p:cNvSpPr>
            <p:nvPr/>
          </p:nvSpPr>
          <p:spPr bwMode="auto">
            <a:xfrm>
              <a:off x="4368" y="864"/>
              <a:ext cx="336" cy="250"/>
            </a:xfrm>
            <a:prstGeom prst="rect">
              <a:avLst/>
            </a:prstGeom>
            <a:solidFill>
              <a:schemeClr val="bg1"/>
            </a:solidFill>
            <a:ln w="9525">
              <a:noFill/>
              <a:miter lim="800000"/>
              <a:headEnd/>
              <a:tailEnd/>
            </a:ln>
            <a:effectLst/>
          </p:spPr>
          <p:txBody>
            <a:bodyPr>
              <a:spAutoFit/>
            </a:bodyPr>
            <a:lstStyle/>
            <a:p>
              <a:pPr>
                <a:spcBef>
                  <a:spcPct val="50000"/>
                </a:spcBef>
              </a:pPr>
              <a:r>
                <a:rPr lang="en-US" sz="2000"/>
                <a:t>2</a:t>
              </a:r>
              <a:r>
                <a:rPr lang="en-US" sz="2000">
                  <a:latin typeface="Symbol" pitchFamily="18" charset="2"/>
                </a:rPr>
                <a:t>D</a:t>
              </a:r>
            </a:p>
          </p:txBody>
        </p:sp>
        <p:sp>
          <p:nvSpPr>
            <p:cNvPr id="229411" name="Rectangle 35"/>
            <p:cNvSpPr>
              <a:spLocks noChangeArrowheads="1"/>
            </p:cNvSpPr>
            <p:nvPr/>
          </p:nvSpPr>
          <p:spPr bwMode="auto">
            <a:xfrm>
              <a:off x="3600" y="1248"/>
              <a:ext cx="1296" cy="624"/>
            </a:xfrm>
            <a:prstGeom prst="rect">
              <a:avLst/>
            </a:prstGeom>
            <a:solidFill>
              <a:schemeClr val="accent1"/>
            </a:solidFill>
            <a:ln w="9525">
              <a:solidFill>
                <a:schemeClr val="accent1"/>
              </a:solidFill>
              <a:miter lim="800000"/>
              <a:headEnd/>
              <a:tailEnd/>
            </a:ln>
            <a:effectLst/>
          </p:spPr>
          <p:txBody>
            <a:bodyPr wrap="none" anchor="ctr"/>
            <a:lstStyle/>
            <a:p>
              <a:endParaRPr lang="en-US"/>
            </a:p>
          </p:txBody>
        </p:sp>
        <p:sp>
          <p:nvSpPr>
            <p:cNvPr id="229412" name="Text Box 36"/>
            <p:cNvSpPr txBox="1">
              <a:spLocks noChangeArrowheads="1"/>
            </p:cNvSpPr>
            <p:nvPr/>
          </p:nvSpPr>
          <p:spPr bwMode="auto">
            <a:xfrm>
              <a:off x="288" y="0"/>
              <a:ext cx="192" cy="231"/>
            </a:xfrm>
            <a:prstGeom prst="rect">
              <a:avLst/>
            </a:prstGeom>
            <a:noFill/>
            <a:ln w="9525">
              <a:noFill/>
              <a:miter lim="800000"/>
              <a:headEnd/>
              <a:tailEnd/>
            </a:ln>
            <a:effectLst/>
          </p:spPr>
          <p:txBody>
            <a:bodyPr>
              <a:spAutoFit/>
            </a:bodyPr>
            <a:lstStyle/>
            <a:p>
              <a:pPr>
                <a:spcBef>
                  <a:spcPct val="50000"/>
                </a:spcBef>
              </a:pPr>
              <a:r>
                <a:rPr lang="en-US"/>
                <a:t>E</a:t>
              </a:r>
            </a:p>
          </p:txBody>
        </p:sp>
        <p:sp>
          <p:nvSpPr>
            <p:cNvPr id="229413" name="Text Box 37"/>
            <p:cNvSpPr txBox="1">
              <a:spLocks noChangeArrowheads="1"/>
            </p:cNvSpPr>
            <p:nvPr/>
          </p:nvSpPr>
          <p:spPr bwMode="auto">
            <a:xfrm>
              <a:off x="864" y="2016"/>
              <a:ext cx="480" cy="231"/>
            </a:xfrm>
            <a:prstGeom prst="rect">
              <a:avLst/>
            </a:prstGeom>
            <a:noFill/>
            <a:ln w="9525">
              <a:noFill/>
              <a:miter lim="800000"/>
              <a:headEnd/>
              <a:tailEnd/>
            </a:ln>
            <a:effectLst/>
          </p:spPr>
          <p:txBody>
            <a:bodyPr>
              <a:spAutoFit/>
            </a:bodyPr>
            <a:lstStyle/>
            <a:p>
              <a:pPr>
                <a:spcBef>
                  <a:spcPct val="50000"/>
                </a:spcBef>
              </a:pPr>
              <a:r>
                <a:rPr lang="en-US"/>
                <a:t>T&gt;T</a:t>
              </a:r>
              <a:r>
                <a:rPr lang="en-US" baseline="-25000"/>
                <a:t>c</a:t>
              </a:r>
              <a:endParaRPr lang="en-US"/>
            </a:p>
          </p:txBody>
        </p:sp>
        <p:sp>
          <p:nvSpPr>
            <p:cNvPr id="229414" name="Text Box 38"/>
            <p:cNvSpPr txBox="1">
              <a:spLocks noChangeArrowheads="1"/>
            </p:cNvSpPr>
            <p:nvPr/>
          </p:nvSpPr>
          <p:spPr bwMode="auto">
            <a:xfrm>
              <a:off x="1920" y="816"/>
              <a:ext cx="288" cy="231"/>
            </a:xfrm>
            <a:prstGeom prst="rect">
              <a:avLst/>
            </a:prstGeom>
            <a:noFill/>
            <a:ln w="9525">
              <a:noFill/>
              <a:miter lim="800000"/>
              <a:headEnd/>
              <a:tailEnd/>
            </a:ln>
            <a:effectLst/>
          </p:spPr>
          <p:txBody>
            <a:bodyPr>
              <a:spAutoFit/>
            </a:bodyPr>
            <a:lstStyle/>
            <a:p>
              <a:pPr>
                <a:spcBef>
                  <a:spcPct val="50000"/>
                </a:spcBef>
              </a:pPr>
              <a:r>
                <a:rPr lang="en-US">
                  <a:solidFill>
                    <a:srgbClr val="0000FF"/>
                  </a:solidFill>
                </a:rPr>
                <a:t>E</a:t>
              </a:r>
              <a:r>
                <a:rPr lang="en-US" baseline="-25000">
                  <a:solidFill>
                    <a:srgbClr val="0000FF"/>
                  </a:solidFill>
                </a:rPr>
                <a:t>F</a:t>
              </a:r>
              <a:endParaRPr lang="en-US">
                <a:solidFill>
                  <a:srgbClr val="0000FF"/>
                </a:solidFill>
              </a:endParaRPr>
            </a:p>
          </p:txBody>
        </p:sp>
        <p:sp>
          <p:nvSpPr>
            <p:cNvPr id="229415" name="Text Box 39"/>
            <p:cNvSpPr txBox="1">
              <a:spLocks noChangeArrowheads="1"/>
            </p:cNvSpPr>
            <p:nvPr/>
          </p:nvSpPr>
          <p:spPr bwMode="auto">
            <a:xfrm>
              <a:off x="3504" y="0"/>
              <a:ext cx="192" cy="231"/>
            </a:xfrm>
            <a:prstGeom prst="rect">
              <a:avLst/>
            </a:prstGeom>
            <a:noFill/>
            <a:ln w="9525">
              <a:noFill/>
              <a:miter lim="800000"/>
              <a:headEnd/>
              <a:tailEnd/>
            </a:ln>
            <a:effectLst/>
          </p:spPr>
          <p:txBody>
            <a:bodyPr>
              <a:spAutoFit/>
            </a:bodyPr>
            <a:lstStyle/>
            <a:p>
              <a:pPr>
                <a:spcBef>
                  <a:spcPct val="50000"/>
                </a:spcBef>
              </a:pPr>
              <a:r>
                <a:rPr lang="en-US"/>
                <a:t>E</a:t>
              </a:r>
            </a:p>
          </p:txBody>
        </p:sp>
        <p:sp>
          <p:nvSpPr>
            <p:cNvPr id="229416" name="Text Box 40"/>
            <p:cNvSpPr txBox="1">
              <a:spLocks noChangeArrowheads="1"/>
            </p:cNvSpPr>
            <p:nvPr/>
          </p:nvSpPr>
          <p:spPr bwMode="auto">
            <a:xfrm>
              <a:off x="3840" y="1977"/>
              <a:ext cx="480" cy="231"/>
            </a:xfrm>
            <a:prstGeom prst="rect">
              <a:avLst/>
            </a:prstGeom>
            <a:noFill/>
            <a:ln w="9525">
              <a:noFill/>
              <a:miter lim="800000"/>
              <a:headEnd/>
              <a:tailEnd/>
            </a:ln>
            <a:effectLst/>
          </p:spPr>
          <p:txBody>
            <a:bodyPr>
              <a:spAutoFit/>
            </a:bodyPr>
            <a:lstStyle/>
            <a:p>
              <a:pPr>
                <a:spcBef>
                  <a:spcPct val="50000"/>
                </a:spcBef>
              </a:pPr>
              <a:r>
                <a:rPr lang="en-US"/>
                <a:t>T&lt;T</a:t>
              </a:r>
              <a:r>
                <a:rPr lang="en-US" baseline="-25000"/>
                <a:t>c</a:t>
              </a:r>
              <a:endParaRPr lang="en-US"/>
            </a:p>
          </p:txBody>
        </p:sp>
      </p:grpSp>
      <p:sp>
        <p:nvSpPr>
          <p:cNvPr id="229417" name="Oval 41"/>
          <p:cNvSpPr>
            <a:spLocks noChangeArrowheads="1"/>
          </p:cNvSpPr>
          <p:nvPr/>
        </p:nvSpPr>
        <p:spPr bwMode="auto">
          <a:xfrm>
            <a:off x="6172200" y="4419600"/>
            <a:ext cx="228600" cy="228600"/>
          </a:xfrm>
          <a:prstGeom prst="ellipse">
            <a:avLst/>
          </a:prstGeom>
          <a:solidFill>
            <a:srgbClr val="0000FF"/>
          </a:solidFill>
          <a:ln w="9525">
            <a:solidFill>
              <a:schemeClr val="tx1"/>
            </a:solidFill>
            <a:round/>
            <a:headEnd/>
            <a:tailEnd/>
          </a:ln>
          <a:effectLst/>
        </p:spPr>
        <p:txBody>
          <a:bodyPr wrap="none" anchor="ctr"/>
          <a:lstStyle/>
          <a:p>
            <a:endParaRPr lang="en-US"/>
          </a:p>
        </p:txBody>
      </p:sp>
      <p:sp>
        <p:nvSpPr>
          <p:cNvPr id="229418" name="Oval 42"/>
          <p:cNvSpPr>
            <a:spLocks noChangeArrowheads="1"/>
          </p:cNvSpPr>
          <p:nvPr/>
        </p:nvSpPr>
        <p:spPr bwMode="auto">
          <a:xfrm>
            <a:off x="6858000" y="4419600"/>
            <a:ext cx="228600" cy="228600"/>
          </a:xfrm>
          <a:prstGeom prst="ellipse">
            <a:avLst/>
          </a:prstGeom>
          <a:solidFill>
            <a:srgbClr val="0000FF"/>
          </a:solidFill>
          <a:ln w="9525">
            <a:solidFill>
              <a:schemeClr val="tx1"/>
            </a:solidFill>
            <a:round/>
            <a:headEnd/>
            <a:tailEnd/>
          </a:ln>
          <a:effectLst/>
        </p:spPr>
        <p:txBody>
          <a:bodyPr wrap="none" anchor="ctr"/>
          <a:lstStyle/>
          <a:p>
            <a:endParaRPr lang="en-US"/>
          </a:p>
        </p:txBody>
      </p:sp>
      <p:sp>
        <p:nvSpPr>
          <p:cNvPr id="229419" name="Line 43"/>
          <p:cNvSpPr>
            <a:spLocks noChangeShapeType="1"/>
          </p:cNvSpPr>
          <p:nvPr/>
        </p:nvSpPr>
        <p:spPr bwMode="auto">
          <a:xfrm>
            <a:off x="6477000" y="4495800"/>
            <a:ext cx="304800" cy="0"/>
          </a:xfrm>
          <a:prstGeom prst="line">
            <a:avLst/>
          </a:prstGeom>
          <a:noFill/>
          <a:ln w="28575">
            <a:solidFill>
              <a:srgbClr val="808080"/>
            </a:solidFill>
            <a:round/>
            <a:headEnd/>
            <a:tailEnd/>
          </a:ln>
          <a:effectLst/>
        </p:spPr>
        <p:txBody>
          <a:bodyPr/>
          <a:lstStyle/>
          <a:p>
            <a:endParaRPr lang="en-US"/>
          </a:p>
        </p:txBody>
      </p:sp>
      <p:pic>
        <p:nvPicPr>
          <p:cNvPr id="229420" name="Picture 44" descr="bcs7"/>
          <p:cNvPicPr>
            <a:picLocks noChangeAspect="1" noChangeArrowheads="1"/>
          </p:cNvPicPr>
          <p:nvPr/>
        </p:nvPicPr>
        <p:blipFill>
          <a:blip r:embed="rId4" cstate="print"/>
          <a:srcRect/>
          <a:stretch>
            <a:fillRect/>
          </a:stretch>
        </p:blipFill>
        <p:spPr bwMode="auto">
          <a:xfrm>
            <a:off x="2895600" y="2838450"/>
            <a:ext cx="2914650" cy="1352550"/>
          </a:xfrm>
          <a:prstGeom prst="rect">
            <a:avLst/>
          </a:prstGeom>
          <a:noFill/>
        </p:spPr>
      </p:pic>
      <p:sp>
        <p:nvSpPr>
          <p:cNvPr id="229421" name="Line 45"/>
          <p:cNvSpPr>
            <a:spLocks noChangeShapeType="1"/>
          </p:cNvSpPr>
          <p:nvPr/>
        </p:nvSpPr>
        <p:spPr bwMode="auto">
          <a:xfrm flipV="1">
            <a:off x="533400" y="2438400"/>
            <a:ext cx="0" cy="304800"/>
          </a:xfrm>
          <a:prstGeom prst="line">
            <a:avLst/>
          </a:prstGeom>
          <a:noFill/>
          <a:ln w="9525">
            <a:solidFill>
              <a:schemeClr val="tx1"/>
            </a:solidFill>
            <a:round/>
            <a:headEnd/>
            <a:tailEnd type="triangle" w="med" len="med"/>
          </a:ln>
          <a:effectLst/>
        </p:spPr>
        <p:txBody>
          <a:bodyPr/>
          <a:lstStyle/>
          <a:p>
            <a:endParaRPr lang="en-US"/>
          </a:p>
        </p:txBody>
      </p:sp>
      <p:sp>
        <p:nvSpPr>
          <p:cNvPr id="229422" name="Line 46"/>
          <p:cNvSpPr>
            <a:spLocks noChangeShapeType="1"/>
          </p:cNvSpPr>
          <p:nvPr/>
        </p:nvSpPr>
        <p:spPr bwMode="auto">
          <a:xfrm>
            <a:off x="2667000" y="838200"/>
            <a:ext cx="0" cy="304800"/>
          </a:xfrm>
          <a:prstGeom prst="line">
            <a:avLst/>
          </a:prstGeom>
          <a:noFill/>
          <a:ln w="9525">
            <a:solidFill>
              <a:schemeClr val="tx1"/>
            </a:solidFill>
            <a:round/>
            <a:headEnd/>
            <a:tailEnd type="triangle" w="med" len="med"/>
          </a:ln>
          <a:effectLst/>
        </p:spPr>
        <p:txBody>
          <a:bodyPr/>
          <a:lstStyle/>
          <a:p>
            <a:endParaRPr lang="en-US"/>
          </a:p>
        </p:txBody>
      </p:sp>
      <p:sp>
        <p:nvSpPr>
          <p:cNvPr id="229460" name="Line 84"/>
          <p:cNvSpPr>
            <a:spLocks noChangeShapeType="1"/>
          </p:cNvSpPr>
          <p:nvPr/>
        </p:nvSpPr>
        <p:spPr bwMode="auto">
          <a:xfrm>
            <a:off x="3505200" y="3124200"/>
            <a:ext cx="1588" cy="2743200"/>
          </a:xfrm>
          <a:prstGeom prst="line">
            <a:avLst/>
          </a:prstGeom>
          <a:noFill/>
          <a:ln w="9525">
            <a:solidFill>
              <a:schemeClr val="tx1"/>
            </a:solidFill>
            <a:round/>
            <a:headEnd type="triangle" w="med" len="med"/>
            <a:tailEnd/>
          </a:ln>
          <a:effectLst/>
        </p:spPr>
        <p:txBody>
          <a:bodyPr/>
          <a:lstStyle/>
          <a:p>
            <a:endParaRPr lang="en-US"/>
          </a:p>
        </p:txBody>
      </p:sp>
      <p:sp>
        <p:nvSpPr>
          <p:cNvPr id="229461" name="Line 85"/>
          <p:cNvSpPr>
            <a:spLocks noChangeShapeType="1"/>
          </p:cNvSpPr>
          <p:nvPr/>
        </p:nvSpPr>
        <p:spPr bwMode="auto">
          <a:xfrm>
            <a:off x="5029200" y="3124200"/>
            <a:ext cx="0" cy="0"/>
          </a:xfrm>
          <a:prstGeom prst="line">
            <a:avLst/>
          </a:prstGeom>
          <a:noFill/>
          <a:ln w="9525">
            <a:solidFill>
              <a:schemeClr val="tx1"/>
            </a:solidFill>
            <a:round/>
            <a:headEnd/>
            <a:tailEnd/>
          </a:ln>
          <a:effectLst/>
        </p:spPr>
        <p:txBody>
          <a:bodyPr/>
          <a:lstStyle/>
          <a:p>
            <a:endParaRPr lang="en-US"/>
          </a:p>
        </p:txBody>
      </p:sp>
      <p:sp>
        <p:nvSpPr>
          <p:cNvPr id="229462" name="Line 86"/>
          <p:cNvSpPr>
            <a:spLocks noChangeShapeType="1"/>
          </p:cNvSpPr>
          <p:nvPr/>
        </p:nvSpPr>
        <p:spPr bwMode="auto">
          <a:xfrm>
            <a:off x="4114800" y="3124200"/>
            <a:ext cx="1588" cy="2743200"/>
          </a:xfrm>
          <a:prstGeom prst="line">
            <a:avLst/>
          </a:prstGeom>
          <a:noFill/>
          <a:ln w="9525">
            <a:solidFill>
              <a:srgbClr val="008000"/>
            </a:solidFill>
            <a:round/>
            <a:headEnd/>
            <a:tailEnd/>
          </a:ln>
          <a:effectLst/>
        </p:spPr>
        <p:txBody>
          <a:bodyPr/>
          <a:lstStyle/>
          <a:p>
            <a:endParaRPr lang="en-US"/>
          </a:p>
        </p:txBody>
      </p:sp>
      <p:sp>
        <p:nvSpPr>
          <p:cNvPr id="229463" name="Line 87"/>
          <p:cNvSpPr>
            <a:spLocks noChangeShapeType="1"/>
          </p:cNvSpPr>
          <p:nvPr/>
        </p:nvSpPr>
        <p:spPr bwMode="auto">
          <a:xfrm flipH="1">
            <a:off x="3962400" y="5943600"/>
            <a:ext cx="152400" cy="228600"/>
          </a:xfrm>
          <a:prstGeom prst="line">
            <a:avLst/>
          </a:prstGeom>
          <a:noFill/>
          <a:ln w="9525">
            <a:solidFill>
              <a:srgbClr val="008000"/>
            </a:solidFill>
            <a:round/>
            <a:headEnd/>
            <a:tailEnd type="triangle" w="med" len="med"/>
          </a:ln>
          <a:effectLst/>
        </p:spPr>
        <p:txBody>
          <a:bodyPr/>
          <a:lstStyle/>
          <a:p>
            <a:endParaRPr lang="en-US"/>
          </a:p>
        </p:txBody>
      </p:sp>
      <p:sp>
        <p:nvSpPr>
          <p:cNvPr id="229464" name="Text Box 88"/>
          <p:cNvSpPr txBox="1">
            <a:spLocks noChangeArrowheads="1"/>
          </p:cNvSpPr>
          <p:nvPr/>
        </p:nvSpPr>
        <p:spPr bwMode="auto">
          <a:xfrm>
            <a:off x="3429000" y="6172200"/>
            <a:ext cx="1371600" cy="641350"/>
          </a:xfrm>
          <a:prstGeom prst="rect">
            <a:avLst/>
          </a:prstGeom>
          <a:noFill/>
          <a:ln w="9525">
            <a:noFill/>
            <a:miter lim="800000"/>
            <a:headEnd/>
            <a:tailEnd/>
          </a:ln>
          <a:effectLst/>
        </p:spPr>
        <p:txBody>
          <a:bodyPr>
            <a:spAutoFit/>
          </a:bodyPr>
          <a:lstStyle/>
          <a:p>
            <a:pPr>
              <a:spcBef>
                <a:spcPct val="50000"/>
              </a:spcBef>
            </a:pPr>
            <a:r>
              <a:rPr lang="en-US" b="0">
                <a:solidFill>
                  <a:srgbClr val="006600"/>
                </a:solidFill>
              </a:rPr>
              <a:t>Normal state DOS</a:t>
            </a:r>
          </a:p>
        </p:txBody>
      </p:sp>
      <p:sp>
        <p:nvSpPr>
          <p:cNvPr id="229465" name="Line 89"/>
          <p:cNvSpPr>
            <a:spLocks noChangeShapeType="1"/>
          </p:cNvSpPr>
          <p:nvPr/>
        </p:nvSpPr>
        <p:spPr bwMode="auto">
          <a:xfrm>
            <a:off x="4724400" y="5257800"/>
            <a:ext cx="609600" cy="609600"/>
          </a:xfrm>
          <a:prstGeom prst="line">
            <a:avLst/>
          </a:prstGeom>
          <a:noFill/>
          <a:ln w="9525">
            <a:solidFill>
              <a:srgbClr val="0000FF"/>
            </a:solidFill>
            <a:round/>
            <a:headEnd/>
            <a:tailEnd type="triangle" w="med" len="med"/>
          </a:ln>
          <a:effectLst/>
        </p:spPr>
        <p:txBody>
          <a:bodyPr/>
          <a:lstStyle/>
          <a:p>
            <a:endParaRPr lang="en-US"/>
          </a:p>
        </p:txBody>
      </p:sp>
      <p:sp>
        <p:nvSpPr>
          <p:cNvPr id="229466" name="Text Box 90"/>
          <p:cNvSpPr txBox="1">
            <a:spLocks noChangeArrowheads="1"/>
          </p:cNvSpPr>
          <p:nvPr/>
        </p:nvSpPr>
        <p:spPr bwMode="auto">
          <a:xfrm>
            <a:off x="4876800" y="5943600"/>
            <a:ext cx="1905000" cy="641350"/>
          </a:xfrm>
          <a:prstGeom prst="rect">
            <a:avLst/>
          </a:prstGeom>
          <a:noFill/>
          <a:ln w="9525">
            <a:noFill/>
            <a:miter lim="800000"/>
            <a:headEnd/>
            <a:tailEnd/>
          </a:ln>
          <a:effectLst/>
        </p:spPr>
        <p:txBody>
          <a:bodyPr>
            <a:spAutoFit/>
          </a:bodyPr>
          <a:lstStyle/>
          <a:p>
            <a:pPr>
              <a:spcBef>
                <a:spcPct val="50000"/>
              </a:spcBef>
            </a:pPr>
            <a:r>
              <a:rPr lang="en-US" b="0">
                <a:solidFill>
                  <a:srgbClr val="0000FF"/>
                </a:solidFill>
              </a:rPr>
              <a:t>Superconducting state DOS</a:t>
            </a:r>
          </a:p>
        </p:txBody>
      </p:sp>
      <p:grpSp>
        <p:nvGrpSpPr>
          <p:cNvPr id="4" name="Group 91"/>
          <p:cNvGrpSpPr>
            <a:grpSpLocks/>
          </p:cNvGrpSpPr>
          <p:nvPr/>
        </p:nvGrpSpPr>
        <p:grpSpPr bwMode="auto">
          <a:xfrm>
            <a:off x="3505200" y="3124200"/>
            <a:ext cx="2209800" cy="2743200"/>
            <a:chOff x="2208" y="1968"/>
            <a:chExt cx="1392" cy="1728"/>
          </a:xfrm>
        </p:grpSpPr>
        <p:grpSp>
          <p:nvGrpSpPr>
            <p:cNvPr id="5" name="Group 92"/>
            <p:cNvGrpSpPr>
              <a:grpSpLocks/>
            </p:cNvGrpSpPr>
            <p:nvPr/>
          </p:nvGrpSpPr>
          <p:grpSpPr bwMode="auto">
            <a:xfrm>
              <a:off x="2208" y="1968"/>
              <a:ext cx="1392" cy="1728"/>
              <a:chOff x="2208" y="1440"/>
              <a:chExt cx="1872" cy="2256"/>
            </a:xfrm>
          </p:grpSpPr>
          <p:sp>
            <p:nvSpPr>
              <p:cNvPr id="229469" name="Arc 93"/>
              <p:cNvSpPr>
                <a:spLocks/>
              </p:cNvSpPr>
              <p:nvPr/>
            </p:nvSpPr>
            <p:spPr bwMode="auto">
              <a:xfrm flipH="1" flipV="1">
                <a:off x="2784" y="1440"/>
                <a:ext cx="1296" cy="72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FF"/>
                </a:solidFill>
                <a:round/>
                <a:headEnd type="triangle" w="med" len="med"/>
                <a:tailEnd/>
              </a:ln>
              <a:effectLst/>
            </p:spPr>
            <p:txBody>
              <a:bodyPr wrap="none" anchor="ctr"/>
              <a:lstStyle/>
              <a:p>
                <a:endParaRPr lang="en-US"/>
              </a:p>
            </p:txBody>
          </p:sp>
          <p:sp>
            <p:nvSpPr>
              <p:cNvPr id="229470" name="Arc 94"/>
              <p:cNvSpPr>
                <a:spLocks/>
              </p:cNvSpPr>
              <p:nvPr/>
            </p:nvSpPr>
            <p:spPr bwMode="auto">
              <a:xfrm flipH="1">
                <a:off x="2784" y="2928"/>
                <a:ext cx="1296" cy="76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FF"/>
                </a:solidFill>
                <a:round/>
                <a:headEnd type="triangle" w="med" len="med"/>
                <a:tailEnd/>
              </a:ln>
              <a:effectLst/>
            </p:spPr>
            <p:txBody>
              <a:bodyPr wrap="none" anchor="ctr"/>
              <a:lstStyle/>
              <a:p>
                <a:endParaRPr lang="en-US"/>
              </a:p>
            </p:txBody>
          </p:sp>
          <p:sp>
            <p:nvSpPr>
              <p:cNvPr id="229471" name="Line 95"/>
              <p:cNvSpPr>
                <a:spLocks noChangeShapeType="1"/>
              </p:cNvSpPr>
              <p:nvPr/>
            </p:nvSpPr>
            <p:spPr bwMode="auto">
              <a:xfrm>
                <a:off x="2208" y="2208"/>
                <a:ext cx="1872" cy="0"/>
              </a:xfrm>
              <a:prstGeom prst="line">
                <a:avLst/>
              </a:prstGeom>
              <a:noFill/>
              <a:ln w="9525">
                <a:solidFill>
                  <a:srgbClr val="0000FF"/>
                </a:solidFill>
                <a:round/>
                <a:headEnd/>
                <a:tailEnd type="triangle" w="med" len="med"/>
              </a:ln>
              <a:effectLst/>
            </p:spPr>
            <p:txBody>
              <a:bodyPr/>
              <a:lstStyle/>
              <a:p>
                <a:endParaRPr lang="en-US"/>
              </a:p>
            </p:txBody>
          </p:sp>
          <p:sp>
            <p:nvSpPr>
              <p:cNvPr id="229472" name="Line 96"/>
              <p:cNvSpPr>
                <a:spLocks noChangeShapeType="1"/>
              </p:cNvSpPr>
              <p:nvPr/>
            </p:nvSpPr>
            <p:spPr bwMode="auto">
              <a:xfrm>
                <a:off x="2208" y="2880"/>
                <a:ext cx="1872" cy="0"/>
              </a:xfrm>
              <a:prstGeom prst="line">
                <a:avLst/>
              </a:prstGeom>
              <a:noFill/>
              <a:ln w="9525">
                <a:solidFill>
                  <a:srgbClr val="0000FF"/>
                </a:solidFill>
                <a:round/>
                <a:headEnd/>
                <a:tailEnd type="triangle" w="med" len="med"/>
              </a:ln>
              <a:effectLst/>
            </p:spPr>
            <p:txBody>
              <a:bodyPr/>
              <a:lstStyle/>
              <a:p>
                <a:endParaRPr lang="en-US"/>
              </a:p>
            </p:txBody>
          </p:sp>
        </p:grpSp>
        <p:sp>
          <p:nvSpPr>
            <p:cNvPr id="229473" name="Line 97"/>
            <p:cNvSpPr>
              <a:spLocks noChangeShapeType="1"/>
            </p:cNvSpPr>
            <p:nvPr/>
          </p:nvSpPr>
          <p:spPr bwMode="auto">
            <a:xfrm>
              <a:off x="2208" y="2544"/>
              <a:ext cx="0" cy="528"/>
            </a:xfrm>
            <a:prstGeom prst="line">
              <a:avLst/>
            </a:prstGeom>
            <a:noFill/>
            <a:ln w="9525">
              <a:solidFill>
                <a:srgbClr val="0000FF"/>
              </a:solidFill>
              <a:round/>
              <a:headEnd/>
              <a:tailEnd/>
            </a:ln>
            <a:effectLst/>
          </p:spPr>
          <p:txBody>
            <a:bodyPr/>
            <a:lstStyle/>
            <a:p>
              <a:endParaRPr lang="en-US"/>
            </a:p>
          </p:txBody>
        </p:sp>
      </p:grpSp>
      <p:sp>
        <p:nvSpPr>
          <p:cNvPr id="229474" name="Text Box 98"/>
          <p:cNvSpPr txBox="1">
            <a:spLocks noChangeArrowheads="1"/>
          </p:cNvSpPr>
          <p:nvPr/>
        </p:nvSpPr>
        <p:spPr bwMode="auto">
          <a:xfrm>
            <a:off x="3048000" y="2757488"/>
            <a:ext cx="914400" cy="366712"/>
          </a:xfrm>
          <a:prstGeom prst="rect">
            <a:avLst/>
          </a:prstGeom>
          <a:noFill/>
          <a:ln w="9525">
            <a:noFill/>
            <a:miter lim="800000"/>
            <a:headEnd/>
            <a:tailEnd/>
          </a:ln>
          <a:effectLst/>
        </p:spPr>
        <p:txBody>
          <a:bodyPr>
            <a:spAutoFit/>
          </a:bodyPr>
          <a:lstStyle/>
          <a:p>
            <a:pPr>
              <a:spcBef>
                <a:spcPct val="50000"/>
              </a:spcBef>
            </a:pPr>
            <a:r>
              <a:rPr lang="en-US" b="0"/>
              <a:t>Energy</a:t>
            </a:r>
          </a:p>
        </p:txBody>
      </p:sp>
      <p:sp>
        <p:nvSpPr>
          <p:cNvPr id="229475" name="Line 99"/>
          <p:cNvSpPr>
            <a:spLocks noChangeShapeType="1"/>
          </p:cNvSpPr>
          <p:nvPr/>
        </p:nvSpPr>
        <p:spPr bwMode="auto">
          <a:xfrm>
            <a:off x="3505200" y="4495800"/>
            <a:ext cx="2362200" cy="0"/>
          </a:xfrm>
          <a:prstGeom prst="line">
            <a:avLst/>
          </a:prstGeom>
          <a:noFill/>
          <a:ln w="9525">
            <a:solidFill>
              <a:schemeClr val="tx1"/>
            </a:solidFill>
            <a:round/>
            <a:headEnd/>
            <a:tailEnd type="triangle" w="med" len="med"/>
          </a:ln>
          <a:effectLst/>
        </p:spPr>
        <p:txBody>
          <a:bodyPr/>
          <a:lstStyle/>
          <a:p>
            <a:endParaRPr lang="en-US"/>
          </a:p>
        </p:txBody>
      </p:sp>
      <p:sp>
        <p:nvSpPr>
          <p:cNvPr id="229476" name="Text Box 100"/>
          <p:cNvSpPr txBox="1">
            <a:spLocks noChangeArrowheads="1"/>
          </p:cNvSpPr>
          <p:nvPr/>
        </p:nvSpPr>
        <p:spPr bwMode="auto">
          <a:xfrm>
            <a:off x="5943600" y="4267200"/>
            <a:ext cx="762000" cy="366713"/>
          </a:xfrm>
          <a:prstGeom prst="rect">
            <a:avLst/>
          </a:prstGeom>
          <a:noFill/>
          <a:ln w="9525">
            <a:noFill/>
            <a:miter lim="800000"/>
            <a:headEnd/>
            <a:tailEnd/>
          </a:ln>
          <a:effectLst/>
        </p:spPr>
        <p:txBody>
          <a:bodyPr>
            <a:spAutoFit/>
          </a:bodyPr>
          <a:lstStyle/>
          <a:p>
            <a:pPr>
              <a:spcBef>
                <a:spcPct val="50000"/>
              </a:spcBef>
            </a:pPr>
            <a:r>
              <a:rPr lang="en-US" b="0"/>
              <a:t>N(E)</a:t>
            </a:r>
          </a:p>
        </p:txBody>
      </p:sp>
      <p:sp>
        <p:nvSpPr>
          <p:cNvPr id="229477" name="Line 101"/>
          <p:cNvSpPr>
            <a:spLocks noChangeShapeType="1"/>
          </p:cNvSpPr>
          <p:nvPr/>
        </p:nvSpPr>
        <p:spPr bwMode="auto">
          <a:xfrm>
            <a:off x="2743200" y="3124200"/>
            <a:ext cx="0" cy="2743200"/>
          </a:xfrm>
          <a:prstGeom prst="line">
            <a:avLst/>
          </a:prstGeom>
          <a:noFill/>
          <a:ln w="9525">
            <a:solidFill>
              <a:srgbClr val="FF9900"/>
            </a:solidFill>
            <a:round/>
            <a:headEnd type="oval" w="med" len="med"/>
            <a:tailEnd type="oval" w="med" len="med"/>
          </a:ln>
          <a:effectLst/>
        </p:spPr>
        <p:txBody>
          <a:bodyPr/>
          <a:lstStyle/>
          <a:p>
            <a:endParaRPr lang="en-US"/>
          </a:p>
        </p:txBody>
      </p:sp>
      <p:sp>
        <p:nvSpPr>
          <p:cNvPr id="229478" name="Text Box 102"/>
          <p:cNvSpPr txBox="1">
            <a:spLocks noChangeArrowheads="1"/>
          </p:cNvSpPr>
          <p:nvPr/>
        </p:nvSpPr>
        <p:spPr bwMode="auto">
          <a:xfrm>
            <a:off x="1676400" y="4191000"/>
            <a:ext cx="1143000" cy="366713"/>
          </a:xfrm>
          <a:prstGeom prst="rect">
            <a:avLst/>
          </a:prstGeom>
          <a:noFill/>
          <a:ln w="9525">
            <a:noFill/>
            <a:miter lim="800000"/>
            <a:headEnd/>
            <a:tailEnd/>
          </a:ln>
          <a:effectLst/>
        </p:spPr>
        <p:txBody>
          <a:bodyPr>
            <a:spAutoFit/>
          </a:bodyPr>
          <a:lstStyle/>
          <a:p>
            <a:pPr>
              <a:spcBef>
                <a:spcPct val="50000"/>
              </a:spcBef>
            </a:pPr>
            <a:r>
              <a:rPr lang="en-US">
                <a:solidFill>
                  <a:srgbClr val="FF9933"/>
                </a:solidFill>
              </a:rPr>
              <a:t>3-4 meV</a:t>
            </a:r>
          </a:p>
        </p:txBody>
      </p:sp>
      <p:sp>
        <p:nvSpPr>
          <p:cNvPr id="229479" name="Text Box 103"/>
          <p:cNvSpPr txBox="1">
            <a:spLocks noChangeArrowheads="1"/>
          </p:cNvSpPr>
          <p:nvPr/>
        </p:nvSpPr>
        <p:spPr bwMode="auto">
          <a:xfrm>
            <a:off x="5791200" y="3733800"/>
            <a:ext cx="457200" cy="457200"/>
          </a:xfrm>
          <a:prstGeom prst="rect">
            <a:avLst/>
          </a:prstGeom>
          <a:noFill/>
          <a:ln w="9525">
            <a:noFill/>
            <a:miter lim="800000"/>
            <a:headEnd/>
            <a:tailEnd/>
          </a:ln>
          <a:effectLst/>
        </p:spPr>
        <p:txBody>
          <a:bodyPr>
            <a:spAutoFit/>
          </a:bodyPr>
          <a:lstStyle/>
          <a:p>
            <a:pPr>
              <a:spcBef>
                <a:spcPct val="50000"/>
              </a:spcBef>
            </a:pPr>
            <a:r>
              <a:rPr lang="en-US" sz="2400">
                <a:solidFill>
                  <a:srgbClr val="0000FF"/>
                </a:solidFill>
                <a:sym typeface="Symbol" pitchFamily="18" charset="2"/>
              </a:rPr>
              <a:t></a:t>
            </a:r>
          </a:p>
        </p:txBody>
      </p:sp>
      <p:sp>
        <p:nvSpPr>
          <p:cNvPr id="229480" name="Text Box 104"/>
          <p:cNvSpPr txBox="1">
            <a:spLocks noChangeArrowheads="1"/>
          </p:cNvSpPr>
          <p:nvPr/>
        </p:nvSpPr>
        <p:spPr bwMode="auto">
          <a:xfrm>
            <a:off x="5791200" y="4648200"/>
            <a:ext cx="457200" cy="457200"/>
          </a:xfrm>
          <a:prstGeom prst="rect">
            <a:avLst/>
          </a:prstGeom>
          <a:noFill/>
          <a:ln w="9525">
            <a:noFill/>
            <a:miter lim="800000"/>
            <a:headEnd/>
            <a:tailEnd/>
          </a:ln>
          <a:effectLst/>
        </p:spPr>
        <p:txBody>
          <a:bodyPr>
            <a:spAutoFit/>
          </a:bodyPr>
          <a:lstStyle/>
          <a:p>
            <a:pPr>
              <a:spcBef>
                <a:spcPct val="50000"/>
              </a:spcBef>
            </a:pPr>
            <a:r>
              <a:rPr lang="en-US" sz="2400">
                <a:solidFill>
                  <a:srgbClr val="0000FF"/>
                </a:solidFill>
                <a:sym typeface="Symbol" pitchFamily="18" charset="2"/>
              </a:rPr>
              <a:t></a:t>
            </a:r>
          </a:p>
        </p:txBody>
      </p:sp>
      <p:grpSp>
        <p:nvGrpSpPr>
          <p:cNvPr id="6" name="Group 109"/>
          <p:cNvGrpSpPr>
            <a:grpSpLocks/>
          </p:cNvGrpSpPr>
          <p:nvPr/>
        </p:nvGrpSpPr>
        <p:grpSpPr bwMode="auto">
          <a:xfrm>
            <a:off x="4724400" y="2971800"/>
            <a:ext cx="3276600" cy="1081088"/>
            <a:chOff x="2976" y="1872"/>
            <a:chExt cx="2064" cy="681"/>
          </a:xfrm>
        </p:grpSpPr>
        <p:graphicFrame>
          <p:nvGraphicFramePr>
            <p:cNvPr id="229481" name="Object 105"/>
            <p:cNvGraphicFramePr>
              <a:graphicFrameLocks noChangeAspect="1"/>
            </p:cNvGraphicFramePr>
            <p:nvPr/>
          </p:nvGraphicFramePr>
          <p:xfrm>
            <a:off x="3696" y="1872"/>
            <a:ext cx="1344" cy="681"/>
          </p:xfrm>
          <a:graphic>
            <a:graphicData uri="http://schemas.openxmlformats.org/presentationml/2006/ole">
              <p:oleObj spid="_x0000_s25602" name="Equation" r:id="rId5" imgW="952200" imgH="482400" progId="Equation.3">
                <p:embed/>
              </p:oleObj>
            </a:graphicData>
          </a:graphic>
        </p:graphicFrame>
        <p:sp>
          <p:nvSpPr>
            <p:cNvPr id="229483" name="Line 107"/>
            <p:cNvSpPr>
              <a:spLocks noChangeShapeType="1"/>
            </p:cNvSpPr>
            <p:nvPr/>
          </p:nvSpPr>
          <p:spPr bwMode="auto">
            <a:xfrm flipH="1">
              <a:off x="2976" y="2256"/>
              <a:ext cx="624" cy="96"/>
            </a:xfrm>
            <a:prstGeom prst="line">
              <a:avLst/>
            </a:prstGeom>
            <a:noFill/>
            <a:ln w="63500">
              <a:solidFill>
                <a:srgbClr val="0000FF"/>
              </a:solidFill>
              <a:round/>
              <a:headEnd/>
              <a:tailEnd type="stealth" w="med" len="med"/>
            </a:ln>
            <a:effectLst/>
          </p:spPr>
          <p:txBody>
            <a:bodyPr/>
            <a:lstStyle/>
            <a:p>
              <a:endParaRPr lang="en-US"/>
            </a:p>
          </p:txBody>
        </p:sp>
      </p:grpSp>
      <p:sp>
        <p:nvSpPr>
          <p:cNvPr id="69" name="TextBox 68"/>
          <p:cNvSpPr txBox="1"/>
          <p:nvPr/>
        </p:nvSpPr>
        <p:spPr>
          <a:xfrm>
            <a:off x="3581400" y="2286000"/>
            <a:ext cx="1795684" cy="523220"/>
          </a:xfrm>
          <a:prstGeom prst="rect">
            <a:avLst/>
          </a:prstGeom>
          <a:noFill/>
        </p:spPr>
        <p:txBody>
          <a:bodyPr wrap="none" rtlCol="0">
            <a:spAutoFit/>
          </a:bodyPr>
          <a:lstStyle/>
          <a:p>
            <a:r>
              <a:rPr lang="en-US" sz="2800" dirty="0" smtClean="0">
                <a:latin typeface="Symbol" pitchFamily="18" charset="2"/>
                <a:cs typeface="Times New Roman"/>
              </a:rPr>
              <a:t>x</a:t>
            </a:r>
            <a:r>
              <a:rPr lang="en-US" sz="2800" baseline="-25000" dirty="0" smtClean="0">
                <a:latin typeface="Times New Roman"/>
                <a:cs typeface="Times New Roman"/>
              </a:rPr>
              <a:t>0</a:t>
            </a:r>
            <a:r>
              <a:rPr lang="en-US" sz="2800" dirty="0" smtClean="0"/>
              <a:t>~5-50nm</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29394"/>
                                        </p:tgtEl>
                                        <p:attrNameLst>
                                          <p:attrName>style.visibility</p:attrName>
                                        </p:attrNameLst>
                                      </p:cBhvr>
                                      <p:to>
                                        <p:strVal val="visible"/>
                                      </p:to>
                                    </p:set>
                                    <p:animEffect transition="in" filter="blinds(horizontal)">
                                      <p:cBhvr>
                                        <p:cTn id="11" dur="500"/>
                                        <p:tgtEl>
                                          <p:spTgt spid="229394"/>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229395"/>
                                        </p:tgtEl>
                                        <p:attrNameLst>
                                          <p:attrName>style.visibility</p:attrName>
                                        </p:attrNameLst>
                                      </p:cBhvr>
                                      <p:to>
                                        <p:strVal val="visible"/>
                                      </p:to>
                                    </p:set>
                                    <p:animEffect transition="in" filter="blinds(horizontal)">
                                      <p:cBhvr>
                                        <p:cTn id="14" dur="500"/>
                                        <p:tgtEl>
                                          <p:spTgt spid="229395"/>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229396"/>
                                        </p:tgtEl>
                                        <p:attrNameLst>
                                          <p:attrName>style.visibility</p:attrName>
                                        </p:attrNameLst>
                                      </p:cBhvr>
                                      <p:to>
                                        <p:strVal val="visible"/>
                                      </p:to>
                                    </p:set>
                                    <p:animEffect transition="in" filter="blinds(horizontal)">
                                      <p:cBhvr>
                                        <p:cTn id="17" dur="500"/>
                                        <p:tgtEl>
                                          <p:spTgt spid="22939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29397"/>
                                        </p:tgtEl>
                                        <p:attrNameLst>
                                          <p:attrName>style.visibility</p:attrName>
                                        </p:attrNameLst>
                                      </p:cBhvr>
                                      <p:to>
                                        <p:strVal val="visible"/>
                                      </p:to>
                                    </p:set>
                                    <p:animEffect transition="in" filter="blinds(horizontal)">
                                      <p:cBhvr>
                                        <p:cTn id="20" dur="500"/>
                                        <p:tgtEl>
                                          <p:spTgt spid="22939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2000"/>
                                        <p:tgtEl>
                                          <p:spTgt spid="229420"/>
                                        </p:tgtEl>
                                      </p:cBhvr>
                                    </p:animEffect>
                                    <p:set>
                                      <p:cBhvr>
                                        <p:cTn id="25" dur="1" fill="hold">
                                          <p:stCondLst>
                                            <p:cond delay="1999"/>
                                          </p:stCondLst>
                                        </p:cTn>
                                        <p:tgtEl>
                                          <p:spTgt spid="229420"/>
                                        </p:tgtEl>
                                        <p:attrNameLst>
                                          <p:attrName>style.visibility</p:attrName>
                                        </p:attrNameLst>
                                      </p:cBhvr>
                                      <p:to>
                                        <p:strVal val="hidden"/>
                                      </p:to>
                                    </p:set>
                                  </p:childTnLst>
                                </p:cTn>
                              </p:par>
                            </p:childTnLst>
                          </p:cTn>
                        </p:par>
                        <p:par>
                          <p:cTn id="26" fill="hold">
                            <p:stCondLst>
                              <p:cond delay="2000"/>
                            </p:stCondLst>
                            <p:childTnLst>
                              <p:par>
                                <p:cTn id="27" presetID="3" presetClass="entr" presetSubtype="10" fill="hold" grpId="0" nodeType="afterEffect">
                                  <p:stCondLst>
                                    <p:cond delay="0"/>
                                  </p:stCondLst>
                                  <p:childTnLst>
                                    <p:set>
                                      <p:cBhvr>
                                        <p:cTn id="28" dur="1" fill="hold">
                                          <p:stCondLst>
                                            <p:cond delay="0"/>
                                          </p:stCondLst>
                                        </p:cTn>
                                        <p:tgtEl>
                                          <p:spTgt spid="229417"/>
                                        </p:tgtEl>
                                        <p:attrNameLst>
                                          <p:attrName>style.visibility</p:attrName>
                                        </p:attrNameLst>
                                      </p:cBhvr>
                                      <p:to>
                                        <p:strVal val="visible"/>
                                      </p:to>
                                    </p:set>
                                    <p:animEffect transition="in" filter="blinds(horizontal)">
                                      <p:cBhvr>
                                        <p:cTn id="29" dur="500"/>
                                        <p:tgtEl>
                                          <p:spTgt spid="229417"/>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29419"/>
                                        </p:tgtEl>
                                        <p:attrNameLst>
                                          <p:attrName>style.visibility</p:attrName>
                                        </p:attrNameLst>
                                      </p:cBhvr>
                                      <p:to>
                                        <p:strVal val="visible"/>
                                      </p:to>
                                    </p:set>
                                    <p:animEffect transition="in" filter="blinds(horizontal)">
                                      <p:cBhvr>
                                        <p:cTn id="32" dur="500"/>
                                        <p:tgtEl>
                                          <p:spTgt spid="22941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29418"/>
                                        </p:tgtEl>
                                        <p:attrNameLst>
                                          <p:attrName>style.visibility</p:attrName>
                                        </p:attrNameLst>
                                      </p:cBhvr>
                                      <p:to>
                                        <p:strVal val="visible"/>
                                      </p:to>
                                    </p:set>
                                    <p:animEffect transition="in" filter="blinds(horizontal)">
                                      <p:cBhvr>
                                        <p:cTn id="35" dur="500"/>
                                        <p:tgtEl>
                                          <p:spTgt spid="229418"/>
                                        </p:tgtEl>
                                      </p:cBhvr>
                                    </p:animEffect>
                                  </p:childTnLst>
                                </p:cTn>
                              </p:par>
                              <p:par>
                                <p:cTn id="36" presetID="3" presetClass="entr" presetSubtype="1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linds(horizont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1" nodeType="clickEffect">
                                  <p:stCondLst>
                                    <p:cond delay="0"/>
                                  </p:stCondLst>
                                  <p:childTnLst>
                                    <p:animMotion origin="layout" path="M 1.11022E-16 -1.11111E-6 L 0.0125 -0.09444 " pathEditMode="relative" rAng="0" ptsTypes="AA">
                                      <p:cBhvr>
                                        <p:cTn id="42" dur="2000" fill="hold"/>
                                        <p:tgtEl>
                                          <p:spTgt spid="229417"/>
                                        </p:tgtEl>
                                        <p:attrNameLst>
                                          <p:attrName>ppt_x</p:attrName>
                                          <p:attrName>ppt_y</p:attrName>
                                        </p:attrNameLst>
                                      </p:cBhvr>
                                      <p:rCtr x="6" y="-47"/>
                                    </p:animMotion>
                                  </p:childTnLst>
                                </p:cTn>
                              </p:par>
                              <p:par>
                                <p:cTn id="43" presetID="0" presetClass="path" presetSubtype="0" accel="50000" decel="50000" fill="hold" grpId="1" nodeType="withEffect">
                                  <p:stCondLst>
                                    <p:cond delay="0"/>
                                  </p:stCondLst>
                                  <p:childTnLst>
                                    <p:animMotion origin="layout" path="M 0 -1.11111E-6 L 0.07083 -0.09444 " pathEditMode="relative" rAng="0" ptsTypes="AA">
                                      <p:cBhvr>
                                        <p:cTn id="44" dur="2000" fill="hold"/>
                                        <p:tgtEl>
                                          <p:spTgt spid="229418"/>
                                        </p:tgtEl>
                                        <p:attrNameLst>
                                          <p:attrName>ppt_x</p:attrName>
                                          <p:attrName>ppt_y</p:attrName>
                                        </p:attrNameLst>
                                      </p:cBhvr>
                                      <p:rCtr x="35" y="-47"/>
                                    </p:animMotion>
                                  </p:childTnLst>
                                </p:cTn>
                              </p:par>
                              <p:par>
                                <p:cTn id="45" presetID="10" presetClass="exit" presetSubtype="0" fill="hold" grpId="1" nodeType="withEffect">
                                  <p:stCondLst>
                                    <p:cond delay="0"/>
                                  </p:stCondLst>
                                  <p:childTnLst>
                                    <p:animEffect transition="out" filter="fade">
                                      <p:cBhvr>
                                        <p:cTn id="46" dur="2000"/>
                                        <p:tgtEl>
                                          <p:spTgt spid="229419"/>
                                        </p:tgtEl>
                                      </p:cBhvr>
                                    </p:animEffect>
                                    <p:set>
                                      <p:cBhvr>
                                        <p:cTn id="47" dur="1" fill="hold">
                                          <p:stCondLst>
                                            <p:cond delay="1999"/>
                                          </p:stCondLst>
                                        </p:cTn>
                                        <p:tgtEl>
                                          <p:spTgt spid="2294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2" nodeType="clickEffect">
                                  <p:stCondLst>
                                    <p:cond delay="0"/>
                                  </p:stCondLst>
                                  <p:childTnLst>
                                    <p:animEffect transition="out" filter="blinds(horizontal)">
                                      <p:cBhvr>
                                        <p:cTn id="51" dur="500"/>
                                        <p:tgtEl>
                                          <p:spTgt spid="229417"/>
                                        </p:tgtEl>
                                      </p:cBhvr>
                                    </p:animEffect>
                                    <p:set>
                                      <p:cBhvr>
                                        <p:cTn id="52" dur="1" fill="hold">
                                          <p:stCondLst>
                                            <p:cond delay="499"/>
                                          </p:stCondLst>
                                        </p:cTn>
                                        <p:tgtEl>
                                          <p:spTgt spid="229417"/>
                                        </p:tgtEl>
                                        <p:attrNameLst>
                                          <p:attrName>style.visibility</p:attrName>
                                        </p:attrNameLst>
                                      </p:cBhvr>
                                      <p:to>
                                        <p:strVal val="hidden"/>
                                      </p:to>
                                    </p:set>
                                  </p:childTnLst>
                                </p:cTn>
                              </p:par>
                              <p:par>
                                <p:cTn id="53" presetID="3" presetClass="exit" presetSubtype="10" fill="hold" grpId="2" nodeType="withEffect">
                                  <p:stCondLst>
                                    <p:cond delay="0"/>
                                  </p:stCondLst>
                                  <p:childTnLst>
                                    <p:animEffect transition="out" filter="blinds(horizontal)">
                                      <p:cBhvr>
                                        <p:cTn id="54" dur="500"/>
                                        <p:tgtEl>
                                          <p:spTgt spid="229418"/>
                                        </p:tgtEl>
                                      </p:cBhvr>
                                    </p:animEffect>
                                    <p:set>
                                      <p:cBhvr>
                                        <p:cTn id="55" dur="1" fill="hold">
                                          <p:stCondLst>
                                            <p:cond delay="499"/>
                                          </p:stCondLst>
                                        </p:cTn>
                                        <p:tgtEl>
                                          <p:spTgt spid="229418"/>
                                        </p:tgtEl>
                                        <p:attrNameLst>
                                          <p:attrName>style.visibility</p:attrName>
                                        </p:attrNameLst>
                                      </p:cBhvr>
                                      <p:to>
                                        <p:strVal val="hidden"/>
                                      </p:to>
                                    </p:set>
                                  </p:childTnLst>
                                </p:cTn>
                              </p:par>
                              <p:par>
                                <p:cTn id="56" presetID="3" presetClass="exit" presetSubtype="10" fill="hold" nodeType="withEffect">
                                  <p:stCondLst>
                                    <p:cond delay="0"/>
                                  </p:stCondLst>
                                  <p:childTnLst>
                                    <p:animEffect transition="out" filter="blinds(horizontal)">
                                      <p:cBhvr>
                                        <p:cTn id="57" dur="500"/>
                                        <p:tgtEl>
                                          <p:spTgt spid="3"/>
                                        </p:tgtEl>
                                      </p:cBhvr>
                                    </p:animEffect>
                                    <p:set>
                                      <p:cBhvr>
                                        <p:cTn id="58" dur="1" fill="hold">
                                          <p:stCondLst>
                                            <p:cond delay="499"/>
                                          </p:stCondLst>
                                        </p:cTn>
                                        <p:tgtEl>
                                          <p:spTgt spid="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29460"/>
                                        </p:tgtEl>
                                        <p:attrNameLst>
                                          <p:attrName>style.visibility</p:attrName>
                                        </p:attrNameLst>
                                      </p:cBhvr>
                                      <p:to>
                                        <p:strVal val="visible"/>
                                      </p:to>
                                    </p:set>
                                    <p:animEffect transition="in" filter="blinds(horizontal)">
                                      <p:cBhvr>
                                        <p:cTn id="63" dur="500"/>
                                        <p:tgtEl>
                                          <p:spTgt spid="229460"/>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29475"/>
                                        </p:tgtEl>
                                        <p:attrNameLst>
                                          <p:attrName>style.visibility</p:attrName>
                                        </p:attrNameLst>
                                      </p:cBhvr>
                                      <p:to>
                                        <p:strVal val="visible"/>
                                      </p:to>
                                    </p:set>
                                    <p:animEffect transition="in" filter="blinds(horizontal)">
                                      <p:cBhvr>
                                        <p:cTn id="66" dur="500"/>
                                        <p:tgtEl>
                                          <p:spTgt spid="229475"/>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29462"/>
                                        </p:tgtEl>
                                        <p:attrNameLst>
                                          <p:attrName>style.visibility</p:attrName>
                                        </p:attrNameLst>
                                      </p:cBhvr>
                                      <p:to>
                                        <p:strVal val="visible"/>
                                      </p:to>
                                    </p:set>
                                    <p:animEffect transition="in" filter="blinds(horizontal)">
                                      <p:cBhvr>
                                        <p:cTn id="69" dur="500"/>
                                        <p:tgtEl>
                                          <p:spTgt spid="229462"/>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229474"/>
                                        </p:tgtEl>
                                        <p:attrNameLst>
                                          <p:attrName>style.visibility</p:attrName>
                                        </p:attrNameLst>
                                      </p:cBhvr>
                                      <p:to>
                                        <p:strVal val="visible"/>
                                      </p:to>
                                    </p:set>
                                    <p:animEffect transition="in" filter="blinds(horizontal)">
                                      <p:cBhvr>
                                        <p:cTn id="72" dur="500"/>
                                        <p:tgtEl>
                                          <p:spTgt spid="229474"/>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229476"/>
                                        </p:tgtEl>
                                        <p:attrNameLst>
                                          <p:attrName>style.visibility</p:attrName>
                                        </p:attrNameLst>
                                      </p:cBhvr>
                                      <p:to>
                                        <p:strVal val="visible"/>
                                      </p:to>
                                    </p:set>
                                    <p:animEffect transition="in" filter="blinds(horizontal)">
                                      <p:cBhvr>
                                        <p:cTn id="75" dur="500"/>
                                        <p:tgtEl>
                                          <p:spTgt spid="229476"/>
                                        </p:tgtEl>
                                      </p:cBhvr>
                                    </p:animEffect>
                                  </p:childTnLst>
                                </p:cTn>
                              </p:par>
                              <p:par>
                                <p:cTn id="76" presetID="3" presetClass="entr" presetSubtype="10" fill="hold" grpId="1" nodeType="withEffect">
                                  <p:stCondLst>
                                    <p:cond delay="0"/>
                                  </p:stCondLst>
                                  <p:childTnLst>
                                    <p:set>
                                      <p:cBhvr>
                                        <p:cTn id="77" dur="1" fill="hold">
                                          <p:stCondLst>
                                            <p:cond delay="0"/>
                                          </p:stCondLst>
                                        </p:cTn>
                                        <p:tgtEl>
                                          <p:spTgt spid="229464"/>
                                        </p:tgtEl>
                                        <p:attrNameLst>
                                          <p:attrName>style.visibility</p:attrName>
                                        </p:attrNameLst>
                                      </p:cBhvr>
                                      <p:to>
                                        <p:strVal val="visible"/>
                                      </p:to>
                                    </p:set>
                                    <p:animEffect transition="in" filter="blinds(horizontal)">
                                      <p:cBhvr>
                                        <p:cTn id="78" dur="500"/>
                                        <p:tgtEl>
                                          <p:spTgt spid="229464"/>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229463"/>
                                        </p:tgtEl>
                                        <p:attrNameLst>
                                          <p:attrName>style.visibility</p:attrName>
                                        </p:attrNameLst>
                                      </p:cBhvr>
                                      <p:to>
                                        <p:strVal val="visible"/>
                                      </p:to>
                                    </p:set>
                                    <p:animEffect transition="in" filter="blinds(horizontal)">
                                      <p:cBhvr>
                                        <p:cTn id="81" dur="500"/>
                                        <p:tgtEl>
                                          <p:spTgt spid="229463"/>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229478"/>
                                        </p:tgtEl>
                                        <p:attrNameLst>
                                          <p:attrName>style.visibility</p:attrName>
                                        </p:attrNameLst>
                                      </p:cBhvr>
                                      <p:to>
                                        <p:strVal val="visible"/>
                                      </p:to>
                                    </p:set>
                                    <p:animEffect transition="in" filter="blinds(horizontal)">
                                      <p:cBhvr>
                                        <p:cTn id="84" dur="500"/>
                                        <p:tgtEl>
                                          <p:spTgt spid="229478"/>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229477"/>
                                        </p:tgtEl>
                                        <p:attrNameLst>
                                          <p:attrName>style.visibility</p:attrName>
                                        </p:attrNameLst>
                                      </p:cBhvr>
                                      <p:to>
                                        <p:strVal val="visible"/>
                                      </p:to>
                                    </p:set>
                                    <p:animEffect transition="in" filter="blinds(horizontal)">
                                      <p:cBhvr>
                                        <p:cTn id="87" dur="500"/>
                                        <p:tgtEl>
                                          <p:spTgt spid="229477"/>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xit" presetSubtype="10" fill="hold" grpId="1" nodeType="clickEffect">
                                  <p:stCondLst>
                                    <p:cond delay="0"/>
                                  </p:stCondLst>
                                  <p:childTnLst>
                                    <p:animEffect transition="out" filter="blinds(horizontal)">
                                      <p:cBhvr>
                                        <p:cTn id="91" dur="500"/>
                                        <p:tgtEl>
                                          <p:spTgt spid="229462"/>
                                        </p:tgtEl>
                                      </p:cBhvr>
                                    </p:animEffect>
                                    <p:set>
                                      <p:cBhvr>
                                        <p:cTn id="92" dur="1" fill="hold">
                                          <p:stCondLst>
                                            <p:cond delay="499"/>
                                          </p:stCondLst>
                                        </p:cTn>
                                        <p:tgtEl>
                                          <p:spTgt spid="229462"/>
                                        </p:tgtEl>
                                        <p:attrNameLst>
                                          <p:attrName>style.visibility</p:attrName>
                                        </p:attrNameLst>
                                      </p:cBhvr>
                                      <p:to>
                                        <p:strVal val="hidden"/>
                                      </p:to>
                                    </p:set>
                                  </p:childTnLst>
                                </p:cTn>
                              </p:par>
                              <p:par>
                                <p:cTn id="93" presetID="3" presetClass="exit" presetSubtype="10" fill="hold" grpId="0" nodeType="withEffect">
                                  <p:stCondLst>
                                    <p:cond delay="0"/>
                                  </p:stCondLst>
                                  <p:childTnLst>
                                    <p:animEffect transition="out" filter="blinds(horizontal)">
                                      <p:cBhvr>
                                        <p:cTn id="94" dur="500"/>
                                        <p:tgtEl>
                                          <p:spTgt spid="229464"/>
                                        </p:tgtEl>
                                      </p:cBhvr>
                                    </p:animEffect>
                                    <p:set>
                                      <p:cBhvr>
                                        <p:cTn id="95" dur="1" fill="hold">
                                          <p:stCondLst>
                                            <p:cond delay="499"/>
                                          </p:stCondLst>
                                        </p:cTn>
                                        <p:tgtEl>
                                          <p:spTgt spid="229464"/>
                                        </p:tgtEl>
                                        <p:attrNameLst>
                                          <p:attrName>style.visibility</p:attrName>
                                        </p:attrNameLst>
                                      </p:cBhvr>
                                      <p:to>
                                        <p:strVal val="hidden"/>
                                      </p:to>
                                    </p:set>
                                  </p:childTnLst>
                                </p:cTn>
                              </p:par>
                              <p:par>
                                <p:cTn id="96" presetID="3" presetClass="exit" presetSubtype="10" fill="hold" grpId="1" nodeType="withEffect">
                                  <p:stCondLst>
                                    <p:cond delay="0"/>
                                  </p:stCondLst>
                                  <p:childTnLst>
                                    <p:animEffect transition="out" filter="blinds(horizontal)">
                                      <p:cBhvr>
                                        <p:cTn id="97" dur="500"/>
                                        <p:tgtEl>
                                          <p:spTgt spid="229463"/>
                                        </p:tgtEl>
                                      </p:cBhvr>
                                    </p:animEffect>
                                    <p:set>
                                      <p:cBhvr>
                                        <p:cTn id="98" dur="1" fill="hold">
                                          <p:stCondLst>
                                            <p:cond delay="499"/>
                                          </p:stCondLst>
                                        </p:cTn>
                                        <p:tgtEl>
                                          <p:spTgt spid="229463"/>
                                        </p:tgtEl>
                                        <p:attrNameLst>
                                          <p:attrName>style.visibility</p:attrName>
                                        </p:attrNameLst>
                                      </p:cBhvr>
                                      <p:to>
                                        <p:strVal val="hidden"/>
                                      </p:to>
                                    </p:set>
                                  </p:childTnLst>
                                </p:cTn>
                              </p:par>
                            </p:childTnLst>
                          </p:cTn>
                        </p:par>
                        <p:par>
                          <p:cTn id="99" fill="hold">
                            <p:stCondLst>
                              <p:cond delay="500"/>
                            </p:stCondLst>
                            <p:childTnLst>
                              <p:par>
                                <p:cTn id="100" presetID="3" presetClass="entr" presetSubtype="10" fill="hold" nodeType="after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blinds(horizontal)">
                                      <p:cBhvr>
                                        <p:cTn id="102" dur="500"/>
                                        <p:tgtEl>
                                          <p:spTgt spid="4"/>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229466"/>
                                        </p:tgtEl>
                                        <p:attrNameLst>
                                          <p:attrName>style.visibility</p:attrName>
                                        </p:attrNameLst>
                                      </p:cBhvr>
                                      <p:to>
                                        <p:strVal val="visible"/>
                                      </p:to>
                                    </p:set>
                                    <p:animEffect transition="in" filter="blinds(horizontal)">
                                      <p:cBhvr>
                                        <p:cTn id="105" dur="500"/>
                                        <p:tgtEl>
                                          <p:spTgt spid="229466"/>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229465"/>
                                        </p:tgtEl>
                                        <p:attrNameLst>
                                          <p:attrName>style.visibility</p:attrName>
                                        </p:attrNameLst>
                                      </p:cBhvr>
                                      <p:to>
                                        <p:strVal val="visible"/>
                                      </p:to>
                                    </p:set>
                                    <p:animEffect transition="in" filter="blinds(horizontal)">
                                      <p:cBhvr>
                                        <p:cTn id="108" dur="500"/>
                                        <p:tgtEl>
                                          <p:spTgt spid="229465"/>
                                        </p:tgtEl>
                                      </p:cBhvr>
                                    </p:animEffect>
                                  </p:childTnLst>
                                </p:cTn>
                              </p:par>
                              <p:par>
                                <p:cTn id="109" presetID="3" presetClass="entr" presetSubtype="10" fill="hold" grpId="0" nodeType="withEffect">
                                  <p:stCondLst>
                                    <p:cond delay="0"/>
                                  </p:stCondLst>
                                  <p:childTnLst>
                                    <p:set>
                                      <p:cBhvr>
                                        <p:cTn id="110" dur="1" fill="hold">
                                          <p:stCondLst>
                                            <p:cond delay="0"/>
                                          </p:stCondLst>
                                        </p:cTn>
                                        <p:tgtEl>
                                          <p:spTgt spid="229479"/>
                                        </p:tgtEl>
                                        <p:attrNameLst>
                                          <p:attrName>style.visibility</p:attrName>
                                        </p:attrNameLst>
                                      </p:cBhvr>
                                      <p:to>
                                        <p:strVal val="visible"/>
                                      </p:to>
                                    </p:set>
                                    <p:animEffect transition="in" filter="blinds(horizontal)">
                                      <p:cBhvr>
                                        <p:cTn id="111" dur="500"/>
                                        <p:tgtEl>
                                          <p:spTgt spid="229479"/>
                                        </p:tgtEl>
                                      </p:cBhvr>
                                    </p:animEffect>
                                  </p:childTnLst>
                                </p:cTn>
                              </p:par>
                              <p:par>
                                <p:cTn id="112" presetID="3" presetClass="entr" presetSubtype="10" fill="hold" grpId="0" nodeType="withEffect">
                                  <p:stCondLst>
                                    <p:cond delay="0"/>
                                  </p:stCondLst>
                                  <p:childTnLst>
                                    <p:set>
                                      <p:cBhvr>
                                        <p:cTn id="113" dur="1" fill="hold">
                                          <p:stCondLst>
                                            <p:cond delay="0"/>
                                          </p:stCondLst>
                                        </p:cTn>
                                        <p:tgtEl>
                                          <p:spTgt spid="229480"/>
                                        </p:tgtEl>
                                        <p:attrNameLst>
                                          <p:attrName>style.visibility</p:attrName>
                                        </p:attrNameLst>
                                      </p:cBhvr>
                                      <p:to>
                                        <p:strVal val="visible"/>
                                      </p:to>
                                    </p:set>
                                    <p:animEffect transition="in" filter="blinds(horizontal)">
                                      <p:cBhvr>
                                        <p:cTn id="114" dur="500"/>
                                        <p:tgtEl>
                                          <p:spTgt spid="229480"/>
                                        </p:tgtEl>
                                      </p:cBhvr>
                                    </p:animEffect>
                                  </p:childTnLst>
                                </p:cTn>
                              </p:par>
                            </p:childTnLst>
                          </p:cTn>
                        </p:par>
                        <p:par>
                          <p:cTn id="115" fill="hold">
                            <p:stCondLst>
                              <p:cond delay="1000"/>
                            </p:stCondLst>
                            <p:childTnLst>
                              <p:par>
                                <p:cTn id="116" presetID="3" presetClass="entr" presetSubtype="10" fill="hold" nodeType="afterEffect">
                                  <p:stCondLst>
                                    <p:cond delay="0"/>
                                  </p:stCondLst>
                                  <p:childTnLst>
                                    <p:set>
                                      <p:cBhvr>
                                        <p:cTn id="117" dur="1" fill="hold">
                                          <p:stCondLst>
                                            <p:cond delay="0"/>
                                          </p:stCondLst>
                                        </p:cTn>
                                        <p:tgtEl>
                                          <p:spTgt spid="6"/>
                                        </p:tgtEl>
                                        <p:attrNameLst>
                                          <p:attrName>style.visibility</p:attrName>
                                        </p:attrNameLst>
                                      </p:cBhvr>
                                      <p:to>
                                        <p:strVal val="visible"/>
                                      </p:to>
                                    </p:set>
                                    <p:animEffect transition="in" filter="blinds(horizontal)">
                                      <p:cBhvr>
                                        <p:cTn id="1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94" grpId="0" animBg="1"/>
      <p:bldP spid="229395" grpId="0" animBg="1"/>
      <p:bldP spid="229396" grpId="0" animBg="1"/>
      <p:bldP spid="229397" grpId="0" animBg="1"/>
      <p:bldP spid="229417" grpId="0" animBg="1"/>
      <p:bldP spid="229417" grpId="1" animBg="1"/>
      <p:bldP spid="229417" grpId="2" animBg="1"/>
      <p:bldP spid="229418" grpId="0" animBg="1"/>
      <p:bldP spid="229418" grpId="1" animBg="1"/>
      <p:bldP spid="229418" grpId="2" animBg="1"/>
      <p:bldP spid="229419" grpId="0" animBg="1"/>
      <p:bldP spid="229419" grpId="1" animBg="1"/>
      <p:bldP spid="229460" grpId="0" animBg="1"/>
      <p:bldP spid="229462" grpId="0" animBg="1"/>
      <p:bldP spid="229462" grpId="1" animBg="1"/>
      <p:bldP spid="229463" grpId="0" animBg="1"/>
      <p:bldP spid="229463" grpId="1" animBg="1"/>
      <p:bldP spid="229464" grpId="0"/>
      <p:bldP spid="229464" grpId="1"/>
      <p:bldP spid="229465" grpId="0" animBg="1"/>
      <p:bldP spid="229466" grpId="0"/>
      <p:bldP spid="229474" grpId="0"/>
      <p:bldP spid="229475" grpId="0" animBg="1"/>
      <p:bldP spid="229476" grpId="0"/>
      <p:bldP spid="229477" grpId="0" animBg="1"/>
      <p:bldP spid="229478" grpId="0"/>
      <p:bldP spid="229479" grpId="0"/>
      <p:bldP spid="22948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457200" y="0"/>
            <a:ext cx="8305800" cy="639763"/>
          </a:xfrm>
        </p:spPr>
        <p:txBody>
          <a:bodyPr>
            <a:normAutofit fontScale="90000"/>
          </a:bodyPr>
          <a:lstStyle/>
          <a:p>
            <a:r>
              <a:rPr lang="en-US" sz="4000"/>
              <a:t>Tunneling: Experiment</a:t>
            </a:r>
          </a:p>
        </p:txBody>
      </p:sp>
      <p:sp>
        <p:nvSpPr>
          <p:cNvPr id="261124" name="Text Box 4"/>
          <p:cNvSpPr txBox="1">
            <a:spLocks noChangeArrowheads="1"/>
          </p:cNvSpPr>
          <p:nvPr/>
        </p:nvSpPr>
        <p:spPr bwMode="auto">
          <a:xfrm>
            <a:off x="2895600" y="838200"/>
            <a:ext cx="3352800" cy="366713"/>
          </a:xfrm>
          <a:prstGeom prst="rect">
            <a:avLst/>
          </a:prstGeom>
          <a:noFill/>
          <a:ln w="9525">
            <a:noFill/>
            <a:miter lim="800000"/>
            <a:headEnd/>
            <a:tailEnd/>
          </a:ln>
          <a:effectLst/>
        </p:spPr>
        <p:txBody>
          <a:bodyPr>
            <a:spAutoFit/>
          </a:bodyPr>
          <a:lstStyle/>
          <a:p>
            <a:pPr>
              <a:spcBef>
                <a:spcPct val="50000"/>
              </a:spcBef>
            </a:pPr>
            <a:r>
              <a:rPr lang="en-US" b="0"/>
              <a:t>Fabrication of a tunnel junction</a:t>
            </a:r>
          </a:p>
        </p:txBody>
      </p:sp>
      <p:sp>
        <p:nvSpPr>
          <p:cNvPr id="261136" name="Rectangle 16"/>
          <p:cNvSpPr>
            <a:spLocks noChangeArrowheads="1"/>
          </p:cNvSpPr>
          <p:nvPr/>
        </p:nvSpPr>
        <p:spPr bwMode="auto">
          <a:xfrm>
            <a:off x="762000" y="1676400"/>
            <a:ext cx="2819400" cy="35052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61137" name="Rectangle 17"/>
          <p:cNvSpPr>
            <a:spLocks noChangeArrowheads="1"/>
          </p:cNvSpPr>
          <p:nvPr/>
        </p:nvSpPr>
        <p:spPr bwMode="auto">
          <a:xfrm>
            <a:off x="2057400" y="1676400"/>
            <a:ext cx="304800" cy="3505200"/>
          </a:xfrm>
          <a:prstGeom prst="rect">
            <a:avLst/>
          </a:prstGeom>
          <a:solidFill>
            <a:srgbClr val="FF0000"/>
          </a:solidFill>
          <a:ln w="9525">
            <a:noFill/>
            <a:miter lim="800000"/>
            <a:headEnd/>
            <a:tailEnd/>
          </a:ln>
          <a:effectLst/>
        </p:spPr>
        <p:txBody>
          <a:bodyPr wrap="none" anchor="ctr"/>
          <a:lstStyle/>
          <a:p>
            <a:endParaRPr lang="en-US"/>
          </a:p>
        </p:txBody>
      </p:sp>
      <p:sp>
        <p:nvSpPr>
          <p:cNvPr id="261141" name="Rectangle 21"/>
          <p:cNvSpPr>
            <a:spLocks noChangeArrowheads="1"/>
          </p:cNvSpPr>
          <p:nvPr/>
        </p:nvSpPr>
        <p:spPr bwMode="auto">
          <a:xfrm>
            <a:off x="2057400" y="1676400"/>
            <a:ext cx="304800" cy="3505200"/>
          </a:xfrm>
          <a:prstGeom prst="rect">
            <a:avLst/>
          </a:prstGeom>
          <a:solidFill>
            <a:srgbClr val="FF6699"/>
          </a:solidFill>
          <a:ln w="9525">
            <a:noFill/>
            <a:miter lim="800000"/>
            <a:headEnd/>
            <a:tailEnd/>
          </a:ln>
          <a:effectLst/>
        </p:spPr>
        <p:txBody>
          <a:bodyPr wrap="none" anchor="ctr"/>
          <a:lstStyle/>
          <a:p>
            <a:endParaRPr lang="en-US"/>
          </a:p>
        </p:txBody>
      </p:sp>
      <p:sp>
        <p:nvSpPr>
          <p:cNvPr id="261142" name="Text Box 22"/>
          <p:cNvSpPr txBox="1">
            <a:spLocks noChangeArrowheads="1"/>
          </p:cNvSpPr>
          <p:nvPr/>
        </p:nvSpPr>
        <p:spPr bwMode="auto">
          <a:xfrm>
            <a:off x="4648200" y="1543377"/>
            <a:ext cx="4114800" cy="2723823"/>
          </a:xfrm>
          <a:prstGeom prst="rect">
            <a:avLst/>
          </a:prstGeom>
          <a:noFill/>
          <a:ln w="9525">
            <a:noFill/>
            <a:miter lim="800000"/>
            <a:headEnd/>
            <a:tailEnd/>
          </a:ln>
          <a:effectLst/>
        </p:spPr>
        <p:txBody>
          <a:bodyPr>
            <a:spAutoFit/>
          </a:bodyPr>
          <a:lstStyle/>
          <a:p>
            <a:pPr>
              <a:spcBef>
                <a:spcPct val="50000"/>
              </a:spcBef>
            </a:pPr>
            <a:r>
              <a:rPr lang="en-US" i="1" dirty="0"/>
              <a:t>Step 1:</a:t>
            </a:r>
            <a:r>
              <a:rPr lang="en-US" b="0" dirty="0"/>
              <a:t> Deposit a metal such as </a:t>
            </a:r>
            <a:r>
              <a:rPr lang="en-US" dirty="0"/>
              <a:t>Al,</a:t>
            </a:r>
            <a:r>
              <a:rPr lang="en-US" b="0" dirty="0"/>
              <a:t> </a:t>
            </a:r>
            <a:r>
              <a:rPr lang="en-US" b="0" dirty="0" err="1"/>
              <a:t>Pb</a:t>
            </a:r>
            <a:r>
              <a:rPr lang="en-US" b="0" dirty="0"/>
              <a:t>, </a:t>
            </a:r>
            <a:r>
              <a:rPr lang="en-US" b="0" dirty="0" err="1"/>
              <a:t>Nb</a:t>
            </a:r>
            <a:r>
              <a:rPr lang="en-US" b="0" dirty="0"/>
              <a:t> which forms native surface oxide</a:t>
            </a:r>
          </a:p>
          <a:p>
            <a:pPr>
              <a:spcBef>
                <a:spcPct val="50000"/>
              </a:spcBef>
            </a:pPr>
            <a:r>
              <a:rPr lang="en-US" i="1" dirty="0"/>
              <a:t>Step 2: </a:t>
            </a:r>
            <a:r>
              <a:rPr lang="en-US" b="0" dirty="0"/>
              <a:t>The surface of the metal is oxidized through controlled exposure to air</a:t>
            </a:r>
          </a:p>
          <a:p>
            <a:pPr>
              <a:spcBef>
                <a:spcPct val="50000"/>
              </a:spcBef>
            </a:pPr>
            <a:r>
              <a:rPr lang="en-US" i="1" dirty="0"/>
              <a:t>Step3: </a:t>
            </a:r>
            <a:r>
              <a:rPr lang="en-US" b="0" dirty="0"/>
              <a:t>Deposit the counter-electrode</a:t>
            </a:r>
          </a:p>
          <a:p>
            <a:pPr>
              <a:spcBef>
                <a:spcPct val="50000"/>
              </a:spcBef>
            </a:pPr>
            <a:r>
              <a:rPr lang="en-US" i="1" dirty="0"/>
              <a:t>Step 4: </a:t>
            </a:r>
            <a:r>
              <a:rPr lang="en-US" b="0" dirty="0"/>
              <a:t>Put gold pads for electrical </a:t>
            </a:r>
            <a:r>
              <a:rPr lang="en-US" b="0" dirty="0" smtClean="0"/>
              <a:t>contacts</a:t>
            </a:r>
            <a:endParaRPr lang="en-US" i="1" dirty="0"/>
          </a:p>
        </p:txBody>
      </p:sp>
      <p:sp>
        <p:nvSpPr>
          <p:cNvPr id="261143" name="Rectangle 23"/>
          <p:cNvSpPr>
            <a:spLocks noChangeArrowheads="1"/>
          </p:cNvSpPr>
          <p:nvPr/>
        </p:nvSpPr>
        <p:spPr bwMode="auto">
          <a:xfrm>
            <a:off x="838200" y="2209800"/>
            <a:ext cx="2667000" cy="228600"/>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261144" name="Rectangle 24"/>
          <p:cNvSpPr>
            <a:spLocks noChangeArrowheads="1"/>
          </p:cNvSpPr>
          <p:nvPr/>
        </p:nvSpPr>
        <p:spPr bwMode="auto">
          <a:xfrm>
            <a:off x="838200" y="2971800"/>
            <a:ext cx="2667000" cy="228600"/>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261145" name="Rectangle 25"/>
          <p:cNvSpPr>
            <a:spLocks noChangeArrowheads="1"/>
          </p:cNvSpPr>
          <p:nvPr/>
        </p:nvSpPr>
        <p:spPr bwMode="auto">
          <a:xfrm>
            <a:off x="838200" y="3733800"/>
            <a:ext cx="2667000" cy="228600"/>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261147" name="Rectangle 27"/>
          <p:cNvSpPr>
            <a:spLocks noChangeArrowheads="1"/>
          </p:cNvSpPr>
          <p:nvPr/>
        </p:nvSpPr>
        <p:spPr bwMode="auto">
          <a:xfrm>
            <a:off x="838200" y="4495800"/>
            <a:ext cx="2667000" cy="228600"/>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261148" name="Rectangle 28"/>
          <p:cNvSpPr>
            <a:spLocks noChangeArrowheads="1"/>
          </p:cNvSpPr>
          <p:nvPr/>
        </p:nvSpPr>
        <p:spPr bwMode="auto">
          <a:xfrm>
            <a:off x="1981200" y="2057400"/>
            <a:ext cx="457200" cy="457200"/>
          </a:xfrm>
          <a:prstGeom prst="rect">
            <a:avLst/>
          </a:prstGeom>
          <a:noFill/>
          <a:ln w="25400">
            <a:solidFill>
              <a:srgbClr val="800080"/>
            </a:solidFill>
            <a:miter lim="800000"/>
            <a:headEnd/>
            <a:tailEnd/>
          </a:ln>
          <a:effectLst/>
        </p:spPr>
        <p:txBody>
          <a:bodyPr wrap="none" anchor="ctr"/>
          <a:lstStyle/>
          <a:p>
            <a:endParaRPr lang="en-US"/>
          </a:p>
        </p:txBody>
      </p:sp>
      <p:sp>
        <p:nvSpPr>
          <p:cNvPr id="261150" name="Line 30"/>
          <p:cNvSpPr>
            <a:spLocks noChangeShapeType="1"/>
          </p:cNvSpPr>
          <p:nvPr/>
        </p:nvSpPr>
        <p:spPr bwMode="auto">
          <a:xfrm>
            <a:off x="1524000" y="1447800"/>
            <a:ext cx="457200" cy="609600"/>
          </a:xfrm>
          <a:prstGeom prst="line">
            <a:avLst/>
          </a:prstGeom>
          <a:noFill/>
          <a:ln w="9525">
            <a:solidFill>
              <a:srgbClr val="800080"/>
            </a:solidFill>
            <a:round/>
            <a:headEnd/>
            <a:tailEnd type="triangle" w="med" len="med"/>
          </a:ln>
          <a:effectLst/>
        </p:spPr>
        <p:txBody>
          <a:bodyPr/>
          <a:lstStyle/>
          <a:p>
            <a:endParaRPr lang="en-US"/>
          </a:p>
        </p:txBody>
      </p:sp>
      <p:sp>
        <p:nvSpPr>
          <p:cNvPr id="261151" name="Text Box 31"/>
          <p:cNvSpPr txBox="1">
            <a:spLocks noChangeArrowheads="1"/>
          </p:cNvSpPr>
          <p:nvPr/>
        </p:nvSpPr>
        <p:spPr bwMode="auto">
          <a:xfrm>
            <a:off x="457200" y="838200"/>
            <a:ext cx="1828800" cy="641350"/>
          </a:xfrm>
          <a:prstGeom prst="rect">
            <a:avLst/>
          </a:prstGeom>
          <a:noFill/>
          <a:ln w="9525">
            <a:noFill/>
            <a:miter lim="800000"/>
            <a:headEnd/>
            <a:tailEnd/>
          </a:ln>
          <a:effectLst/>
        </p:spPr>
        <p:txBody>
          <a:bodyPr>
            <a:spAutoFit/>
          </a:bodyPr>
          <a:lstStyle/>
          <a:p>
            <a:pPr>
              <a:spcBef>
                <a:spcPct val="50000"/>
              </a:spcBef>
            </a:pPr>
            <a:r>
              <a:rPr lang="en-US" b="0">
                <a:solidFill>
                  <a:srgbClr val="990099"/>
                </a:solidFill>
              </a:rPr>
              <a:t>Tunnel junction formed here</a:t>
            </a:r>
          </a:p>
        </p:txBody>
      </p:sp>
      <p:sp>
        <p:nvSpPr>
          <p:cNvPr id="261152" name="Text Box 32"/>
          <p:cNvSpPr txBox="1">
            <a:spLocks noChangeArrowheads="1"/>
          </p:cNvSpPr>
          <p:nvPr/>
        </p:nvSpPr>
        <p:spPr bwMode="auto">
          <a:xfrm>
            <a:off x="5165725" y="3389313"/>
            <a:ext cx="184150" cy="366712"/>
          </a:xfrm>
          <a:prstGeom prst="rect">
            <a:avLst/>
          </a:prstGeom>
          <a:noFill/>
          <a:ln w="9525">
            <a:noFill/>
            <a:miter lim="800000"/>
            <a:headEnd/>
            <a:tailEnd/>
          </a:ln>
          <a:effectLst/>
        </p:spPr>
        <p:txBody>
          <a:bodyPr wrap="none">
            <a:spAutoFit/>
          </a:bodyPr>
          <a:lstStyle/>
          <a:p>
            <a:endParaRPr lang="en-US" b="0"/>
          </a:p>
        </p:txBody>
      </p:sp>
      <p:grpSp>
        <p:nvGrpSpPr>
          <p:cNvPr id="2" name="Group 43"/>
          <p:cNvGrpSpPr>
            <a:grpSpLocks/>
          </p:cNvGrpSpPr>
          <p:nvPr/>
        </p:nvGrpSpPr>
        <p:grpSpPr bwMode="auto">
          <a:xfrm>
            <a:off x="762000" y="1676400"/>
            <a:ext cx="2819400" cy="3505200"/>
            <a:chOff x="480" y="1056"/>
            <a:chExt cx="1776" cy="2208"/>
          </a:xfrm>
        </p:grpSpPr>
        <p:sp>
          <p:nvSpPr>
            <p:cNvPr id="261153" name="Rectangle 33"/>
            <p:cNvSpPr>
              <a:spLocks noChangeArrowheads="1"/>
            </p:cNvSpPr>
            <p:nvPr/>
          </p:nvSpPr>
          <p:spPr bwMode="auto">
            <a:xfrm>
              <a:off x="2112" y="1296"/>
              <a:ext cx="144" cy="336"/>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261154" name="Rectangle 34"/>
            <p:cNvSpPr>
              <a:spLocks noChangeArrowheads="1"/>
            </p:cNvSpPr>
            <p:nvPr/>
          </p:nvSpPr>
          <p:spPr bwMode="auto">
            <a:xfrm>
              <a:off x="480" y="1296"/>
              <a:ext cx="144" cy="336"/>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261155" name="Rectangle 35"/>
            <p:cNvSpPr>
              <a:spLocks noChangeArrowheads="1"/>
            </p:cNvSpPr>
            <p:nvPr/>
          </p:nvSpPr>
          <p:spPr bwMode="auto">
            <a:xfrm>
              <a:off x="2112" y="1776"/>
              <a:ext cx="144" cy="336"/>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261156" name="Rectangle 36"/>
            <p:cNvSpPr>
              <a:spLocks noChangeArrowheads="1"/>
            </p:cNvSpPr>
            <p:nvPr/>
          </p:nvSpPr>
          <p:spPr bwMode="auto">
            <a:xfrm>
              <a:off x="480" y="1776"/>
              <a:ext cx="144" cy="336"/>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261157" name="Rectangle 37"/>
            <p:cNvSpPr>
              <a:spLocks noChangeArrowheads="1"/>
            </p:cNvSpPr>
            <p:nvPr/>
          </p:nvSpPr>
          <p:spPr bwMode="auto">
            <a:xfrm>
              <a:off x="2112" y="2256"/>
              <a:ext cx="144" cy="336"/>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261158" name="Rectangle 38"/>
            <p:cNvSpPr>
              <a:spLocks noChangeArrowheads="1"/>
            </p:cNvSpPr>
            <p:nvPr/>
          </p:nvSpPr>
          <p:spPr bwMode="auto">
            <a:xfrm>
              <a:off x="480" y="2256"/>
              <a:ext cx="144" cy="336"/>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261159" name="Rectangle 39"/>
            <p:cNvSpPr>
              <a:spLocks noChangeArrowheads="1"/>
            </p:cNvSpPr>
            <p:nvPr/>
          </p:nvSpPr>
          <p:spPr bwMode="auto">
            <a:xfrm>
              <a:off x="2112" y="2736"/>
              <a:ext cx="144" cy="336"/>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261160" name="Rectangle 40"/>
            <p:cNvSpPr>
              <a:spLocks noChangeArrowheads="1"/>
            </p:cNvSpPr>
            <p:nvPr/>
          </p:nvSpPr>
          <p:spPr bwMode="auto">
            <a:xfrm>
              <a:off x="480" y="2736"/>
              <a:ext cx="144" cy="336"/>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261161" name="Rectangle 41"/>
            <p:cNvSpPr>
              <a:spLocks noChangeArrowheads="1"/>
            </p:cNvSpPr>
            <p:nvPr/>
          </p:nvSpPr>
          <p:spPr bwMode="auto">
            <a:xfrm>
              <a:off x="1248" y="1056"/>
              <a:ext cx="288" cy="96"/>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261162" name="Rectangle 42"/>
            <p:cNvSpPr>
              <a:spLocks noChangeArrowheads="1"/>
            </p:cNvSpPr>
            <p:nvPr/>
          </p:nvSpPr>
          <p:spPr bwMode="auto">
            <a:xfrm>
              <a:off x="1248" y="3168"/>
              <a:ext cx="288" cy="96"/>
            </a:xfrm>
            <a:prstGeom prst="rect">
              <a:avLst/>
            </a:prstGeom>
            <a:solidFill>
              <a:srgbClr val="FFFF00"/>
            </a:solidFill>
            <a:ln w="9525">
              <a:solidFill>
                <a:schemeClr val="tx1"/>
              </a:solidFill>
              <a:miter lim="800000"/>
              <a:headEnd/>
              <a:tailEnd/>
            </a:ln>
            <a:effec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1137"/>
                                        </p:tgtEl>
                                        <p:attrNameLst>
                                          <p:attrName>style.visibility</p:attrName>
                                        </p:attrNameLst>
                                      </p:cBhvr>
                                      <p:to>
                                        <p:strVal val="visible"/>
                                      </p:to>
                                    </p:set>
                                    <p:animEffect transition="in" filter="blinds(horizontal)">
                                      <p:cBhvr>
                                        <p:cTn id="7" dur="500"/>
                                        <p:tgtEl>
                                          <p:spTgt spid="261137"/>
                                        </p:tgtEl>
                                      </p:cBhvr>
                                    </p:animEffect>
                                  </p:childTnLst>
                                </p:cTn>
                              </p:par>
                              <p:par>
                                <p:cTn id="8" presetID="3" presetClass="entr" presetSubtype="10" fill="hold" nodeType="withEffect">
                                  <p:stCondLst>
                                    <p:cond delay="0"/>
                                  </p:stCondLst>
                                  <p:childTnLst>
                                    <p:set>
                                      <p:cBhvr>
                                        <p:cTn id="9" dur="1" fill="hold">
                                          <p:stCondLst>
                                            <p:cond delay="0"/>
                                          </p:stCondLst>
                                        </p:cTn>
                                        <p:tgtEl>
                                          <p:spTgt spid="261142">
                                            <p:txEl>
                                              <p:pRg st="0" end="0"/>
                                            </p:txEl>
                                          </p:spTgt>
                                        </p:tgtEl>
                                        <p:attrNameLst>
                                          <p:attrName>style.visibility</p:attrName>
                                        </p:attrNameLst>
                                      </p:cBhvr>
                                      <p:to>
                                        <p:strVal val="visible"/>
                                      </p:to>
                                    </p:set>
                                    <p:animEffect transition="in" filter="blinds(horizontal)">
                                      <p:cBhvr>
                                        <p:cTn id="10" dur="500"/>
                                        <p:tgtEl>
                                          <p:spTgt spid="26114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61141"/>
                                        </p:tgtEl>
                                        <p:attrNameLst>
                                          <p:attrName>style.visibility</p:attrName>
                                        </p:attrNameLst>
                                      </p:cBhvr>
                                      <p:to>
                                        <p:strVal val="visible"/>
                                      </p:to>
                                    </p:set>
                                    <p:animEffect transition="in" filter="blinds(horizontal)">
                                      <p:cBhvr>
                                        <p:cTn id="15" dur="500"/>
                                        <p:tgtEl>
                                          <p:spTgt spid="261141"/>
                                        </p:tgtEl>
                                      </p:cBhvr>
                                    </p:animEffect>
                                  </p:childTnLst>
                                </p:cTn>
                              </p:par>
                              <p:par>
                                <p:cTn id="16" presetID="3" presetClass="entr" presetSubtype="10" fill="hold" nodeType="withEffect">
                                  <p:stCondLst>
                                    <p:cond delay="0"/>
                                  </p:stCondLst>
                                  <p:childTnLst>
                                    <p:set>
                                      <p:cBhvr>
                                        <p:cTn id="17" dur="1" fill="hold">
                                          <p:stCondLst>
                                            <p:cond delay="0"/>
                                          </p:stCondLst>
                                        </p:cTn>
                                        <p:tgtEl>
                                          <p:spTgt spid="261142">
                                            <p:txEl>
                                              <p:pRg st="1" end="1"/>
                                            </p:txEl>
                                          </p:spTgt>
                                        </p:tgtEl>
                                        <p:attrNameLst>
                                          <p:attrName>style.visibility</p:attrName>
                                        </p:attrNameLst>
                                      </p:cBhvr>
                                      <p:to>
                                        <p:strVal val="visible"/>
                                      </p:to>
                                    </p:set>
                                    <p:animEffect transition="in" filter="blinds(horizontal)">
                                      <p:cBhvr>
                                        <p:cTn id="18" dur="500"/>
                                        <p:tgtEl>
                                          <p:spTgt spid="26114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61143"/>
                                        </p:tgtEl>
                                        <p:attrNameLst>
                                          <p:attrName>style.visibility</p:attrName>
                                        </p:attrNameLst>
                                      </p:cBhvr>
                                      <p:to>
                                        <p:strVal val="visible"/>
                                      </p:to>
                                    </p:set>
                                    <p:animEffect transition="in" filter="blinds(horizontal)">
                                      <p:cBhvr>
                                        <p:cTn id="23" dur="500"/>
                                        <p:tgtEl>
                                          <p:spTgt spid="261143"/>
                                        </p:tgtEl>
                                      </p:cBhvr>
                                    </p:animEffect>
                                  </p:childTnLst>
                                </p:cTn>
                              </p:par>
                              <p:par>
                                <p:cTn id="24" presetID="3" presetClass="entr" presetSubtype="10" fill="hold" nodeType="withEffect">
                                  <p:stCondLst>
                                    <p:cond delay="0"/>
                                  </p:stCondLst>
                                  <p:childTnLst>
                                    <p:set>
                                      <p:cBhvr>
                                        <p:cTn id="25" dur="1" fill="hold">
                                          <p:stCondLst>
                                            <p:cond delay="0"/>
                                          </p:stCondLst>
                                        </p:cTn>
                                        <p:tgtEl>
                                          <p:spTgt spid="261142">
                                            <p:txEl>
                                              <p:pRg st="2" end="2"/>
                                            </p:txEl>
                                          </p:spTgt>
                                        </p:tgtEl>
                                        <p:attrNameLst>
                                          <p:attrName>style.visibility</p:attrName>
                                        </p:attrNameLst>
                                      </p:cBhvr>
                                      <p:to>
                                        <p:strVal val="visible"/>
                                      </p:to>
                                    </p:set>
                                    <p:animEffect transition="in" filter="blinds(horizontal)">
                                      <p:cBhvr>
                                        <p:cTn id="26" dur="500"/>
                                        <p:tgtEl>
                                          <p:spTgt spid="26114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61148"/>
                                        </p:tgtEl>
                                        <p:attrNameLst>
                                          <p:attrName>style.visibility</p:attrName>
                                        </p:attrNameLst>
                                      </p:cBhvr>
                                      <p:to>
                                        <p:strVal val="visible"/>
                                      </p:to>
                                    </p:set>
                                    <p:animEffect transition="in" filter="blinds(horizontal)">
                                      <p:cBhvr>
                                        <p:cTn id="31" dur="500"/>
                                        <p:tgtEl>
                                          <p:spTgt spid="261148"/>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61151"/>
                                        </p:tgtEl>
                                        <p:attrNameLst>
                                          <p:attrName>style.visibility</p:attrName>
                                        </p:attrNameLst>
                                      </p:cBhvr>
                                      <p:to>
                                        <p:strVal val="visible"/>
                                      </p:to>
                                    </p:set>
                                    <p:animEffect transition="in" filter="blinds(horizontal)">
                                      <p:cBhvr>
                                        <p:cTn id="34" dur="500"/>
                                        <p:tgtEl>
                                          <p:spTgt spid="26115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61150"/>
                                        </p:tgtEl>
                                        <p:attrNameLst>
                                          <p:attrName>style.visibility</p:attrName>
                                        </p:attrNameLst>
                                      </p:cBhvr>
                                      <p:to>
                                        <p:strVal val="visible"/>
                                      </p:to>
                                    </p:set>
                                    <p:animEffect transition="in" filter="blinds(horizontal)">
                                      <p:cBhvr>
                                        <p:cTn id="37" dur="500"/>
                                        <p:tgtEl>
                                          <p:spTgt spid="26115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61144"/>
                                        </p:tgtEl>
                                        <p:attrNameLst>
                                          <p:attrName>style.visibility</p:attrName>
                                        </p:attrNameLst>
                                      </p:cBhvr>
                                      <p:to>
                                        <p:strVal val="visible"/>
                                      </p:to>
                                    </p:set>
                                    <p:animEffect transition="in" filter="blinds(horizontal)">
                                      <p:cBhvr>
                                        <p:cTn id="42" dur="500"/>
                                        <p:tgtEl>
                                          <p:spTgt spid="26114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61145"/>
                                        </p:tgtEl>
                                        <p:attrNameLst>
                                          <p:attrName>style.visibility</p:attrName>
                                        </p:attrNameLst>
                                      </p:cBhvr>
                                      <p:to>
                                        <p:strVal val="visible"/>
                                      </p:to>
                                    </p:set>
                                    <p:animEffect transition="in" filter="blinds(horizontal)">
                                      <p:cBhvr>
                                        <p:cTn id="45" dur="500"/>
                                        <p:tgtEl>
                                          <p:spTgt spid="261145"/>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61147"/>
                                        </p:tgtEl>
                                        <p:attrNameLst>
                                          <p:attrName>style.visibility</p:attrName>
                                        </p:attrNameLst>
                                      </p:cBhvr>
                                      <p:to>
                                        <p:strVal val="visible"/>
                                      </p:to>
                                    </p:set>
                                    <p:animEffect transition="in" filter="blinds(horizontal)">
                                      <p:cBhvr>
                                        <p:cTn id="48" dur="500"/>
                                        <p:tgtEl>
                                          <p:spTgt spid="261147"/>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261142">
                                            <p:txEl>
                                              <p:pRg st="3" end="3"/>
                                            </p:txEl>
                                          </p:spTgt>
                                        </p:tgtEl>
                                        <p:attrNameLst>
                                          <p:attrName>style.visibility</p:attrName>
                                        </p:attrNameLst>
                                      </p:cBhvr>
                                      <p:to>
                                        <p:strVal val="visible"/>
                                      </p:to>
                                    </p:set>
                                    <p:animEffect transition="in" filter="blinds(horizontal)">
                                      <p:cBhvr>
                                        <p:cTn id="53" dur="500"/>
                                        <p:tgtEl>
                                          <p:spTgt spid="261142">
                                            <p:txEl>
                                              <p:pRg st="3" end="3"/>
                                            </p:txEl>
                                          </p:spTgt>
                                        </p:tgtEl>
                                      </p:cBhvr>
                                    </p:animEffect>
                                  </p:childTnLst>
                                </p:cTn>
                              </p:par>
                              <p:par>
                                <p:cTn id="54" presetID="3" presetClass="entr" presetSubtype="10"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blinds(horizontal)">
                                      <p:cBhvr>
                                        <p:cTn id="5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37" grpId="0" animBg="1"/>
      <p:bldP spid="261141" grpId="0" animBg="1"/>
      <p:bldP spid="261143" grpId="0" animBg="1"/>
      <p:bldP spid="261144" grpId="0" animBg="1"/>
      <p:bldP spid="261145" grpId="0" animBg="1"/>
      <p:bldP spid="261147" grpId="0" animBg="1"/>
      <p:bldP spid="261148" grpId="0" animBg="1"/>
      <p:bldP spid="261150" grpId="0" animBg="1"/>
      <p:bldP spid="2611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2" name="Rectangle 4"/>
          <p:cNvSpPr>
            <a:spLocks noGrp="1" noChangeArrowheads="1"/>
          </p:cNvSpPr>
          <p:nvPr>
            <p:ph type="title"/>
          </p:nvPr>
        </p:nvSpPr>
        <p:spPr>
          <a:xfrm>
            <a:off x="457200" y="274638"/>
            <a:ext cx="8229600" cy="487362"/>
          </a:xfrm>
        </p:spPr>
        <p:txBody>
          <a:bodyPr>
            <a:normAutofit fontScale="90000"/>
          </a:bodyPr>
          <a:lstStyle/>
          <a:p>
            <a:r>
              <a:rPr lang="en-US" sz="4000" dirty="0"/>
              <a:t>Tunneling measurement</a:t>
            </a:r>
          </a:p>
        </p:txBody>
      </p:sp>
      <p:grpSp>
        <p:nvGrpSpPr>
          <p:cNvPr id="2" name="Group 38"/>
          <p:cNvGrpSpPr>
            <a:grpSpLocks/>
          </p:cNvGrpSpPr>
          <p:nvPr/>
        </p:nvGrpSpPr>
        <p:grpSpPr bwMode="auto">
          <a:xfrm>
            <a:off x="76200" y="990600"/>
            <a:ext cx="4191000" cy="4876800"/>
            <a:chOff x="192" y="624"/>
            <a:chExt cx="2640" cy="3072"/>
          </a:xfrm>
        </p:grpSpPr>
        <p:sp>
          <p:nvSpPr>
            <p:cNvPr id="263173" name="Rectangle 5"/>
            <p:cNvSpPr>
              <a:spLocks noChangeArrowheads="1"/>
            </p:cNvSpPr>
            <p:nvPr/>
          </p:nvSpPr>
          <p:spPr bwMode="auto">
            <a:xfrm>
              <a:off x="576" y="1056"/>
              <a:ext cx="1776" cy="220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63174" name="Rectangle 6"/>
            <p:cNvSpPr>
              <a:spLocks noChangeArrowheads="1"/>
            </p:cNvSpPr>
            <p:nvPr/>
          </p:nvSpPr>
          <p:spPr bwMode="auto">
            <a:xfrm>
              <a:off x="1392" y="1056"/>
              <a:ext cx="192" cy="2208"/>
            </a:xfrm>
            <a:prstGeom prst="rect">
              <a:avLst/>
            </a:prstGeom>
            <a:solidFill>
              <a:srgbClr val="FF0000"/>
            </a:solidFill>
            <a:ln w="9525">
              <a:noFill/>
              <a:miter lim="800000"/>
              <a:headEnd/>
              <a:tailEnd/>
            </a:ln>
            <a:effectLst/>
          </p:spPr>
          <p:txBody>
            <a:bodyPr wrap="none" anchor="ctr"/>
            <a:lstStyle/>
            <a:p>
              <a:endParaRPr lang="en-US"/>
            </a:p>
          </p:txBody>
        </p:sp>
        <p:sp>
          <p:nvSpPr>
            <p:cNvPr id="263175" name="Rectangle 7"/>
            <p:cNvSpPr>
              <a:spLocks noChangeArrowheads="1"/>
            </p:cNvSpPr>
            <p:nvPr/>
          </p:nvSpPr>
          <p:spPr bwMode="auto">
            <a:xfrm>
              <a:off x="1392" y="1056"/>
              <a:ext cx="192" cy="2208"/>
            </a:xfrm>
            <a:prstGeom prst="rect">
              <a:avLst/>
            </a:prstGeom>
            <a:solidFill>
              <a:srgbClr val="FF6699"/>
            </a:solidFill>
            <a:ln w="9525">
              <a:noFill/>
              <a:miter lim="800000"/>
              <a:headEnd/>
              <a:tailEnd/>
            </a:ln>
            <a:effectLst/>
          </p:spPr>
          <p:txBody>
            <a:bodyPr wrap="none" anchor="ctr"/>
            <a:lstStyle/>
            <a:p>
              <a:endParaRPr lang="en-US"/>
            </a:p>
          </p:txBody>
        </p:sp>
        <p:sp>
          <p:nvSpPr>
            <p:cNvPr id="263176" name="Rectangle 8"/>
            <p:cNvSpPr>
              <a:spLocks noChangeArrowheads="1"/>
            </p:cNvSpPr>
            <p:nvPr/>
          </p:nvSpPr>
          <p:spPr bwMode="auto">
            <a:xfrm>
              <a:off x="624" y="1392"/>
              <a:ext cx="1680" cy="144"/>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263177" name="Rectangle 9"/>
            <p:cNvSpPr>
              <a:spLocks noChangeArrowheads="1"/>
            </p:cNvSpPr>
            <p:nvPr/>
          </p:nvSpPr>
          <p:spPr bwMode="auto">
            <a:xfrm>
              <a:off x="624" y="1872"/>
              <a:ext cx="1680" cy="144"/>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263178" name="Rectangle 10"/>
            <p:cNvSpPr>
              <a:spLocks noChangeArrowheads="1"/>
            </p:cNvSpPr>
            <p:nvPr/>
          </p:nvSpPr>
          <p:spPr bwMode="auto">
            <a:xfrm>
              <a:off x="624" y="2352"/>
              <a:ext cx="1680" cy="144"/>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263179" name="Rectangle 11"/>
            <p:cNvSpPr>
              <a:spLocks noChangeArrowheads="1"/>
            </p:cNvSpPr>
            <p:nvPr/>
          </p:nvSpPr>
          <p:spPr bwMode="auto">
            <a:xfrm>
              <a:off x="624" y="2832"/>
              <a:ext cx="1680" cy="144"/>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263182" name="Rectangle 14"/>
            <p:cNvSpPr>
              <a:spLocks noChangeArrowheads="1"/>
            </p:cNvSpPr>
            <p:nvPr/>
          </p:nvSpPr>
          <p:spPr bwMode="auto">
            <a:xfrm>
              <a:off x="1344" y="1056"/>
              <a:ext cx="288" cy="96"/>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263183" name="Rectangle 15"/>
            <p:cNvSpPr>
              <a:spLocks noChangeArrowheads="1"/>
            </p:cNvSpPr>
            <p:nvPr/>
          </p:nvSpPr>
          <p:spPr bwMode="auto">
            <a:xfrm>
              <a:off x="576" y="1296"/>
              <a:ext cx="144" cy="336"/>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263184" name="Rectangle 16"/>
            <p:cNvSpPr>
              <a:spLocks noChangeArrowheads="1"/>
            </p:cNvSpPr>
            <p:nvPr/>
          </p:nvSpPr>
          <p:spPr bwMode="auto">
            <a:xfrm>
              <a:off x="576" y="1776"/>
              <a:ext cx="144" cy="336"/>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263185" name="Rectangle 17"/>
            <p:cNvSpPr>
              <a:spLocks noChangeArrowheads="1"/>
            </p:cNvSpPr>
            <p:nvPr/>
          </p:nvSpPr>
          <p:spPr bwMode="auto">
            <a:xfrm>
              <a:off x="576" y="2256"/>
              <a:ext cx="144" cy="336"/>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263186" name="Rectangle 18"/>
            <p:cNvSpPr>
              <a:spLocks noChangeArrowheads="1"/>
            </p:cNvSpPr>
            <p:nvPr/>
          </p:nvSpPr>
          <p:spPr bwMode="auto">
            <a:xfrm>
              <a:off x="576" y="2736"/>
              <a:ext cx="144" cy="336"/>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263187" name="Rectangle 19"/>
            <p:cNvSpPr>
              <a:spLocks noChangeArrowheads="1"/>
            </p:cNvSpPr>
            <p:nvPr/>
          </p:nvSpPr>
          <p:spPr bwMode="auto">
            <a:xfrm>
              <a:off x="2208" y="1296"/>
              <a:ext cx="144" cy="336"/>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263188" name="Rectangle 20"/>
            <p:cNvSpPr>
              <a:spLocks noChangeArrowheads="1"/>
            </p:cNvSpPr>
            <p:nvPr/>
          </p:nvSpPr>
          <p:spPr bwMode="auto">
            <a:xfrm>
              <a:off x="2208" y="1776"/>
              <a:ext cx="144" cy="336"/>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263189" name="Rectangle 21"/>
            <p:cNvSpPr>
              <a:spLocks noChangeArrowheads="1"/>
            </p:cNvSpPr>
            <p:nvPr/>
          </p:nvSpPr>
          <p:spPr bwMode="auto">
            <a:xfrm>
              <a:off x="2208" y="2256"/>
              <a:ext cx="144" cy="336"/>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263190" name="Rectangle 22"/>
            <p:cNvSpPr>
              <a:spLocks noChangeArrowheads="1"/>
            </p:cNvSpPr>
            <p:nvPr/>
          </p:nvSpPr>
          <p:spPr bwMode="auto">
            <a:xfrm>
              <a:off x="2208" y="2736"/>
              <a:ext cx="144" cy="336"/>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263191" name="Rectangle 23"/>
            <p:cNvSpPr>
              <a:spLocks noChangeArrowheads="1"/>
            </p:cNvSpPr>
            <p:nvPr/>
          </p:nvSpPr>
          <p:spPr bwMode="auto">
            <a:xfrm>
              <a:off x="1344" y="3168"/>
              <a:ext cx="288" cy="96"/>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263192" name="Line 24"/>
            <p:cNvSpPr>
              <a:spLocks noChangeShapeType="1"/>
            </p:cNvSpPr>
            <p:nvPr/>
          </p:nvSpPr>
          <p:spPr bwMode="auto">
            <a:xfrm flipH="1" flipV="1">
              <a:off x="1104" y="624"/>
              <a:ext cx="384" cy="480"/>
            </a:xfrm>
            <a:prstGeom prst="line">
              <a:avLst/>
            </a:prstGeom>
            <a:noFill/>
            <a:ln w="9525">
              <a:solidFill>
                <a:schemeClr val="tx1"/>
              </a:solidFill>
              <a:round/>
              <a:headEnd type="oval" w="med" len="med"/>
              <a:tailEnd/>
            </a:ln>
            <a:effectLst/>
          </p:spPr>
          <p:txBody>
            <a:bodyPr/>
            <a:lstStyle/>
            <a:p>
              <a:endParaRPr lang="en-US"/>
            </a:p>
          </p:txBody>
        </p:sp>
        <p:sp>
          <p:nvSpPr>
            <p:cNvPr id="263193" name="Line 25"/>
            <p:cNvSpPr>
              <a:spLocks noChangeShapeType="1"/>
            </p:cNvSpPr>
            <p:nvPr/>
          </p:nvSpPr>
          <p:spPr bwMode="auto">
            <a:xfrm flipH="1" flipV="1">
              <a:off x="288" y="1056"/>
              <a:ext cx="336" cy="432"/>
            </a:xfrm>
            <a:prstGeom prst="line">
              <a:avLst/>
            </a:prstGeom>
            <a:noFill/>
            <a:ln w="9525">
              <a:solidFill>
                <a:schemeClr val="tx1"/>
              </a:solidFill>
              <a:round/>
              <a:headEnd type="oval" w="med" len="med"/>
              <a:tailEnd/>
            </a:ln>
            <a:effectLst/>
          </p:spPr>
          <p:txBody>
            <a:bodyPr/>
            <a:lstStyle/>
            <a:p>
              <a:endParaRPr lang="en-US"/>
            </a:p>
          </p:txBody>
        </p:sp>
        <p:sp>
          <p:nvSpPr>
            <p:cNvPr id="263194" name="Line 26"/>
            <p:cNvSpPr>
              <a:spLocks noChangeShapeType="1"/>
            </p:cNvSpPr>
            <p:nvPr/>
          </p:nvSpPr>
          <p:spPr bwMode="auto">
            <a:xfrm flipH="1">
              <a:off x="336" y="624"/>
              <a:ext cx="768" cy="192"/>
            </a:xfrm>
            <a:prstGeom prst="line">
              <a:avLst/>
            </a:prstGeom>
            <a:noFill/>
            <a:ln w="9525">
              <a:solidFill>
                <a:schemeClr val="tx1"/>
              </a:solidFill>
              <a:round/>
              <a:headEnd/>
              <a:tailEnd/>
            </a:ln>
            <a:effectLst/>
          </p:spPr>
          <p:txBody>
            <a:bodyPr/>
            <a:lstStyle/>
            <a:p>
              <a:endParaRPr lang="en-US"/>
            </a:p>
          </p:txBody>
        </p:sp>
        <p:grpSp>
          <p:nvGrpSpPr>
            <p:cNvPr id="3" name="Group 29"/>
            <p:cNvGrpSpPr>
              <a:grpSpLocks/>
            </p:cNvGrpSpPr>
            <p:nvPr/>
          </p:nvGrpSpPr>
          <p:grpSpPr bwMode="auto">
            <a:xfrm>
              <a:off x="192" y="816"/>
              <a:ext cx="336" cy="240"/>
              <a:chOff x="384" y="3264"/>
              <a:chExt cx="336" cy="240"/>
            </a:xfrm>
          </p:grpSpPr>
          <p:sp>
            <p:nvSpPr>
              <p:cNvPr id="263196" name="Oval 28"/>
              <p:cNvSpPr>
                <a:spLocks noChangeArrowheads="1"/>
              </p:cNvSpPr>
              <p:nvPr/>
            </p:nvSpPr>
            <p:spPr bwMode="auto">
              <a:xfrm>
                <a:off x="384" y="3264"/>
                <a:ext cx="240" cy="240"/>
              </a:xfrm>
              <a:prstGeom prst="ellipse">
                <a:avLst/>
              </a:prstGeom>
              <a:solidFill>
                <a:srgbClr val="CCFFCC"/>
              </a:solidFill>
              <a:ln w="9525">
                <a:solidFill>
                  <a:schemeClr val="tx1"/>
                </a:solidFill>
                <a:round/>
                <a:headEnd/>
                <a:tailEnd/>
              </a:ln>
              <a:effectLst/>
            </p:spPr>
            <p:txBody>
              <a:bodyPr wrap="none" anchor="ctr"/>
              <a:lstStyle/>
              <a:p>
                <a:endParaRPr lang="en-US"/>
              </a:p>
            </p:txBody>
          </p:sp>
          <p:sp>
            <p:nvSpPr>
              <p:cNvPr id="263195" name="Text Box 27"/>
              <p:cNvSpPr txBox="1">
                <a:spLocks noChangeArrowheads="1"/>
              </p:cNvSpPr>
              <p:nvPr/>
            </p:nvSpPr>
            <p:spPr bwMode="auto">
              <a:xfrm>
                <a:off x="384" y="3264"/>
                <a:ext cx="336" cy="231"/>
              </a:xfrm>
              <a:prstGeom prst="rect">
                <a:avLst/>
              </a:prstGeom>
              <a:noFill/>
              <a:ln w="9525">
                <a:noFill/>
                <a:miter lim="800000"/>
                <a:headEnd/>
                <a:tailEnd/>
              </a:ln>
              <a:effectLst/>
            </p:spPr>
            <p:txBody>
              <a:bodyPr>
                <a:spAutoFit/>
              </a:bodyPr>
              <a:lstStyle/>
              <a:p>
                <a:pPr>
                  <a:spcBef>
                    <a:spcPct val="50000"/>
                  </a:spcBef>
                </a:pPr>
                <a:r>
                  <a:rPr lang="en-US" b="0"/>
                  <a:t> I</a:t>
                </a:r>
              </a:p>
            </p:txBody>
          </p:sp>
        </p:grpSp>
        <p:sp>
          <p:nvSpPr>
            <p:cNvPr id="263198" name="Line 30"/>
            <p:cNvSpPr>
              <a:spLocks noChangeShapeType="1"/>
            </p:cNvSpPr>
            <p:nvPr/>
          </p:nvSpPr>
          <p:spPr bwMode="auto">
            <a:xfrm>
              <a:off x="2304" y="1440"/>
              <a:ext cx="336" cy="528"/>
            </a:xfrm>
            <a:prstGeom prst="line">
              <a:avLst/>
            </a:prstGeom>
            <a:noFill/>
            <a:ln w="9525">
              <a:solidFill>
                <a:schemeClr val="tx1"/>
              </a:solidFill>
              <a:round/>
              <a:headEnd type="oval" w="med" len="med"/>
              <a:tailEnd/>
            </a:ln>
            <a:effectLst/>
          </p:spPr>
          <p:txBody>
            <a:bodyPr/>
            <a:lstStyle/>
            <a:p>
              <a:endParaRPr lang="en-US"/>
            </a:p>
          </p:txBody>
        </p:sp>
        <p:sp>
          <p:nvSpPr>
            <p:cNvPr id="263199" name="Line 31"/>
            <p:cNvSpPr>
              <a:spLocks noChangeShapeType="1"/>
            </p:cNvSpPr>
            <p:nvPr/>
          </p:nvSpPr>
          <p:spPr bwMode="auto">
            <a:xfrm flipH="1">
              <a:off x="2640" y="1968"/>
              <a:ext cx="0" cy="720"/>
            </a:xfrm>
            <a:prstGeom prst="line">
              <a:avLst/>
            </a:prstGeom>
            <a:noFill/>
            <a:ln w="9525">
              <a:solidFill>
                <a:schemeClr val="tx1"/>
              </a:solidFill>
              <a:round/>
              <a:headEnd/>
              <a:tailEnd/>
            </a:ln>
            <a:effectLst/>
          </p:spPr>
          <p:txBody>
            <a:bodyPr/>
            <a:lstStyle/>
            <a:p>
              <a:endParaRPr lang="en-US"/>
            </a:p>
          </p:txBody>
        </p:sp>
        <p:sp>
          <p:nvSpPr>
            <p:cNvPr id="263201" name="Oval 33"/>
            <p:cNvSpPr>
              <a:spLocks noChangeArrowheads="1"/>
            </p:cNvSpPr>
            <p:nvPr/>
          </p:nvSpPr>
          <p:spPr bwMode="auto">
            <a:xfrm>
              <a:off x="2544" y="2688"/>
              <a:ext cx="240" cy="240"/>
            </a:xfrm>
            <a:prstGeom prst="ellipse">
              <a:avLst/>
            </a:prstGeom>
            <a:solidFill>
              <a:srgbClr val="FFCC99"/>
            </a:solidFill>
            <a:ln w="9525">
              <a:solidFill>
                <a:schemeClr val="tx1"/>
              </a:solidFill>
              <a:round/>
              <a:headEnd/>
              <a:tailEnd/>
            </a:ln>
            <a:effectLst/>
          </p:spPr>
          <p:txBody>
            <a:bodyPr wrap="none" anchor="ctr"/>
            <a:lstStyle/>
            <a:p>
              <a:endParaRPr lang="en-US"/>
            </a:p>
          </p:txBody>
        </p:sp>
        <p:sp>
          <p:nvSpPr>
            <p:cNvPr id="263202" name="Text Box 34"/>
            <p:cNvSpPr txBox="1">
              <a:spLocks noChangeArrowheads="1"/>
            </p:cNvSpPr>
            <p:nvPr/>
          </p:nvSpPr>
          <p:spPr bwMode="auto">
            <a:xfrm>
              <a:off x="2496" y="2688"/>
              <a:ext cx="336" cy="231"/>
            </a:xfrm>
            <a:prstGeom prst="rect">
              <a:avLst/>
            </a:prstGeom>
            <a:noFill/>
            <a:ln w="9525">
              <a:noFill/>
              <a:miter lim="800000"/>
              <a:headEnd/>
              <a:tailEnd/>
            </a:ln>
            <a:effectLst/>
          </p:spPr>
          <p:txBody>
            <a:bodyPr>
              <a:spAutoFit/>
            </a:bodyPr>
            <a:lstStyle/>
            <a:p>
              <a:pPr>
                <a:spcBef>
                  <a:spcPct val="50000"/>
                </a:spcBef>
              </a:pPr>
              <a:r>
                <a:rPr lang="en-US" b="0"/>
                <a:t> V</a:t>
              </a:r>
            </a:p>
          </p:txBody>
        </p:sp>
        <p:sp>
          <p:nvSpPr>
            <p:cNvPr id="263203" name="Line 35"/>
            <p:cNvSpPr>
              <a:spLocks noChangeShapeType="1"/>
            </p:cNvSpPr>
            <p:nvPr/>
          </p:nvSpPr>
          <p:spPr bwMode="auto">
            <a:xfrm>
              <a:off x="1488" y="3216"/>
              <a:ext cx="768" cy="480"/>
            </a:xfrm>
            <a:prstGeom prst="line">
              <a:avLst/>
            </a:prstGeom>
            <a:noFill/>
            <a:ln w="9525">
              <a:solidFill>
                <a:schemeClr val="tx1"/>
              </a:solidFill>
              <a:round/>
              <a:headEnd type="oval" w="med" len="med"/>
              <a:tailEnd/>
            </a:ln>
            <a:effectLst/>
          </p:spPr>
          <p:txBody>
            <a:bodyPr/>
            <a:lstStyle/>
            <a:p>
              <a:endParaRPr lang="en-US"/>
            </a:p>
          </p:txBody>
        </p:sp>
        <p:sp>
          <p:nvSpPr>
            <p:cNvPr id="263204" name="Line 36"/>
            <p:cNvSpPr>
              <a:spLocks noChangeShapeType="1"/>
            </p:cNvSpPr>
            <p:nvPr/>
          </p:nvSpPr>
          <p:spPr bwMode="auto">
            <a:xfrm flipV="1">
              <a:off x="2256" y="2928"/>
              <a:ext cx="384" cy="768"/>
            </a:xfrm>
            <a:prstGeom prst="line">
              <a:avLst/>
            </a:prstGeom>
            <a:noFill/>
            <a:ln w="9525">
              <a:solidFill>
                <a:schemeClr val="tx1"/>
              </a:solidFill>
              <a:round/>
              <a:headEnd/>
              <a:tailEnd/>
            </a:ln>
            <a:effectLst/>
          </p:spPr>
          <p:txBody>
            <a:bodyPr/>
            <a:lstStyle/>
            <a:p>
              <a:endParaRPr lang="en-US"/>
            </a:p>
          </p:txBody>
        </p:sp>
      </p:grpSp>
      <p:sp>
        <p:nvSpPr>
          <p:cNvPr id="263207" name="Text Box 39"/>
          <p:cNvSpPr txBox="1">
            <a:spLocks noChangeArrowheads="1"/>
          </p:cNvSpPr>
          <p:nvPr/>
        </p:nvSpPr>
        <p:spPr bwMode="auto">
          <a:xfrm>
            <a:off x="3429000" y="1143000"/>
            <a:ext cx="5715000" cy="1552575"/>
          </a:xfrm>
          <a:prstGeom prst="rect">
            <a:avLst/>
          </a:prstGeom>
          <a:noFill/>
          <a:ln w="9525">
            <a:noFill/>
            <a:miter lim="800000"/>
            <a:headEnd/>
            <a:tailEnd/>
          </a:ln>
          <a:effectLst/>
        </p:spPr>
        <p:txBody>
          <a:bodyPr>
            <a:spAutoFit/>
          </a:bodyPr>
          <a:lstStyle/>
          <a:p>
            <a:pPr algn="ctr">
              <a:spcBef>
                <a:spcPct val="50000"/>
              </a:spcBef>
            </a:pPr>
            <a:r>
              <a:rPr lang="en-US" sz="2400" b="0"/>
              <a:t>Differential conductance measurement</a:t>
            </a:r>
          </a:p>
          <a:p>
            <a:pPr algn="ctr">
              <a:spcBef>
                <a:spcPct val="50000"/>
              </a:spcBef>
            </a:pPr>
            <a:r>
              <a:rPr lang="en-US" sz="2400" b="0">
                <a:solidFill>
                  <a:srgbClr val="339966"/>
                </a:solidFill>
                <a:latin typeface="Times New Roman" pitchFamily="18" charset="0"/>
              </a:rPr>
              <a:t>Current: I=I</a:t>
            </a:r>
            <a:r>
              <a:rPr lang="en-US" sz="2400" b="0" baseline="-25000">
                <a:solidFill>
                  <a:srgbClr val="339966"/>
                </a:solidFill>
                <a:latin typeface="Times New Roman" pitchFamily="18" charset="0"/>
              </a:rPr>
              <a:t>dc</a:t>
            </a:r>
            <a:r>
              <a:rPr lang="en-US" sz="2400" b="0">
                <a:solidFill>
                  <a:srgbClr val="339966"/>
                </a:solidFill>
                <a:latin typeface="Times New Roman" pitchFamily="18" charset="0"/>
              </a:rPr>
              <a:t>+I</a:t>
            </a:r>
            <a:r>
              <a:rPr lang="en-US" sz="2400" b="0" baseline="-25000">
                <a:solidFill>
                  <a:srgbClr val="339966"/>
                </a:solidFill>
                <a:latin typeface="Times New Roman" pitchFamily="18" charset="0"/>
              </a:rPr>
              <a:t>ac</a:t>
            </a:r>
            <a:r>
              <a:rPr lang="en-US" sz="2400" b="0">
                <a:solidFill>
                  <a:srgbClr val="339966"/>
                </a:solidFill>
                <a:latin typeface="Times New Roman" pitchFamily="18" charset="0"/>
              </a:rPr>
              <a:t>sin</a:t>
            </a:r>
            <a:r>
              <a:rPr lang="en-US" sz="2400" b="0">
                <a:solidFill>
                  <a:srgbClr val="339966"/>
                </a:solidFill>
                <a:latin typeface="Symbol" pitchFamily="18" charset="2"/>
              </a:rPr>
              <a:t>w</a:t>
            </a:r>
            <a:r>
              <a:rPr lang="en-US" sz="2400" b="0">
                <a:solidFill>
                  <a:srgbClr val="339966"/>
                </a:solidFill>
                <a:latin typeface="Times New Roman" pitchFamily="18" charset="0"/>
              </a:rPr>
              <a:t>t</a:t>
            </a:r>
          </a:p>
          <a:p>
            <a:pPr algn="ctr">
              <a:spcBef>
                <a:spcPct val="50000"/>
              </a:spcBef>
            </a:pPr>
            <a:r>
              <a:rPr lang="en-US" sz="2400" b="0">
                <a:solidFill>
                  <a:srgbClr val="0000FF"/>
                </a:solidFill>
                <a:latin typeface="Times New Roman" pitchFamily="18" charset="0"/>
              </a:rPr>
              <a:t>Voltage: V</a:t>
            </a:r>
            <a:r>
              <a:rPr lang="en-US" sz="2400" b="0" baseline="-25000">
                <a:solidFill>
                  <a:srgbClr val="0000FF"/>
                </a:solidFill>
                <a:latin typeface="Times New Roman" pitchFamily="18" charset="0"/>
              </a:rPr>
              <a:t>dc</a:t>
            </a:r>
            <a:r>
              <a:rPr lang="en-US" sz="2400" b="0">
                <a:solidFill>
                  <a:srgbClr val="0000FF"/>
                </a:solidFill>
                <a:latin typeface="Times New Roman" pitchFamily="18" charset="0"/>
              </a:rPr>
              <a:t>+V</a:t>
            </a:r>
            <a:r>
              <a:rPr lang="en-US" sz="2400" b="0" baseline="-25000">
                <a:solidFill>
                  <a:srgbClr val="0000FF"/>
                </a:solidFill>
                <a:latin typeface="Times New Roman" pitchFamily="18" charset="0"/>
              </a:rPr>
              <a:t>ac</a:t>
            </a:r>
            <a:r>
              <a:rPr lang="en-US" sz="2400" b="0">
                <a:solidFill>
                  <a:srgbClr val="0000FF"/>
                </a:solidFill>
                <a:latin typeface="Times New Roman" pitchFamily="18" charset="0"/>
              </a:rPr>
              <a:t>sin</a:t>
            </a:r>
            <a:r>
              <a:rPr lang="en-US" sz="2400" b="0">
                <a:solidFill>
                  <a:srgbClr val="0000FF"/>
                </a:solidFill>
                <a:latin typeface="Symbol" pitchFamily="18" charset="2"/>
              </a:rPr>
              <a:t>w</a:t>
            </a:r>
            <a:r>
              <a:rPr lang="en-US" sz="2400" b="0">
                <a:solidFill>
                  <a:srgbClr val="0000FF"/>
                </a:solidFill>
                <a:latin typeface="Times New Roman" pitchFamily="18" charset="0"/>
              </a:rPr>
              <a:t>t</a:t>
            </a:r>
          </a:p>
        </p:txBody>
      </p:sp>
      <p:sp>
        <p:nvSpPr>
          <p:cNvPr id="263208" name="Line 40"/>
          <p:cNvSpPr>
            <a:spLocks noChangeShapeType="1"/>
          </p:cNvSpPr>
          <p:nvPr/>
        </p:nvSpPr>
        <p:spPr bwMode="auto">
          <a:xfrm flipH="1">
            <a:off x="5334000" y="2743200"/>
            <a:ext cx="914400" cy="533400"/>
          </a:xfrm>
          <a:prstGeom prst="line">
            <a:avLst/>
          </a:prstGeom>
          <a:noFill/>
          <a:ln w="9525">
            <a:solidFill>
              <a:schemeClr val="tx1"/>
            </a:solidFill>
            <a:round/>
            <a:headEnd/>
            <a:tailEnd type="triangle" w="med" len="med"/>
          </a:ln>
          <a:effectLst/>
        </p:spPr>
        <p:txBody>
          <a:bodyPr/>
          <a:lstStyle/>
          <a:p>
            <a:endParaRPr lang="en-US"/>
          </a:p>
        </p:txBody>
      </p:sp>
      <p:sp>
        <p:nvSpPr>
          <p:cNvPr id="263209" name="Text Box 41"/>
          <p:cNvSpPr txBox="1">
            <a:spLocks noChangeArrowheads="1"/>
          </p:cNvSpPr>
          <p:nvPr/>
        </p:nvSpPr>
        <p:spPr bwMode="auto">
          <a:xfrm>
            <a:off x="4114800" y="3276600"/>
            <a:ext cx="2362200" cy="457200"/>
          </a:xfrm>
          <a:prstGeom prst="rect">
            <a:avLst/>
          </a:prstGeom>
          <a:noFill/>
          <a:ln w="9525">
            <a:noFill/>
            <a:miter lim="800000"/>
            <a:headEnd/>
            <a:tailEnd/>
          </a:ln>
          <a:effectLst/>
        </p:spPr>
        <p:txBody>
          <a:bodyPr>
            <a:spAutoFit/>
          </a:bodyPr>
          <a:lstStyle/>
          <a:p>
            <a:pPr algn="ctr">
              <a:spcBef>
                <a:spcPct val="50000"/>
              </a:spcBef>
            </a:pPr>
            <a:r>
              <a:rPr lang="en-US" sz="2400" b="0"/>
              <a:t>d.c. bias V=V</a:t>
            </a:r>
            <a:r>
              <a:rPr lang="en-US" sz="2400" b="0" baseline="-25000"/>
              <a:t>dc</a:t>
            </a:r>
            <a:endParaRPr lang="en-US" sz="2400" b="0"/>
          </a:p>
        </p:txBody>
      </p:sp>
      <p:sp>
        <p:nvSpPr>
          <p:cNvPr id="263210" name="Line 42"/>
          <p:cNvSpPr>
            <a:spLocks noChangeShapeType="1"/>
          </p:cNvSpPr>
          <p:nvPr/>
        </p:nvSpPr>
        <p:spPr bwMode="auto">
          <a:xfrm>
            <a:off x="6629400" y="2743200"/>
            <a:ext cx="990600" cy="0"/>
          </a:xfrm>
          <a:prstGeom prst="line">
            <a:avLst/>
          </a:prstGeom>
          <a:noFill/>
          <a:ln w="9525">
            <a:solidFill>
              <a:schemeClr val="tx1"/>
            </a:solidFill>
            <a:round/>
            <a:headEnd/>
            <a:tailEnd/>
          </a:ln>
          <a:effectLst/>
        </p:spPr>
        <p:txBody>
          <a:bodyPr/>
          <a:lstStyle/>
          <a:p>
            <a:endParaRPr lang="en-US"/>
          </a:p>
        </p:txBody>
      </p:sp>
      <p:sp>
        <p:nvSpPr>
          <p:cNvPr id="263211" name="Line 43"/>
          <p:cNvSpPr>
            <a:spLocks noChangeShapeType="1"/>
          </p:cNvSpPr>
          <p:nvPr/>
        </p:nvSpPr>
        <p:spPr bwMode="auto">
          <a:xfrm flipH="1">
            <a:off x="6781800" y="2743200"/>
            <a:ext cx="381000" cy="1143000"/>
          </a:xfrm>
          <a:prstGeom prst="line">
            <a:avLst/>
          </a:prstGeom>
          <a:noFill/>
          <a:ln w="9525">
            <a:solidFill>
              <a:schemeClr val="tx1"/>
            </a:solidFill>
            <a:round/>
            <a:headEnd/>
            <a:tailEnd type="triangle" w="med" len="med"/>
          </a:ln>
          <a:effectLst/>
        </p:spPr>
        <p:txBody>
          <a:bodyPr/>
          <a:lstStyle/>
          <a:p>
            <a:endParaRPr lang="en-US"/>
          </a:p>
        </p:txBody>
      </p:sp>
      <p:sp>
        <p:nvSpPr>
          <p:cNvPr id="263212" name="Text Box 44"/>
          <p:cNvSpPr txBox="1">
            <a:spLocks noChangeArrowheads="1"/>
          </p:cNvSpPr>
          <p:nvPr/>
        </p:nvSpPr>
        <p:spPr bwMode="auto">
          <a:xfrm>
            <a:off x="4953000" y="3886200"/>
            <a:ext cx="3505200" cy="457200"/>
          </a:xfrm>
          <a:prstGeom prst="rect">
            <a:avLst/>
          </a:prstGeom>
          <a:noFill/>
          <a:ln w="9525">
            <a:noFill/>
            <a:miter lim="800000"/>
            <a:headEnd/>
            <a:tailEnd/>
          </a:ln>
          <a:effectLst/>
        </p:spPr>
        <p:txBody>
          <a:bodyPr>
            <a:spAutoFit/>
          </a:bodyPr>
          <a:lstStyle/>
          <a:p>
            <a:pPr algn="ctr">
              <a:spcBef>
                <a:spcPct val="50000"/>
              </a:spcBef>
            </a:pPr>
            <a:r>
              <a:rPr lang="en-US" sz="2400" b="0">
                <a:latin typeface="Times New Roman" pitchFamily="18" charset="0"/>
              </a:rPr>
              <a:t>G(V)=dI/dV</a:t>
            </a:r>
            <a:r>
              <a:rPr lang="en-US" sz="2400" b="0">
                <a:latin typeface="Times New Roman" pitchFamily="18" charset="0"/>
                <a:sym typeface="Symbol" pitchFamily="18" charset="2"/>
              </a:rPr>
              <a:t>I</a:t>
            </a:r>
            <a:r>
              <a:rPr lang="en-US" sz="2400" b="0" baseline="-25000">
                <a:latin typeface="Times New Roman" pitchFamily="18" charset="0"/>
                <a:sym typeface="Symbol" pitchFamily="18" charset="2"/>
              </a:rPr>
              <a:t>ac</a:t>
            </a:r>
            <a:r>
              <a:rPr lang="en-US" sz="2400" b="0">
                <a:latin typeface="Times New Roman" pitchFamily="18" charset="0"/>
                <a:sym typeface="Symbol" pitchFamily="18" charset="2"/>
              </a:rPr>
              <a:t>/V</a:t>
            </a:r>
            <a:r>
              <a:rPr lang="en-US" sz="2400" b="0" baseline="-25000">
                <a:latin typeface="Times New Roman" pitchFamily="18" charset="0"/>
                <a:sym typeface="Symbol" pitchFamily="18" charset="2"/>
              </a:rPr>
              <a:t>ac</a:t>
            </a:r>
            <a:endParaRPr lang="en-US" sz="2400" b="0">
              <a:latin typeface="Times New Roman" pitchFamily="18" charset="0"/>
              <a:sym typeface="Symbol" pitchFamily="18" charset="2"/>
            </a:endParaRPr>
          </a:p>
        </p:txBody>
      </p:sp>
      <p:sp>
        <p:nvSpPr>
          <p:cNvPr id="263213" name="Text Box 45"/>
          <p:cNvSpPr txBox="1">
            <a:spLocks noChangeArrowheads="1"/>
          </p:cNvSpPr>
          <p:nvPr/>
        </p:nvSpPr>
        <p:spPr bwMode="auto">
          <a:xfrm>
            <a:off x="4648200" y="4572000"/>
            <a:ext cx="3962400" cy="2016125"/>
          </a:xfrm>
          <a:prstGeom prst="rect">
            <a:avLst/>
          </a:prstGeom>
          <a:noFill/>
          <a:ln w="9525">
            <a:noFill/>
            <a:miter lim="800000"/>
            <a:headEnd/>
            <a:tailEnd/>
          </a:ln>
          <a:effectLst/>
        </p:spPr>
        <p:txBody>
          <a:bodyPr>
            <a:spAutoFit/>
          </a:bodyPr>
          <a:lstStyle/>
          <a:p>
            <a:pPr>
              <a:spcBef>
                <a:spcPct val="50000"/>
              </a:spcBef>
            </a:pPr>
            <a:r>
              <a:rPr lang="en-US"/>
              <a:t>Advantage of this technique:</a:t>
            </a:r>
          </a:p>
          <a:p>
            <a:pPr>
              <a:spcBef>
                <a:spcPct val="50000"/>
              </a:spcBef>
            </a:pPr>
            <a:r>
              <a:rPr lang="en-US" b="0"/>
              <a:t>Direct measurement of differential conductance</a:t>
            </a:r>
          </a:p>
          <a:p>
            <a:pPr>
              <a:spcBef>
                <a:spcPct val="50000"/>
              </a:spcBef>
            </a:pPr>
            <a:r>
              <a:rPr lang="en-US" b="0"/>
              <a:t>V</a:t>
            </a:r>
            <a:r>
              <a:rPr lang="en-US" b="0" baseline="-25000"/>
              <a:t>ac</a:t>
            </a:r>
            <a:r>
              <a:rPr lang="en-US" b="0"/>
              <a:t> can be measured with a lock-in amplifier which greatly improves the sensitivity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3207">
                                            <p:txEl>
                                              <p:pRg st="0" end="0"/>
                                            </p:txEl>
                                          </p:spTgt>
                                        </p:tgtEl>
                                        <p:attrNameLst>
                                          <p:attrName>style.visibility</p:attrName>
                                        </p:attrNameLst>
                                      </p:cBhvr>
                                      <p:to>
                                        <p:strVal val="visible"/>
                                      </p:to>
                                    </p:set>
                                    <p:animEffect transition="in" filter="blinds(horizontal)">
                                      <p:cBhvr>
                                        <p:cTn id="7" dur="500"/>
                                        <p:tgtEl>
                                          <p:spTgt spid="26320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63207">
                                            <p:txEl>
                                              <p:pRg st="1" end="1"/>
                                            </p:txEl>
                                          </p:spTgt>
                                        </p:tgtEl>
                                        <p:attrNameLst>
                                          <p:attrName>style.visibility</p:attrName>
                                        </p:attrNameLst>
                                      </p:cBhvr>
                                      <p:to>
                                        <p:strVal val="visible"/>
                                      </p:to>
                                    </p:set>
                                    <p:animEffect transition="in" filter="blinds(horizontal)">
                                      <p:cBhvr>
                                        <p:cTn id="10" dur="500"/>
                                        <p:tgtEl>
                                          <p:spTgt spid="26320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63207">
                                            <p:txEl>
                                              <p:pRg st="2" end="2"/>
                                            </p:txEl>
                                          </p:spTgt>
                                        </p:tgtEl>
                                        <p:attrNameLst>
                                          <p:attrName>style.visibility</p:attrName>
                                        </p:attrNameLst>
                                      </p:cBhvr>
                                      <p:to>
                                        <p:strVal val="visible"/>
                                      </p:to>
                                    </p:set>
                                    <p:animEffect transition="in" filter="blinds(horizontal)">
                                      <p:cBhvr>
                                        <p:cTn id="13" dur="500"/>
                                        <p:tgtEl>
                                          <p:spTgt spid="26320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63208"/>
                                        </p:tgtEl>
                                        <p:attrNameLst>
                                          <p:attrName>style.visibility</p:attrName>
                                        </p:attrNameLst>
                                      </p:cBhvr>
                                      <p:to>
                                        <p:strVal val="visible"/>
                                      </p:to>
                                    </p:set>
                                    <p:animEffect transition="in" filter="blinds(horizontal)">
                                      <p:cBhvr>
                                        <p:cTn id="18" dur="500"/>
                                        <p:tgtEl>
                                          <p:spTgt spid="26320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63210"/>
                                        </p:tgtEl>
                                        <p:attrNameLst>
                                          <p:attrName>style.visibility</p:attrName>
                                        </p:attrNameLst>
                                      </p:cBhvr>
                                      <p:to>
                                        <p:strVal val="visible"/>
                                      </p:to>
                                    </p:set>
                                    <p:animEffect transition="in" filter="blinds(horizontal)">
                                      <p:cBhvr>
                                        <p:cTn id="21" dur="500"/>
                                        <p:tgtEl>
                                          <p:spTgt spid="2632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63211"/>
                                        </p:tgtEl>
                                        <p:attrNameLst>
                                          <p:attrName>style.visibility</p:attrName>
                                        </p:attrNameLst>
                                      </p:cBhvr>
                                      <p:to>
                                        <p:strVal val="visible"/>
                                      </p:to>
                                    </p:set>
                                    <p:animEffect transition="in" filter="blinds(horizontal)">
                                      <p:cBhvr>
                                        <p:cTn id="24" dur="500"/>
                                        <p:tgtEl>
                                          <p:spTgt spid="26321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63209"/>
                                        </p:tgtEl>
                                        <p:attrNameLst>
                                          <p:attrName>style.visibility</p:attrName>
                                        </p:attrNameLst>
                                      </p:cBhvr>
                                      <p:to>
                                        <p:strVal val="visible"/>
                                      </p:to>
                                    </p:set>
                                    <p:animEffect transition="in" filter="blinds(horizontal)">
                                      <p:cBhvr>
                                        <p:cTn id="27" dur="500"/>
                                        <p:tgtEl>
                                          <p:spTgt spid="26320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63212"/>
                                        </p:tgtEl>
                                        <p:attrNameLst>
                                          <p:attrName>style.visibility</p:attrName>
                                        </p:attrNameLst>
                                      </p:cBhvr>
                                      <p:to>
                                        <p:strVal val="visible"/>
                                      </p:to>
                                    </p:set>
                                    <p:animEffect transition="in" filter="blinds(horizontal)">
                                      <p:cBhvr>
                                        <p:cTn id="30" dur="500"/>
                                        <p:tgtEl>
                                          <p:spTgt spid="26321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63213"/>
                                        </p:tgtEl>
                                        <p:attrNameLst>
                                          <p:attrName>style.visibility</p:attrName>
                                        </p:attrNameLst>
                                      </p:cBhvr>
                                      <p:to>
                                        <p:strVal val="visible"/>
                                      </p:to>
                                    </p:set>
                                    <p:animEffect transition="in" filter="blinds(horizontal)">
                                      <p:cBhvr>
                                        <p:cTn id="35" dur="500"/>
                                        <p:tgtEl>
                                          <p:spTgt spid="263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208" grpId="0" animBg="1"/>
      <p:bldP spid="263209" grpId="0"/>
      <p:bldP spid="263210" grpId="0" animBg="1"/>
      <p:bldP spid="263211" grpId="0" animBg="1"/>
      <p:bldP spid="263212" grpId="0"/>
      <p:bldP spid="2632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523" name="Picture 27"/>
          <p:cNvPicPr>
            <a:picLocks noChangeAspect="1" noChangeArrowheads="1"/>
          </p:cNvPicPr>
          <p:nvPr/>
        </p:nvPicPr>
        <p:blipFill>
          <a:blip r:embed="rId4" cstate="print"/>
          <a:srcRect/>
          <a:stretch>
            <a:fillRect/>
          </a:stretch>
        </p:blipFill>
        <p:spPr bwMode="auto">
          <a:xfrm>
            <a:off x="1676400" y="3743325"/>
            <a:ext cx="2714625" cy="2809875"/>
          </a:xfrm>
          <a:prstGeom prst="rect">
            <a:avLst/>
          </a:prstGeom>
          <a:noFill/>
        </p:spPr>
      </p:pic>
      <p:sp>
        <p:nvSpPr>
          <p:cNvPr id="234521" name="Rectangle 25"/>
          <p:cNvSpPr>
            <a:spLocks noChangeArrowheads="1"/>
          </p:cNvSpPr>
          <p:nvPr/>
        </p:nvSpPr>
        <p:spPr bwMode="auto">
          <a:xfrm>
            <a:off x="1371600" y="1295400"/>
            <a:ext cx="381000" cy="5486400"/>
          </a:xfrm>
          <a:prstGeom prst="rect">
            <a:avLst/>
          </a:prstGeom>
          <a:solidFill>
            <a:srgbClr val="DDDDDD"/>
          </a:solidFill>
          <a:ln w="9525">
            <a:solidFill>
              <a:schemeClr val="tx1"/>
            </a:solidFill>
            <a:miter lim="800000"/>
            <a:headEnd/>
            <a:tailEnd/>
          </a:ln>
          <a:effectLst/>
        </p:spPr>
        <p:txBody>
          <a:bodyPr wrap="none" anchor="ctr"/>
          <a:lstStyle/>
          <a:p>
            <a:endParaRPr lang="en-US"/>
          </a:p>
        </p:txBody>
      </p:sp>
      <p:sp>
        <p:nvSpPr>
          <p:cNvPr id="234498" name="Rectangle 2"/>
          <p:cNvSpPr>
            <a:spLocks noGrp="1" noChangeArrowheads="1"/>
          </p:cNvSpPr>
          <p:nvPr>
            <p:ph type="title"/>
          </p:nvPr>
        </p:nvSpPr>
        <p:spPr>
          <a:xfrm>
            <a:off x="457200" y="0"/>
            <a:ext cx="8229600" cy="685800"/>
          </a:xfrm>
          <a:solidFill>
            <a:srgbClr val="DDDDDD"/>
          </a:solidFill>
        </p:spPr>
        <p:txBody>
          <a:bodyPr>
            <a:normAutofit fontScale="90000"/>
          </a:bodyPr>
          <a:lstStyle/>
          <a:p>
            <a:r>
              <a:rPr lang="en-US" sz="3200" dirty="0"/>
              <a:t>Tunneling spectroscopy in superconductors</a:t>
            </a:r>
            <a:br>
              <a:rPr lang="en-US" sz="3200" dirty="0"/>
            </a:br>
            <a:r>
              <a:rPr lang="en-US" sz="2400" dirty="0"/>
              <a:t>Normal metal/Superconductor tunneling</a:t>
            </a:r>
            <a:endParaRPr lang="en-US" sz="3200" dirty="0"/>
          </a:p>
        </p:txBody>
      </p:sp>
      <p:graphicFrame>
        <p:nvGraphicFramePr>
          <p:cNvPr id="234535" name="Object 39"/>
          <p:cNvGraphicFramePr>
            <a:graphicFrameLocks noChangeAspect="1"/>
          </p:cNvGraphicFramePr>
          <p:nvPr>
            <p:ph sz="half" idx="1"/>
          </p:nvPr>
        </p:nvGraphicFramePr>
        <p:xfrm>
          <a:off x="5029200" y="1143000"/>
          <a:ext cx="3741738" cy="3165475"/>
        </p:xfrm>
        <a:graphic>
          <a:graphicData uri="http://schemas.openxmlformats.org/presentationml/2006/ole">
            <p:oleObj spid="_x0000_s26626" name="Graph" r:id="rId5" imgW="3741120" imgH="3165120" progId="Origin50.Graph">
              <p:embed/>
            </p:oleObj>
          </a:graphicData>
        </a:graphic>
      </p:graphicFrame>
      <p:sp>
        <p:nvSpPr>
          <p:cNvPr id="234500" name="Line 4"/>
          <p:cNvSpPr>
            <a:spLocks noChangeShapeType="1"/>
          </p:cNvSpPr>
          <p:nvPr/>
        </p:nvSpPr>
        <p:spPr bwMode="auto">
          <a:xfrm>
            <a:off x="1752600" y="3787775"/>
            <a:ext cx="1588" cy="2743200"/>
          </a:xfrm>
          <a:prstGeom prst="line">
            <a:avLst/>
          </a:prstGeom>
          <a:noFill/>
          <a:ln w="9525">
            <a:solidFill>
              <a:schemeClr val="tx1"/>
            </a:solidFill>
            <a:round/>
            <a:headEnd type="triangle" w="med" len="med"/>
            <a:tailEnd/>
          </a:ln>
          <a:effectLst/>
        </p:spPr>
        <p:txBody>
          <a:bodyPr/>
          <a:lstStyle/>
          <a:p>
            <a:endParaRPr lang="en-US"/>
          </a:p>
        </p:txBody>
      </p:sp>
      <p:sp>
        <p:nvSpPr>
          <p:cNvPr id="234501" name="Line 5"/>
          <p:cNvSpPr>
            <a:spLocks noChangeShapeType="1"/>
          </p:cNvSpPr>
          <p:nvPr/>
        </p:nvSpPr>
        <p:spPr bwMode="auto">
          <a:xfrm>
            <a:off x="3276600" y="3787775"/>
            <a:ext cx="0" cy="0"/>
          </a:xfrm>
          <a:prstGeom prst="line">
            <a:avLst/>
          </a:prstGeom>
          <a:noFill/>
          <a:ln w="9525">
            <a:solidFill>
              <a:schemeClr val="tx1"/>
            </a:solidFill>
            <a:round/>
            <a:headEnd/>
            <a:tailEnd/>
          </a:ln>
          <a:effectLst/>
        </p:spPr>
        <p:txBody>
          <a:bodyPr/>
          <a:lstStyle/>
          <a:p>
            <a:endParaRPr lang="en-US"/>
          </a:p>
        </p:txBody>
      </p:sp>
      <p:sp>
        <p:nvSpPr>
          <p:cNvPr id="234513" name="Line 17"/>
          <p:cNvSpPr>
            <a:spLocks noChangeShapeType="1"/>
          </p:cNvSpPr>
          <p:nvPr/>
        </p:nvSpPr>
        <p:spPr bwMode="auto">
          <a:xfrm>
            <a:off x="1752600" y="4702175"/>
            <a:ext cx="0" cy="838200"/>
          </a:xfrm>
          <a:prstGeom prst="line">
            <a:avLst/>
          </a:prstGeom>
          <a:noFill/>
          <a:ln w="9525">
            <a:solidFill>
              <a:srgbClr val="0000FF"/>
            </a:solidFill>
            <a:round/>
            <a:headEnd/>
            <a:tailEnd/>
          </a:ln>
          <a:effectLst/>
        </p:spPr>
        <p:txBody>
          <a:bodyPr/>
          <a:lstStyle/>
          <a:p>
            <a:endParaRPr lang="en-US"/>
          </a:p>
        </p:txBody>
      </p:sp>
      <p:sp>
        <p:nvSpPr>
          <p:cNvPr id="234522" name="Rectangle 26"/>
          <p:cNvSpPr>
            <a:spLocks noChangeArrowheads="1"/>
          </p:cNvSpPr>
          <p:nvPr/>
        </p:nvSpPr>
        <p:spPr bwMode="auto">
          <a:xfrm>
            <a:off x="685800" y="3971925"/>
            <a:ext cx="685800" cy="1447800"/>
          </a:xfrm>
          <a:prstGeom prst="rect">
            <a:avLst/>
          </a:prstGeom>
          <a:solidFill>
            <a:srgbClr val="00CCFF"/>
          </a:solidFill>
          <a:ln w="9525">
            <a:solidFill>
              <a:schemeClr val="accent1"/>
            </a:solidFill>
            <a:miter lim="800000"/>
            <a:headEnd/>
            <a:tailEnd/>
          </a:ln>
          <a:effectLst/>
        </p:spPr>
        <p:txBody>
          <a:bodyPr wrap="none" anchor="ctr"/>
          <a:lstStyle/>
          <a:p>
            <a:endParaRPr lang="en-US"/>
          </a:p>
        </p:txBody>
      </p:sp>
      <p:sp>
        <p:nvSpPr>
          <p:cNvPr id="234524" name="Line 28"/>
          <p:cNvSpPr>
            <a:spLocks noChangeShapeType="1"/>
          </p:cNvSpPr>
          <p:nvPr/>
        </p:nvSpPr>
        <p:spPr bwMode="auto">
          <a:xfrm flipV="1">
            <a:off x="685800" y="4352925"/>
            <a:ext cx="0" cy="1905000"/>
          </a:xfrm>
          <a:prstGeom prst="line">
            <a:avLst/>
          </a:prstGeom>
          <a:noFill/>
          <a:ln w="9525">
            <a:solidFill>
              <a:srgbClr val="00CCFF"/>
            </a:solidFill>
            <a:round/>
            <a:headEnd/>
            <a:tailEnd/>
          </a:ln>
          <a:effectLst/>
        </p:spPr>
        <p:txBody>
          <a:bodyPr/>
          <a:lstStyle/>
          <a:p>
            <a:endParaRPr lang="en-US"/>
          </a:p>
        </p:txBody>
      </p:sp>
      <p:sp>
        <p:nvSpPr>
          <p:cNvPr id="234525" name="Line 29"/>
          <p:cNvSpPr>
            <a:spLocks noChangeShapeType="1"/>
          </p:cNvSpPr>
          <p:nvPr/>
        </p:nvSpPr>
        <p:spPr bwMode="auto">
          <a:xfrm>
            <a:off x="1066800" y="3971925"/>
            <a:ext cx="1371600" cy="0"/>
          </a:xfrm>
          <a:prstGeom prst="line">
            <a:avLst/>
          </a:prstGeom>
          <a:noFill/>
          <a:ln w="25400">
            <a:solidFill>
              <a:srgbClr val="339966"/>
            </a:solidFill>
            <a:round/>
            <a:headEnd/>
            <a:tailEnd type="triangle" w="med" len="med"/>
          </a:ln>
          <a:effectLst/>
        </p:spPr>
        <p:txBody>
          <a:bodyPr/>
          <a:lstStyle/>
          <a:p>
            <a:endParaRPr lang="en-US"/>
          </a:p>
        </p:txBody>
      </p:sp>
      <p:grpSp>
        <p:nvGrpSpPr>
          <p:cNvPr id="2" name="Group 33"/>
          <p:cNvGrpSpPr>
            <a:grpSpLocks/>
          </p:cNvGrpSpPr>
          <p:nvPr/>
        </p:nvGrpSpPr>
        <p:grpSpPr bwMode="auto">
          <a:xfrm>
            <a:off x="1143000" y="3886200"/>
            <a:ext cx="609600" cy="152400"/>
            <a:chOff x="720" y="1440"/>
            <a:chExt cx="384" cy="96"/>
          </a:xfrm>
        </p:grpSpPr>
        <p:sp>
          <p:nvSpPr>
            <p:cNvPr id="234526" name="Line 30"/>
            <p:cNvSpPr>
              <a:spLocks noChangeShapeType="1"/>
            </p:cNvSpPr>
            <p:nvPr/>
          </p:nvSpPr>
          <p:spPr bwMode="auto">
            <a:xfrm>
              <a:off x="720" y="1488"/>
              <a:ext cx="384" cy="0"/>
            </a:xfrm>
            <a:prstGeom prst="line">
              <a:avLst/>
            </a:prstGeom>
            <a:noFill/>
            <a:ln w="9525">
              <a:solidFill>
                <a:srgbClr val="FF0000"/>
              </a:solidFill>
              <a:round/>
              <a:headEnd/>
              <a:tailEnd type="triangle" w="med" len="med"/>
            </a:ln>
            <a:effectLst/>
          </p:spPr>
          <p:txBody>
            <a:bodyPr/>
            <a:lstStyle/>
            <a:p>
              <a:endParaRPr lang="en-US"/>
            </a:p>
          </p:txBody>
        </p:sp>
        <p:sp>
          <p:nvSpPr>
            <p:cNvPr id="234527" name="Line 31"/>
            <p:cNvSpPr>
              <a:spLocks noChangeShapeType="1"/>
            </p:cNvSpPr>
            <p:nvPr/>
          </p:nvSpPr>
          <p:spPr bwMode="auto">
            <a:xfrm>
              <a:off x="864" y="1440"/>
              <a:ext cx="144" cy="96"/>
            </a:xfrm>
            <a:prstGeom prst="line">
              <a:avLst/>
            </a:prstGeom>
            <a:noFill/>
            <a:ln w="9525">
              <a:solidFill>
                <a:srgbClr val="FF0000"/>
              </a:solidFill>
              <a:round/>
              <a:headEnd/>
              <a:tailEnd/>
            </a:ln>
            <a:effectLst/>
          </p:spPr>
          <p:txBody>
            <a:bodyPr/>
            <a:lstStyle/>
            <a:p>
              <a:endParaRPr lang="en-US"/>
            </a:p>
          </p:txBody>
        </p:sp>
        <p:sp>
          <p:nvSpPr>
            <p:cNvPr id="234528" name="Line 32"/>
            <p:cNvSpPr>
              <a:spLocks noChangeShapeType="1"/>
            </p:cNvSpPr>
            <p:nvPr/>
          </p:nvSpPr>
          <p:spPr bwMode="auto">
            <a:xfrm flipH="1">
              <a:off x="864" y="1440"/>
              <a:ext cx="144" cy="96"/>
            </a:xfrm>
            <a:prstGeom prst="line">
              <a:avLst/>
            </a:prstGeom>
            <a:noFill/>
            <a:ln w="9525">
              <a:solidFill>
                <a:srgbClr val="FF0000"/>
              </a:solidFill>
              <a:round/>
              <a:headEnd/>
              <a:tailEnd/>
            </a:ln>
            <a:effectLst/>
          </p:spPr>
          <p:txBody>
            <a:bodyPr/>
            <a:lstStyle/>
            <a:p>
              <a:endParaRPr lang="en-US"/>
            </a:p>
          </p:txBody>
        </p:sp>
      </p:grpSp>
      <p:sp>
        <p:nvSpPr>
          <p:cNvPr id="234530" name="Line 34"/>
          <p:cNvSpPr>
            <a:spLocks noChangeShapeType="1"/>
          </p:cNvSpPr>
          <p:nvPr/>
        </p:nvSpPr>
        <p:spPr bwMode="auto">
          <a:xfrm flipH="1">
            <a:off x="990600" y="3962400"/>
            <a:ext cx="1371600" cy="0"/>
          </a:xfrm>
          <a:prstGeom prst="line">
            <a:avLst/>
          </a:prstGeom>
          <a:noFill/>
          <a:ln w="25400">
            <a:solidFill>
              <a:srgbClr val="339966"/>
            </a:solidFill>
            <a:round/>
            <a:headEnd/>
            <a:tailEnd type="triangle" w="med" len="med"/>
          </a:ln>
          <a:effectLst/>
        </p:spPr>
        <p:txBody>
          <a:bodyPr/>
          <a:lstStyle/>
          <a:p>
            <a:endParaRPr lang="en-US"/>
          </a:p>
        </p:txBody>
      </p:sp>
      <p:sp>
        <p:nvSpPr>
          <p:cNvPr id="234531" name="Line 35"/>
          <p:cNvSpPr>
            <a:spLocks noChangeShapeType="1"/>
          </p:cNvSpPr>
          <p:nvPr/>
        </p:nvSpPr>
        <p:spPr bwMode="auto">
          <a:xfrm>
            <a:off x="381000" y="4953000"/>
            <a:ext cx="533400" cy="0"/>
          </a:xfrm>
          <a:prstGeom prst="line">
            <a:avLst/>
          </a:prstGeom>
          <a:noFill/>
          <a:ln w="9525">
            <a:solidFill>
              <a:schemeClr val="tx1"/>
            </a:solidFill>
            <a:round/>
            <a:headEnd/>
            <a:tailEnd/>
          </a:ln>
          <a:effectLst/>
        </p:spPr>
        <p:txBody>
          <a:bodyPr/>
          <a:lstStyle/>
          <a:p>
            <a:endParaRPr lang="en-US"/>
          </a:p>
        </p:txBody>
      </p:sp>
      <p:sp>
        <p:nvSpPr>
          <p:cNvPr id="234532" name="Line 36"/>
          <p:cNvSpPr>
            <a:spLocks noChangeShapeType="1"/>
          </p:cNvSpPr>
          <p:nvPr/>
        </p:nvSpPr>
        <p:spPr bwMode="auto">
          <a:xfrm>
            <a:off x="381000" y="4953000"/>
            <a:ext cx="0" cy="990600"/>
          </a:xfrm>
          <a:prstGeom prst="line">
            <a:avLst/>
          </a:prstGeom>
          <a:noFill/>
          <a:ln w="9525">
            <a:solidFill>
              <a:schemeClr val="tx1"/>
            </a:solidFill>
            <a:round/>
            <a:headEnd/>
            <a:tailEnd/>
          </a:ln>
          <a:effectLst/>
        </p:spPr>
        <p:txBody>
          <a:bodyPr/>
          <a:lstStyle/>
          <a:p>
            <a:endParaRPr lang="en-US"/>
          </a:p>
        </p:txBody>
      </p:sp>
      <p:sp>
        <p:nvSpPr>
          <p:cNvPr id="234533" name="AutoShape 37" descr="30%"/>
          <p:cNvSpPr>
            <a:spLocks noChangeArrowheads="1"/>
          </p:cNvSpPr>
          <p:nvPr/>
        </p:nvSpPr>
        <p:spPr bwMode="auto">
          <a:xfrm flipV="1">
            <a:off x="152400" y="5943600"/>
            <a:ext cx="457200" cy="381000"/>
          </a:xfrm>
          <a:prstGeom prst="triangle">
            <a:avLst>
              <a:gd name="adj" fmla="val 50000"/>
            </a:avLst>
          </a:prstGeom>
          <a:pattFill prst="pct30">
            <a:fgClr>
              <a:schemeClr val="tx1"/>
            </a:fgClr>
            <a:bgClr>
              <a:schemeClr val="bg1"/>
            </a:bgClr>
          </a:pattFill>
          <a:ln w="9525">
            <a:solidFill>
              <a:schemeClr val="tx1"/>
            </a:solidFill>
            <a:miter lim="800000"/>
            <a:headEnd/>
            <a:tailEnd/>
          </a:ln>
          <a:effectLst/>
        </p:spPr>
        <p:txBody>
          <a:bodyPr wrap="none" anchor="ctr"/>
          <a:lstStyle/>
          <a:p>
            <a:endParaRPr lang="en-US"/>
          </a:p>
        </p:txBody>
      </p:sp>
      <p:sp>
        <p:nvSpPr>
          <p:cNvPr id="234534" name="Text Box 38"/>
          <p:cNvSpPr txBox="1">
            <a:spLocks noChangeArrowheads="1"/>
          </p:cNvSpPr>
          <p:nvPr/>
        </p:nvSpPr>
        <p:spPr bwMode="auto">
          <a:xfrm>
            <a:off x="2819400" y="1143000"/>
            <a:ext cx="762000" cy="641350"/>
          </a:xfrm>
          <a:prstGeom prst="rect">
            <a:avLst/>
          </a:prstGeom>
          <a:noFill/>
          <a:ln w="9525">
            <a:noFill/>
            <a:miter lim="800000"/>
            <a:headEnd/>
            <a:tailEnd/>
          </a:ln>
          <a:effectLst/>
        </p:spPr>
        <p:txBody>
          <a:bodyPr>
            <a:spAutoFit/>
          </a:bodyPr>
          <a:lstStyle/>
          <a:p>
            <a:pPr>
              <a:spcBef>
                <a:spcPct val="50000"/>
              </a:spcBef>
            </a:pPr>
            <a:r>
              <a:rPr lang="en-US" sz="3600" b="0"/>
              <a:t>V</a:t>
            </a:r>
          </a:p>
        </p:txBody>
      </p:sp>
      <p:sp>
        <p:nvSpPr>
          <p:cNvPr id="234537" name="Text Box 41"/>
          <p:cNvSpPr txBox="1">
            <a:spLocks noChangeArrowheads="1"/>
          </p:cNvSpPr>
          <p:nvPr/>
        </p:nvSpPr>
        <p:spPr bwMode="auto">
          <a:xfrm>
            <a:off x="5181600" y="685800"/>
            <a:ext cx="3962400" cy="366713"/>
          </a:xfrm>
          <a:prstGeom prst="rect">
            <a:avLst/>
          </a:prstGeom>
          <a:noFill/>
          <a:ln w="9525">
            <a:noFill/>
            <a:miter lim="800000"/>
            <a:headEnd/>
            <a:tailEnd/>
          </a:ln>
          <a:effectLst/>
        </p:spPr>
        <p:txBody>
          <a:bodyPr>
            <a:spAutoFit/>
          </a:bodyPr>
          <a:lstStyle/>
          <a:p>
            <a:pPr>
              <a:spcBef>
                <a:spcPct val="50000"/>
              </a:spcBef>
            </a:pPr>
            <a:r>
              <a:rPr lang="en-US" b="0" dirty="0"/>
              <a:t>Calculated conductance Vs voltage</a:t>
            </a:r>
          </a:p>
        </p:txBody>
      </p:sp>
      <p:sp>
        <p:nvSpPr>
          <p:cNvPr id="234544" name="Line 48"/>
          <p:cNvSpPr>
            <a:spLocks noChangeShapeType="1"/>
          </p:cNvSpPr>
          <p:nvPr/>
        </p:nvSpPr>
        <p:spPr bwMode="auto">
          <a:xfrm>
            <a:off x="6705600" y="1143000"/>
            <a:ext cx="0" cy="533400"/>
          </a:xfrm>
          <a:prstGeom prst="line">
            <a:avLst/>
          </a:prstGeom>
          <a:noFill/>
          <a:ln w="9525">
            <a:solidFill>
              <a:srgbClr val="FF0000"/>
            </a:solidFill>
            <a:round/>
            <a:headEnd/>
            <a:tailEnd type="triangle" w="med" len="med"/>
          </a:ln>
          <a:effectLst/>
        </p:spPr>
        <p:txBody>
          <a:bodyPr/>
          <a:lstStyle/>
          <a:p>
            <a:endParaRPr lang="en-US"/>
          </a:p>
        </p:txBody>
      </p:sp>
      <p:sp>
        <p:nvSpPr>
          <p:cNvPr id="234545" name="Line 49"/>
          <p:cNvSpPr>
            <a:spLocks noChangeShapeType="1"/>
          </p:cNvSpPr>
          <p:nvPr/>
        </p:nvSpPr>
        <p:spPr bwMode="auto">
          <a:xfrm>
            <a:off x="7315200" y="1143000"/>
            <a:ext cx="0" cy="533400"/>
          </a:xfrm>
          <a:prstGeom prst="line">
            <a:avLst/>
          </a:prstGeom>
          <a:noFill/>
          <a:ln w="9525">
            <a:solidFill>
              <a:srgbClr val="FF0000"/>
            </a:solidFill>
            <a:round/>
            <a:headEnd/>
            <a:tailEnd type="triangle" w="med" len="med"/>
          </a:ln>
          <a:effectLst/>
        </p:spPr>
        <p:txBody>
          <a:bodyPr/>
          <a:lstStyle/>
          <a:p>
            <a:endParaRPr lang="en-US"/>
          </a:p>
        </p:txBody>
      </p:sp>
      <p:grpSp>
        <p:nvGrpSpPr>
          <p:cNvPr id="3" name="Group 52"/>
          <p:cNvGrpSpPr>
            <a:grpSpLocks/>
          </p:cNvGrpSpPr>
          <p:nvPr/>
        </p:nvGrpSpPr>
        <p:grpSpPr bwMode="auto">
          <a:xfrm>
            <a:off x="4495800" y="4648200"/>
            <a:ext cx="514350" cy="838200"/>
            <a:chOff x="2832" y="2928"/>
            <a:chExt cx="324" cy="528"/>
          </a:xfrm>
        </p:grpSpPr>
        <p:sp>
          <p:nvSpPr>
            <p:cNvPr id="234546" name="Line 50"/>
            <p:cNvSpPr>
              <a:spLocks noChangeShapeType="1"/>
            </p:cNvSpPr>
            <p:nvPr/>
          </p:nvSpPr>
          <p:spPr bwMode="auto">
            <a:xfrm>
              <a:off x="2832" y="2928"/>
              <a:ext cx="0" cy="528"/>
            </a:xfrm>
            <a:prstGeom prst="line">
              <a:avLst/>
            </a:prstGeom>
            <a:noFill/>
            <a:ln w="9525">
              <a:solidFill>
                <a:srgbClr val="008000"/>
              </a:solidFill>
              <a:round/>
              <a:headEnd type="triangle" w="med" len="med"/>
              <a:tailEnd type="triangle" w="med" len="med"/>
            </a:ln>
            <a:effectLst/>
          </p:spPr>
          <p:txBody>
            <a:bodyPr/>
            <a:lstStyle/>
            <a:p>
              <a:endParaRPr lang="en-US"/>
            </a:p>
          </p:txBody>
        </p:sp>
        <p:sp>
          <p:nvSpPr>
            <p:cNvPr id="234547" name="Text Box 51"/>
            <p:cNvSpPr txBox="1">
              <a:spLocks noChangeArrowheads="1"/>
            </p:cNvSpPr>
            <p:nvPr/>
          </p:nvSpPr>
          <p:spPr bwMode="auto">
            <a:xfrm>
              <a:off x="2880" y="3072"/>
              <a:ext cx="276" cy="231"/>
            </a:xfrm>
            <a:prstGeom prst="rect">
              <a:avLst/>
            </a:prstGeom>
            <a:noFill/>
            <a:ln w="9525">
              <a:noFill/>
              <a:miter lim="800000"/>
              <a:headEnd/>
              <a:tailEnd/>
            </a:ln>
            <a:effectLst/>
          </p:spPr>
          <p:txBody>
            <a:bodyPr wrap="none">
              <a:spAutoFit/>
            </a:bodyPr>
            <a:lstStyle/>
            <a:p>
              <a:r>
                <a:rPr lang="en-US">
                  <a:solidFill>
                    <a:srgbClr val="339966"/>
                  </a:solidFill>
                  <a:latin typeface="Symbol" pitchFamily="18" charset="2"/>
                </a:rPr>
                <a:t>2D</a:t>
              </a:r>
            </a:p>
          </p:txBody>
        </p:sp>
      </p:grpSp>
      <p:sp>
        <p:nvSpPr>
          <p:cNvPr id="234549" name="Oval 53"/>
          <p:cNvSpPr>
            <a:spLocks noChangeArrowheads="1"/>
          </p:cNvSpPr>
          <p:nvPr/>
        </p:nvSpPr>
        <p:spPr bwMode="auto">
          <a:xfrm>
            <a:off x="7848600" y="29718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4551" name="Oval 55"/>
          <p:cNvSpPr>
            <a:spLocks noChangeArrowheads="1"/>
          </p:cNvSpPr>
          <p:nvPr/>
        </p:nvSpPr>
        <p:spPr bwMode="auto">
          <a:xfrm>
            <a:off x="7010400" y="33528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4552" name="Oval 56"/>
          <p:cNvSpPr>
            <a:spLocks noChangeArrowheads="1"/>
          </p:cNvSpPr>
          <p:nvPr/>
        </p:nvSpPr>
        <p:spPr bwMode="auto">
          <a:xfrm>
            <a:off x="6324600" y="29718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graphicFrame>
        <p:nvGraphicFramePr>
          <p:cNvPr id="26629" name="Object 4"/>
          <p:cNvGraphicFramePr>
            <a:graphicFrameLocks noChangeAspect="1"/>
          </p:cNvGraphicFramePr>
          <p:nvPr/>
        </p:nvGraphicFramePr>
        <p:xfrm>
          <a:off x="4802188" y="3733800"/>
          <a:ext cx="3960812" cy="3276600"/>
        </p:xfrm>
        <a:graphic>
          <a:graphicData uri="http://schemas.openxmlformats.org/presentationml/2006/ole">
            <p:oleObj spid="_x0000_s26629" name="Graph" r:id="rId6" imgW="3971520" imgH="3286080" progId="Origin50.Graph">
              <p:embed/>
            </p:oleObj>
          </a:graphicData>
        </a:graphic>
      </p:graphicFrame>
      <p:sp>
        <p:nvSpPr>
          <p:cNvPr id="36" name="TextBox 35"/>
          <p:cNvSpPr txBox="1"/>
          <p:nvPr/>
        </p:nvSpPr>
        <p:spPr>
          <a:xfrm>
            <a:off x="3886200" y="6324600"/>
            <a:ext cx="1524000" cy="461665"/>
          </a:xfrm>
          <a:prstGeom prst="rect">
            <a:avLst/>
          </a:prstGeom>
          <a:noFill/>
        </p:spPr>
        <p:txBody>
          <a:bodyPr wrap="square" rtlCol="0">
            <a:spAutoFit/>
          </a:bodyPr>
          <a:lstStyle/>
          <a:p>
            <a:r>
              <a:rPr lang="en-US" sz="2400" dirty="0" err="1" smtClean="0"/>
              <a:t>NbN</a:t>
            </a:r>
            <a:r>
              <a:rPr lang="en-US" sz="2400" dirty="0" smtClean="0"/>
              <a:t>/I/Ag</a:t>
            </a:r>
            <a:endParaRPr lang="en-US" sz="2400" dirty="0"/>
          </a:p>
        </p:txBody>
      </p:sp>
      <p:grpSp>
        <p:nvGrpSpPr>
          <p:cNvPr id="35" name="Group 34"/>
          <p:cNvGrpSpPr/>
          <p:nvPr/>
        </p:nvGrpSpPr>
        <p:grpSpPr>
          <a:xfrm>
            <a:off x="3048000" y="4495800"/>
            <a:ext cx="1752600" cy="1817132"/>
            <a:chOff x="3200400" y="762000"/>
            <a:chExt cx="1752600" cy="1817132"/>
          </a:xfrm>
        </p:grpSpPr>
        <p:pic>
          <p:nvPicPr>
            <p:cNvPr id="37" name="Picture 9" descr="image004.jpg"/>
            <p:cNvPicPr>
              <a:picLocks noChangeAspect="1" noChangeArrowheads="1"/>
            </p:cNvPicPr>
            <p:nvPr/>
          </p:nvPicPr>
          <p:blipFill>
            <a:blip r:embed="rId7" cstate="print"/>
            <a:srcRect/>
            <a:stretch>
              <a:fillRect/>
            </a:stretch>
          </p:blipFill>
          <p:spPr bwMode="auto">
            <a:xfrm>
              <a:off x="3429001" y="762000"/>
              <a:ext cx="1281972" cy="1447800"/>
            </a:xfrm>
            <a:prstGeom prst="rect">
              <a:avLst/>
            </a:prstGeom>
            <a:noFill/>
          </p:spPr>
        </p:pic>
        <p:sp>
          <p:nvSpPr>
            <p:cNvPr id="38" name="TextBox 37"/>
            <p:cNvSpPr txBox="1"/>
            <p:nvPr/>
          </p:nvSpPr>
          <p:spPr>
            <a:xfrm>
              <a:off x="3200400" y="2209800"/>
              <a:ext cx="1752600" cy="369332"/>
            </a:xfrm>
            <a:prstGeom prst="rect">
              <a:avLst/>
            </a:prstGeom>
            <a:noFill/>
          </p:spPr>
          <p:txBody>
            <a:bodyPr wrap="square" rtlCol="0">
              <a:spAutoFit/>
            </a:bodyPr>
            <a:lstStyle/>
            <a:p>
              <a:r>
                <a:rPr lang="en-US" dirty="0" err="1" smtClean="0"/>
                <a:t>Madhavi</a:t>
              </a:r>
              <a:r>
                <a:rPr lang="en-US" dirty="0" smtClean="0"/>
                <a:t> </a:t>
              </a:r>
              <a:r>
                <a:rPr lang="en-US" dirty="0" err="1" smtClean="0"/>
                <a:t>Chand</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4537"/>
                                        </p:tgtEl>
                                        <p:attrNameLst>
                                          <p:attrName>style.visibility</p:attrName>
                                        </p:attrNameLst>
                                      </p:cBhvr>
                                      <p:to>
                                        <p:strVal val="visible"/>
                                      </p:to>
                                    </p:set>
                                    <p:animEffect transition="in" filter="blinds(horizontal)">
                                      <p:cBhvr>
                                        <p:cTn id="7" dur="500"/>
                                        <p:tgtEl>
                                          <p:spTgt spid="23453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345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8.33333E-7 -3.34875E-6 L 0.00156 -0.13945 " pathEditMode="relative" rAng="0" ptsTypes="AA">
                                      <p:cBhvr>
                                        <p:cTn id="14" dur="2000" fill="hold"/>
                                        <p:tgtEl>
                                          <p:spTgt spid="234523"/>
                                        </p:tgtEl>
                                        <p:attrNameLst>
                                          <p:attrName>ppt_x</p:attrName>
                                          <p:attrName>ppt_y</p:attrName>
                                        </p:attrNameLst>
                                      </p:cBhvr>
                                      <p:rCtr x="1" y="-70"/>
                                    </p:animMotion>
                                  </p:childTnLst>
                                </p:cTn>
                              </p:par>
                            </p:childTnLst>
                          </p:cTn>
                        </p:par>
                        <p:par>
                          <p:cTn id="15" fill="hold">
                            <p:stCondLst>
                              <p:cond delay="2000"/>
                            </p:stCondLst>
                            <p:childTnLst>
                              <p:par>
                                <p:cTn id="16" presetID="3" presetClass="exit" presetSubtype="10" fill="hold" grpId="0" nodeType="afterEffect">
                                  <p:stCondLst>
                                    <p:cond delay="0"/>
                                  </p:stCondLst>
                                  <p:childTnLst>
                                    <p:animEffect transition="out" filter="blinds(horizontal)">
                                      <p:cBhvr>
                                        <p:cTn id="17" dur="500"/>
                                        <p:tgtEl>
                                          <p:spTgt spid="234525"/>
                                        </p:tgtEl>
                                      </p:cBhvr>
                                    </p:animEffect>
                                    <p:set>
                                      <p:cBhvr>
                                        <p:cTn id="18" dur="1" fill="hold">
                                          <p:stCondLst>
                                            <p:cond delay="499"/>
                                          </p:stCondLst>
                                        </p:cTn>
                                        <p:tgtEl>
                                          <p:spTgt spid="234525"/>
                                        </p:tgtEl>
                                        <p:attrNameLst>
                                          <p:attrName>style.visibility</p:attrName>
                                        </p:attrNameLst>
                                      </p:cBhvr>
                                      <p:to>
                                        <p:strVal val="hidden"/>
                                      </p:to>
                                    </p:set>
                                  </p:childTnLst>
                                </p:cTn>
                              </p:par>
                            </p:childTnLst>
                          </p:cTn>
                        </p:par>
                        <p:par>
                          <p:cTn id="19" fill="hold">
                            <p:stCondLst>
                              <p:cond delay="2500"/>
                            </p:stCondLst>
                            <p:childTnLst>
                              <p:par>
                                <p:cTn id="20" presetID="3" presetClass="entr" presetSubtype="1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par>
                          <p:cTn id="23" fill="hold">
                            <p:stCondLst>
                              <p:cond delay="3000"/>
                            </p:stCondLst>
                            <p:childTnLst>
                              <p:par>
                                <p:cTn id="24" presetID="3" presetClass="exit" presetSubtype="10" fill="hold" grpId="1" nodeType="afterEffect">
                                  <p:stCondLst>
                                    <p:cond delay="0"/>
                                  </p:stCondLst>
                                  <p:childTnLst>
                                    <p:animEffect transition="out" filter="blinds(horizontal)">
                                      <p:cBhvr>
                                        <p:cTn id="25" dur="500"/>
                                        <p:tgtEl>
                                          <p:spTgt spid="234549"/>
                                        </p:tgtEl>
                                      </p:cBhvr>
                                    </p:animEffect>
                                    <p:set>
                                      <p:cBhvr>
                                        <p:cTn id="26" dur="1" fill="hold">
                                          <p:stCondLst>
                                            <p:cond delay="499"/>
                                          </p:stCondLst>
                                        </p:cTn>
                                        <p:tgtEl>
                                          <p:spTgt spid="234549"/>
                                        </p:tgtEl>
                                        <p:attrNameLst>
                                          <p:attrName>style.visibility</p:attrName>
                                        </p:attrNameLst>
                                      </p:cBhvr>
                                      <p:to>
                                        <p:strVal val="hidden"/>
                                      </p:to>
                                    </p:set>
                                  </p:childTnLst>
                                </p:cTn>
                              </p:par>
                            </p:childTnLst>
                          </p:cTn>
                        </p:par>
                        <p:par>
                          <p:cTn id="27" fill="hold">
                            <p:stCondLst>
                              <p:cond delay="3500"/>
                            </p:stCondLst>
                            <p:childTnLst>
                              <p:par>
                                <p:cTn id="28" presetID="1" presetClass="entr" presetSubtype="0" fill="hold" grpId="0" nodeType="afterEffect">
                                  <p:stCondLst>
                                    <p:cond delay="0"/>
                                  </p:stCondLst>
                                  <p:childTnLst>
                                    <p:set>
                                      <p:cBhvr>
                                        <p:cTn id="29" dur="1" fill="hold">
                                          <p:stCondLst>
                                            <p:cond delay="0"/>
                                          </p:stCondLst>
                                        </p:cTn>
                                        <p:tgtEl>
                                          <p:spTgt spid="23455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0.00156 -0.13946 L 0.00156 -0.27267 " pathEditMode="relative" rAng="0" ptsTypes="AA">
                                      <p:cBhvr>
                                        <p:cTn id="33" dur="2000" fill="hold"/>
                                        <p:tgtEl>
                                          <p:spTgt spid="234523"/>
                                        </p:tgtEl>
                                        <p:attrNameLst>
                                          <p:attrName>ppt_x</p:attrName>
                                          <p:attrName>ppt_y</p:attrName>
                                        </p:attrNameLst>
                                      </p:cBhvr>
                                      <p:rCtr x="0" y="-67"/>
                                    </p:animMotion>
                                  </p:childTnLst>
                                </p:cTn>
                              </p:par>
                              <p:par>
                                <p:cTn id="34" presetID="64" presetClass="path" presetSubtype="0" accel="50000" decel="50000" fill="hold" nodeType="withEffect">
                                  <p:stCondLst>
                                    <p:cond delay="0"/>
                                  </p:stCondLst>
                                  <p:childTnLst>
                                    <p:animMotion origin="layout" path="M -1.66667E-6 4.6346E-6 L -0.00312 -0.27198 " pathEditMode="relative" rAng="0" ptsTypes="AA">
                                      <p:cBhvr>
                                        <p:cTn id="35" dur="2000" fill="hold"/>
                                        <p:tgtEl>
                                          <p:spTgt spid="3"/>
                                        </p:tgtEl>
                                        <p:attrNameLst>
                                          <p:attrName>ppt_x</p:attrName>
                                          <p:attrName>ppt_y</p:attrName>
                                        </p:attrNameLst>
                                      </p:cBhvr>
                                      <p:rCtr x="-2" y="-136"/>
                                    </p:animMotion>
                                  </p:childTnLst>
                                </p:cTn>
                              </p:par>
                            </p:childTnLst>
                          </p:cTn>
                        </p:par>
                        <p:par>
                          <p:cTn id="36" fill="hold">
                            <p:stCondLst>
                              <p:cond delay="2000"/>
                            </p:stCondLst>
                            <p:childTnLst>
                              <p:par>
                                <p:cTn id="37" presetID="3" presetClass="exit" presetSubtype="10" fill="hold" nodeType="afterEffect">
                                  <p:stCondLst>
                                    <p:cond delay="0"/>
                                  </p:stCondLst>
                                  <p:childTnLst>
                                    <p:animEffect transition="out" filter="blinds(horizontal)">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childTnLst>
                          </p:cTn>
                        </p:par>
                        <p:par>
                          <p:cTn id="40" fill="hold">
                            <p:stCondLst>
                              <p:cond delay="2500"/>
                            </p:stCondLst>
                            <p:childTnLst>
                              <p:par>
                                <p:cTn id="41" presetID="3" presetClass="entr" presetSubtype="10" fill="hold" grpId="0" nodeType="afterEffect">
                                  <p:stCondLst>
                                    <p:cond delay="0"/>
                                  </p:stCondLst>
                                  <p:childTnLst>
                                    <p:set>
                                      <p:cBhvr>
                                        <p:cTn id="42" dur="1" fill="hold">
                                          <p:stCondLst>
                                            <p:cond delay="0"/>
                                          </p:stCondLst>
                                        </p:cTn>
                                        <p:tgtEl>
                                          <p:spTgt spid="234530"/>
                                        </p:tgtEl>
                                        <p:attrNameLst>
                                          <p:attrName>style.visibility</p:attrName>
                                        </p:attrNameLst>
                                      </p:cBhvr>
                                      <p:to>
                                        <p:strVal val="visible"/>
                                      </p:to>
                                    </p:set>
                                    <p:animEffect transition="in" filter="blinds(horizontal)">
                                      <p:cBhvr>
                                        <p:cTn id="43" dur="500"/>
                                        <p:tgtEl>
                                          <p:spTgt spid="234530"/>
                                        </p:tgtEl>
                                      </p:cBhvr>
                                    </p:animEffect>
                                  </p:childTnLst>
                                </p:cTn>
                              </p:par>
                            </p:childTnLst>
                          </p:cTn>
                        </p:par>
                        <p:par>
                          <p:cTn id="44" fill="hold">
                            <p:stCondLst>
                              <p:cond delay="3000"/>
                            </p:stCondLst>
                            <p:childTnLst>
                              <p:par>
                                <p:cTn id="45" presetID="3" presetClass="exit" presetSubtype="10" fill="hold" grpId="1" nodeType="afterEffect">
                                  <p:stCondLst>
                                    <p:cond delay="0"/>
                                  </p:stCondLst>
                                  <p:childTnLst>
                                    <p:animEffect transition="out" filter="blinds(horizontal)">
                                      <p:cBhvr>
                                        <p:cTn id="46" dur="500"/>
                                        <p:tgtEl>
                                          <p:spTgt spid="234551"/>
                                        </p:tgtEl>
                                      </p:cBhvr>
                                    </p:animEffect>
                                    <p:set>
                                      <p:cBhvr>
                                        <p:cTn id="47" dur="1" fill="hold">
                                          <p:stCondLst>
                                            <p:cond delay="499"/>
                                          </p:stCondLst>
                                        </p:cTn>
                                        <p:tgtEl>
                                          <p:spTgt spid="234551"/>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23455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34545"/>
                                        </p:tgtEl>
                                        <p:attrNameLst>
                                          <p:attrName>style.visibility</p:attrName>
                                        </p:attrNameLst>
                                      </p:cBhvr>
                                      <p:to>
                                        <p:strVal val="visible"/>
                                      </p:to>
                                    </p:set>
                                    <p:animEffect transition="in" filter="blinds(horizontal)">
                                      <p:cBhvr>
                                        <p:cTn id="54" dur="500"/>
                                        <p:tgtEl>
                                          <p:spTgt spid="234545"/>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234544"/>
                                        </p:tgtEl>
                                        <p:attrNameLst>
                                          <p:attrName>style.visibility</p:attrName>
                                        </p:attrNameLst>
                                      </p:cBhvr>
                                      <p:to>
                                        <p:strVal val="visible"/>
                                      </p:to>
                                    </p:set>
                                    <p:animEffect transition="in" filter="blinds(horizontal)">
                                      <p:cBhvr>
                                        <p:cTn id="57" dur="500"/>
                                        <p:tgtEl>
                                          <p:spTgt spid="234544"/>
                                        </p:tgtEl>
                                      </p:cBhvr>
                                    </p:animEffect>
                                  </p:childTnLst>
                                </p:cTn>
                              </p:par>
                            </p:childTnLst>
                          </p:cTn>
                        </p:par>
                        <p:par>
                          <p:cTn id="58" fill="hold">
                            <p:stCondLst>
                              <p:cond delay="500"/>
                            </p:stCondLst>
                            <p:childTnLst>
                              <p:par>
                                <p:cTn id="59" presetID="3" presetClass="exit" presetSubtype="10" fill="hold" grpId="1" nodeType="afterEffect">
                                  <p:stCondLst>
                                    <p:cond delay="0"/>
                                  </p:stCondLst>
                                  <p:childTnLst>
                                    <p:animEffect transition="out" filter="blinds(horizontal)">
                                      <p:cBhvr>
                                        <p:cTn id="60" dur="500"/>
                                        <p:tgtEl>
                                          <p:spTgt spid="234552"/>
                                        </p:tgtEl>
                                      </p:cBhvr>
                                    </p:animEffect>
                                    <p:set>
                                      <p:cBhvr>
                                        <p:cTn id="61" dur="1" fill="hold">
                                          <p:stCondLst>
                                            <p:cond delay="499"/>
                                          </p:stCondLst>
                                        </p:cTn>
                                        <p:tgtEl>
                                          <p:spTgt spid="234552"/>
                                        </p:tgtEl>
                                        <p:attrNameLst>
                                          <p:attrName>style.visibility</p:attrName>
                                        </p:attrNameLst>
                                      </p:cBhvr>
                                      <p:to>
                                        <p:strVal val="hidden"/>
                                      </p:to>
                                    </p:set>
                                  </p:childTnLst>
                                </p:cTn>
                              </p:par>
                            </p:childTnLst>
                          </p:cTn>
                        </p:par>
                        <p:par>
                          <p:cTn id="62" fill="hold">
                            <p:stCondLst>
                              <p:cond delay="1000"/>
                            </p:stCondLst>
                            <p:childTnLst>
                              <p:par>
                                <p:cTn id="63" presetID="3" presetClass="entr" presetSubtype="10" fill="hold" nodeType="afterEffect">
                                  <p:stCondLst>
                                    <p:cond delay="0"/>
                                  </p:stCondLst>
                                  <p:childTnLst>
                                    <p:set>
                                      <p:cBhvr>
                                        <p:cTn id="64" dur="1" fill="hold">
                                          <p:stCondLst>
                                            <p:cond delay="0"/>
                                          </p:stCondLst>
                                        </p:cTn>
                                        <p:tgtEl>
                                          <p:spTgt spid="26629"/>
                                        </p:tgtEl>
                                        <p:attrNameLst>
                                          <p:attrName>style.visibility</p:attrName>
                                        </p:attrNameLst>
                                      </p:cBhvr>
                                      <p:to>
                                        <p:strVal val="visible"/>
                                      </p:to>
                                    </p:set>
                                    <p:animEffect transition="in" filter="blinds(horizontal)">
                                      <p:cBhvr>
                                        <p:cTn id="65" dur="500"/>
                                        <p:tgtEl>
                                          <p:spTgt spid="26629"/>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blinds(horizontal)">
                                      <p:cBhvr>
                                        <p:cTn id="68" dur="500"/>
                                        <p:tgtEl>
                                          <p:spTgt spid="36"/>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blinds(horizontal)">
                                      <p:cBhvr>
                                        <p:cTn id="7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25" grpId="0" animBg="1"/>
      <p:bldP spid="234530" grpId="0" animBg="1"/>
      <p:bldP spid="234537" grpId="0"/>
      <p:bldP spid="234544" grpId="0" animBg="1"/>
      <p:bldP spid="234545" grpId="0" animBg="1"/>
      <p:bldP spid="234549" grpId="0" animBg="1"/>
      <p:bldP spid="234549" grpId="1" animBg="1"/>
      <p:bldP spid="234551" grpId="0" animBg="1"/>
      <p:bldP spid="234551" grpId="1" animBg="1"/>
      <p:bldP spid="234552" grpId="0" animBg="1"/>
      <p:bldP spid="234552" grpId="1" animBg="1"/>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457200" y="122238"/>
            <a:ext cx="8229600" cy="487362"/>
          </a:xfrm>
          <a:prstGeom prst="rect">
            <a:avLst/>
          </a:prstGeom>
        </p:spPr>
        <p:txBody>
          <a:bodyP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Interactions of electrons with other excitations</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pic>
        <p:nvPicPr>
          <p:cNvPr id="57346" name="Picture 2"/>
          <p:cNvPicPr>
            <a:picLocks noChangeAspect="1" noChangeArrowheads="1"/>
          </p:cNvPicPr>
          <p:nvPr/>
        </p:nvPicPr>
        <p:blipFill>
          <a:blip r:embed="rId3" cstate="print"/>
          <a:srcRect/>
          <a:stretch>
            <a:fillRect/>
          </a:stretch>
        </p:blipFill>
        <p:spPr bwMode="auto">
          <a:xfrm>
            <a:off x="5334000" y="2209800"/>
            <a:ext cx="3785419" cy="2133600"/>
          </a:xfrm>
          <a:prstGeom prst="rect">
            <a:avLst/>
          </a:prstGeom>
          <a:noFill/>
          <a:ln w="9525">
            <a:noFill/>
            <a:miter lim="800000"/>
            <a:headEnd/>
            <a:tailEnd/>
          </a:ln>
        </p:spPr>
      </p:pic>
      <p:pic>
        <p:nvPicPr>
          <p:cNvPr id="57347" name="Picture 3"/>
          <p:cNvPicPr>
            <a:picLocks noChangeAspect="1" noChangeArrowheads="1"/>
          </p:cNvPicPr>
          <p:nvPr/>
        </p:nvPicPr>
        <p:blipFill>
          <a:blip r:embed="rId4" cstate="print"/>
          <a:srcRect/>
          <a:stretch>
            <a:fillRect/>
          </a:stretch>
        </p:blipFill>
        <p:spPr bwMode="auto">
          <a:xfrm>
            <a:off x="6858000" y="4267200"/>
            <a:ext cx="1066800" cy="266700"/>
          </a:xfrm>
          <a:prstGeom prst="rect">
            <a:avLst/>
          </a:prstGeom>
          <a:noFill/>
          <a:ln w="9525">
            <a:noFill/>
            <a:miter lim="800000"/>
            <a:headEnd/>
            <a:tailEnd/>
          </a:ln>
        </p:spPr>
      </p:pic>
      <p:sp>
        <p:nvSpPr>
          <p:cNvPr id="8" name="TextBox 7"/>
          <p:cNvSpPr txBox="1"/>
          <p:nvPr/>
        </p:nvSpPr>
        <p:spPr>
          <a:xfrm>
            <a:off x="5334000" y="1066800"/>
            <a:ext cx="3581400" cy="954107"/>
          </a:xfrm>
          <a:prstGeom prst="rect">
            <a:avLst/>
          </a:prstGeom>
          <a:noFill/>
        </p:spPr>
        <p:txBody>
          <a:bodyPr wrap="square" rtlCol="0">
            <a:spAutoFit/>
          </a:bodyPr>
          <a:lstStyle/>
          <a:p>
            <a:pPr algn="ctr"/>
            <a:r>
              <a:rPr lang="en-US" sz="2800" dirty="0" smtClean="0"/>
              <a:t>Phonon density of states</a:t>
            </a:r>
            <a:endParaRPr lang="en-US" sz="2800" dirty="0"/>
          </a:p>
        </p:txBody>
      </p:sp>
      <p:graphicFrame>
        <p:nvGraphicFramePr>
          <p:cNvPr id="67585" name="Object 1"/>
          <p:cNvGraphicFramePr>
            <a:graphicFrameLocks noChangeAspect="1"/>
          </p:cNvGraphicFramePr>
          <p:nvPr/>
        </p:nvGraphicFramePr>
        <p:xfrm>
          <a:off x="7871" y="1371600"/>
          <a:ext cx="5249929" cy="4191000"/>
        </p:xfrm>
        <a:graphic>
          <a:graphicData uri="http://schemas.openxmlformats.org/presentationml/2006/ole">
            <p:oleObj spid="_x0000_s67585" name="Graph" r:id="rId5" imgW="3542400" imgH="2826720" progId="Origin50.Graph">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blinds(horizontal)">
                                      <p:cBhvr>
                                        <p:cTn id="7" dur="500"/>
                                        <p:tgtEl>
                                          <p:spTgt spid="5734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57347"/>
                                        </p:tgtEl>
                                        <p:attrNameLst>
                                          <p:attrName>style.visibility</p:attrName>
                                        </p:attrNameLst>
                                      </p:cBhvr>
                                      <p:to>
                                        <p:strVal val="visible"/>
                                      </p:to>
                                    </p:set>
                                    <p:animEffect transition="in" filter="blinds(horizontal)">
                                      <p:cBhvr>
                                        <p:cTn id="13" dur="500"/>
                                        <p:tgtEl>
                                          <p:spTgt spid="5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4953000" y="2362200"/>
            <a:ext cx="3514725" cy="4000500"/>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38100" y="228600"/>
            <a:ext cx="9067800" cy="1685925"/>
          </a:xfrm>
          <a:prstGeom prst="rect">
            <a:avLst/>
          </a:prstGeom>
          <a:noFill/>
          <a:ln w="9525">
            <a:noFill/>
            <a:miter lim="800000"/>
            <a:headEnd/>
            <a:tailEnd/>
          </a:ln>
        </p:spPr>
      </p:pic>
      <p:cxnSp>
        <p:nvCxnSpPr>
          <p:cNvPr id="5" name="Straight Arrow Connector 4"/>
          <p:cNvCxnSpPr/>
          <p:nvPr/>
        </p:nvCxnSpPr>
        <p:spPr>
          <a:xfrm rot="10800000">
            <a:off x="4572000" y="3048000"/>
            <a:ext cx="1371600"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43200" y="2895600"/>
            <a:ext cx="1752600" cy="646331"/>
          </a:xfrm>
          <a:prstGeom prst="rect">
            <a:avLst/>
          </a:prstGeom>
          <a:noFill/>
        </p:spPr>
        <p:txBody>
          <a:bodyPr wrap="square" rtlCol="0">
            <a:spAutoFit/>
          </a:bodyPr>
          <a:lstStyle/>
          <a:p>
            <a:r>
              <a:rPr lang="en-US" dirty="0" smtClean="0"/>
              <a:t>“Clean” junction</a:t>
            </a:r>
          </a:p>
          <a:p>
            <a:endParaRPr lang="en-US" dirty="0"/>
          </a:p>
        </p:txBody>
      </p:sp>
      <p:sp>
        <p:nvSpPr>
          <p:cNvPr id="8" name="TextBox 7"/>
          <p:cNvSpPr txBox="1"/>
          <p:nvPr/>
        </p:nvSpPr>
        <p:spPr>
          <a:xfrm>
            <a:off x="2895600" y="4154269"/>
            <a:ext cx="1752600" cy="646331"/>
          </a:xfrm>
          <a:prstGeom prst="rect">
            <a:avLst/>
          </a:prstGeom>
          <a:noFill/>
        </p:spPr>
        <p:txBody>
          <a:bodyPr wrap="square" rtlCol="0">
            <a:spAutoFit/>
          </a:bodyPr>
          <a:lstStyle/>
          <a:p>
            <a:r>
              <a:rPr lang="en-US" dirty="0" err="1" smtClean="0"/>
              <a:t>Propionic</a:t>
            </a:r>
            <a:r>
              <a:rPr lang="en-US" dirty="0" smtClean="0"/>
              <a:t> acid</a:t>
            </a:r>
          </a:p>
          <a:p>
            <a:r>
              <a:rPr lang="en-US" dirty="0" smtClean="0"/>
              <a:t>CH</a:t>
            </a:r>
            <a:r>
              <a:rPr lang="en-US" baseline="-25000" dirty="0" smtClean="0"/>
              <a:t>3</a:t>
            </a:r>
            <a:r>
              <a:rPr lang="en-US" dirty="0" smtClean="0"/>
              <a:t>(CH</a:t>
            </a:r>
            <a:r>
              <a:rPr lang="en-US" baseline="-25000" dirty="0" smtClean="0"/>
              <a:t>2</a:t>
            </a:r>
            <a:r>
              <a:rPr lang="en-US" dirty="0" smtClean="0"/>
              <a:t>)COOH</a:t>
            </a:r>
            <a:endParaRPr lang="en-US" dirty="0"/>
          </a:p>
        </p:txBody>
      </p:sp>
      <p:cxnSp>
        <p:nvCxnSpPr>
          <p:cNvPr id="9" name="Straight Arrow Connector 8"/>
          <p:cNvCxnSpPr/>
          <p:nvPr/>
        </p:nvCxnSpPr>
        <p:spPr>
          <a:xfrm rot="10800000">
            <a:off x="4419600" y="4419600"/>
            <a:ext cx="1371600"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71800" y="5181600"/>
            <a:ext cx="1752600" cy="646331"/>
          </a:xfrm>
          <a:prstGeom prst="rect">
            <a:avLst/>
          </a:prstGeom>
          <a:noFill/>
        </p:spPr>
        <p:txBody>
          <a:bodyPr wrap="square" rtlCol="0">
            <a:spAutoFit/>
          </a:bodyPr>
          <a:lstStyle/>
          <a:p>
            <a:r>
              <a:rPr lang="en-US" dirty="0" smtClean="0"/>
              <a:t>Acetic acid</a:t>
            </a:r>
          </a:p>
          <a:p>
            <a:r>
              <a:rPr lang="en-US" dirty="0" smtClean="0"/>
              <a:t>CH</a:t>
            </a:r>
            <a:r>
              <a:rPr lang="en-US" baseline="-25000" dirty="0" smtClean="0"/>
              <a:t>3</a:t>
            </a:r>
            <a:r>
              <a:rPr lang="en-US" dirty="0" smtClean="0"/>
              <a:t>COOH</a:t>
            </a:r>
            <a:endParaRPr lang="en-US" dirty="0"/>
          </a:p>
        </p:txBody>
      </p:sp>
      <p:cxnSp>
        <p:nvCxnSpPr>
          <p:cNvPr id="11" name="Straight Arrow Connector 10"/>
          <p:cNvCxnSpPr/>
          <p:nvPr/>
        </p:nvCxnSpPr>
        <p:spPr>
          <a:xfrm rot="10800000">
            <a:off x="4191001" y="5561011"/>
            <a:ext cx="1371600" cy="1588"/>
          </a:xfrm>
          <a:prstGeom prst="straightConnector1">
            <a:avLst/>
          </a:prstGeom>
          <a:ln w="38100">
            <a:solidFill>
              <a:srgbClr val="FF7C8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8600" y="4114800"/>
            <a:ext cx="2286000" cy="1754326"/>
          </a:xfrm>
          <a:prstGeom prst="rect">
            <a:avLst/>
          </a:prstGeom>
          <a:noFill/>
        </p:spPr>
        <p:txBody>
          <a:bodyPr wrap="square" rtlCol="0">
            <a:spAutoFit/>
          </a:bodyPr>
          <a:lstStyle/>
          <a:p>
            <a:r>
              <a:rPr lang="en-US" dirty="0" smtClean="0"/>
              <a:t>The Al/</a:t>
            </a:r>
            <a:r>
              <a:rPr lang="en-US" dirty="0" err="1" smtClean="0"/>
              <a:t>AlO</a:t>
            </a:r>
            <a:r>
              <a:rPr lang="en-US" baseline="-25000" dirty="0" err="1" smtClean="0"/>
              <a:t>x</a:t>
            </a:r>
            <a:r>
              <a:rPr lang="en-US" baseline="-25000" dirty="0" smtClean="0"/>
              <a:t> </a:t>
            </a:r>
            <a:r>
              <a:rPr lang="en-US" dirty="0" smtClean="0"/>
              <a:t>layer was exposed to a small amount of organic molecules before depositing the </a:t>
            </a:r>
            <a:r>
              <a:rPr lang="en-US" dirty="0" err="1" smtClean="0"/>
              <a:t>Pb</a:t>
            </a:r>
            <a:r>
              <a:rPr lang="en-US" dirty="0" smtClean="0"/>
              <a:t> counter-electrode </a:t>
            </a:r>
            <a:endParaRPr lang="en-US" dirty="0"/>
          </a:p>
        </p:txBody>
      </p:sp>
      <p:cxnSp>
        <p:nvCxnSpPr>
          <p:cNvPr id="14" name="Straight Connector 13"/>
          <p:cNvCxnSpPr/>
          <p:nvPr/>
        </p:nvCxnSpPr>
        <p:spPr>
          <a:xfrm>
            <a:off x="2514600" y="4038600"/>
            <a:ext cx="228600"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1790700" y="4991100"/>
            <a:ext cx="1905000"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514600" y="5943600"/>
            <a:ext cx="228600"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457200" y="122238"/>
            <a:ext cx="8229600" cy="944562"/>
          </a:xfrm>
          <a:prstGeom prst="rect">
            <a:avLst/>
          </a:prstGeom>
        </p:spPr>
        <p:txBody>
          <a:bodyP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Tunneling through a nanometer</a:t>
            </a:r>
            <a:r>
              <a:rPr kumimoji="0" lang="en-US" sz="4000" b="0" i="0" u="none" strike="noStrike" kern="1200" cap="none" spc="0" normalizeH="0" noProof="0" dirty="0" smtClean="0">
                <a:ln>
                  <a:noFill/>
                </a:ln>
                <a:solidFill>
                  <a:schemeClr val="tx1"/>
                </a:solidFill>
                <a:effectLst/>
                <a:uLnTx/>
                <a:uFillTx/>
                <a:latin typeface="+mj-lt"/>
                <a:ea typeface="+mj-ea"/>
                <a:cs typeface="+mj-cs"/>
              </a:rPr>
              <a:t> sized particle</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noProof="0" dirty="0" smtClean="0">
                <a:solidFill>
                  <a:srgbClr val="0070C0"/>
                </a:solidFill>
                <a:latin typeface="+mj-lt"/>
                <a:ea typeface="+mj-ea"/>
                <a:cs typeface="+mj-cs"/>
              </a:rPr>
              <a:t>Quantized levels of particles in a box</a:t>
            </a:r>
            <a:endParaRPr kumimoji="0" lang="en-US" sz="4000" b="0" i="0" u="none" strike="noStrike" kern="1200" cap="none" spc="0" normalizeH="0" baseline="0" noProof="0" dirty="0">
              <a:ln>
                <a:noFill/>
              </a:ln>
              <a:solidFill>
                <a:srgbClr val="0070C0"/>
              </a:solidFill>
              <a:effectLst/>
              <a:uLnTx/>
              <a:uFillTx/>
              <a:latin typeface="+mj-lt"/>
              <a:ea typeface="+mj-ea"/>
              <a:cs typeface="+mj-cs"/>
            </a:endParaRPr>
          </a:p>
        </p:txBody>
      </p:sp>
      <p:pic>
        <p:nvPicPr>
          <p:cNvPr id="3" name="Picture 11" descr="single-electron-Ralph"/>
          <p:cNvPicPr>
            <a:picLocks noChangeAspect="1" noChangeArrowheads="1"/>
          </p:cNvPicPr>
          <p:nvPr/>
        </p:nvPicPr>
        <p:blipFill>
          <a:blip r:embed="rId2" cstate="print"/>
          <a:srcRect/>
          <a:stretch>
            <a:fillRect/>
          </a:stretch>
        </p:blipFill>
        <p:spPr bwMode="auto">
          <a:xfrm>
            <a:off x="533400" y="1066800"/>
            <a:ext cx="3429000" cy="2564780"/>
          </a:xfrm>
          <a:prstGeom prst="rect">
            <a:avLst/>
          </a:prstGeom>
          <a:noFill/>
          <a:ln w="9525">
            <a:noFill/>
            <a:miter lim="800000"/>
            <a:headEnd/>
            <a:tailEnd/>
          </a:ln>
        </p:spPr>
      </p:pic>
      <p:grpSp>
        <p:nvGrpSpPr>
          <p:cNvPr id="5" name="Group 35"/>
          <p:cNvGrpSpPr>
            <a:grpSpLocks/>
          </p:cNvGrpSpPr>
          <p:nvPr/>
        </p:nvGrpSpPr>
        <p:grpSpPr bwMode="auto">
          <a:xfrm>
            <a:off x="0" y="3962400"/>
            <a:ext cx="4816475" cy="2560637"/>
            <a:chOff x="76200" y="121688"/>
            <a:chExt cx="4816520" cy="2561246"/>
          </a:xfrm>
        </p:grpSpPr>
        <p:cxnSp>
          <p:nvCxnSpPr>
            <p:cNvPr id="6" name="Straight Connector 5"/>
            <p:cNvCxnSpPr/>
            <p:nvPr/>
          </p:nvCxnSpPr>
          <p:spPr>
            <a:xfrm>
              <a:off x="304802" y="837820"/>
              <a:ext cx="914409" cy="1588"/>
            </a:xfrm>
            <a:prstGeom prst="line">
              <a:avLst/>
            </a:prstGeom>
            <a:ln w="38100">
              <a:solidFill>
                <a:srgbClr val="0000FF"/>
              </a:solidFill>
            </a:ln>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a:off x="304802" y="1752438"/>
              <a:ext cx="914409" cy="1588"/>
            </a:xfrm>
            <a:prstGeom prst="line">
              <a:avLst/>
            </a:prstGeom>
            <a:ln w="38100">
              <a:solidFill>
                <a:srgbClr val="FF3300"/>
              </a:solidFill>
            </a:ln>
          </p:spPr>
          <p:style>
            <a:lnRef idx="1">
              <a:schemeClr val="accent2"/>
            </a:lnRef>
            <a:fillRef idx="0">
              <a:schemeClr val="accent2"/>
            </a:fillRef>
            <a:effectRef idx="0">
              <a:schemeClr val="accent2"/>
            </a:effectRef>
            <a:fontRef idx="minor">
              <a:schemeClr val="tx1"/>
            </a:fontRef>
          </p:style>
        </p:cxnSp>
        <p:sp>
          <p:nvSpPr>
            <p:cNvPr id="8" name="Rectangle 7"/>
            <p:cNvSpPr/>
            <p:nvPr/>
          </p:nvSpPr>
          <p:spPr>
            <a:xfrm>
              <a:off x="2133619" y="609166"/>
              <a:ext cx="914409" cy="60974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a:off x="2133619" y="1114111"/>
              <a:ext cx="914409" cy="1588"/>
            </a:xfrm>
            <a:prstGeom prst="line">
              <a:avLst/>
            </a:prstGeom>
            <a:ln w="38100">
              <a:solidFill>
                <a:srgbClr val="0000FF"/>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2147907" y="1014075"/>
              <a:ext cx="914409" cy="1587"/>
            </a:xfrm>
            <a:prstGeom prst="line">
              <a:avLst/>
            </a:prstGeom>
            <a:ln w="38100">
              <a:solidFill>
                <a:srgbClr val="0000FF"/>
              </a:solidFill>
            </a:ln>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2133619" y="901335"/>
              <a:ext cx="914409" cy="1588"/>
            </a:xfrm>
            <a:prstGeom prst="line">
              <a:avLst/>
            </a:prstGeom>
            <a:ln w="38100">
              <a:solidFill>
                <a:srgbClr val="0000FF"/>
              </a:solidFill>
            </a:ln>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2128857" y="798124"/>
              <a:ext cx="914409" cy="1587"/>
            </a:xfrm>
            <a:prstGeom prst="line">
              <a:avLst/>
            </a:prstGeom>
            <a:ln w="38100">
              <a:solidFill>
                <a:srgbClr val="0000FF"/>
              </a:solidFill>
            </a:ln>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a:off x="2132032" y="707614"/>
              <a:ext cx="914409" cy="1588"/>
            </a:xfrm>
            <a:prstGeom prst="line">
              <a:avLst/>
            </a:prstGeom>
            <a:ln w="38100">
              <a:solidFill>
                <a:srgbClr val="0000FF"/>
              </a:solidFill>
            </a:ln>
          </p:spPr>
          <p:style>
            <a:lnRef idx="1">
              <a:schemeClr val="accent2"/>
            </a:lnRef>
            <a:fillRef idx="0">
              <a:schemeClr val="accent2"/>
            </a:fillRef>
            <a:effectRef idx="0">
              <a:schemeClr val="accent2"/>
            </a:effectRef>
            <a:fontRef idx="minor">
              <a:schemeClr val="tx1"/>
            </a:fontRef>
          </p:style>
        </p:cxnSp>
        <p:sp>
          <p:nvSpPr>
            <p:cNvPr id="14" name="Rectangle 13"/>
            <p:cNvSpPr/>
            <p:nvPr/>
          </p:nvSpPr>
          <p:spPr>
            <a:xfrm>
              <a:off x="2133619" y="1528548"/>
              <a:ext cx="914409" cy="60974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Connector 14"/>
            <p:cNvCxnSpPr/>
            <p:nvPr/>
          </p:nvCxnSpPr>
          <p:spPr>
            <a:xfrm>
              <a:off x="2133619" y="2031904"/>
              <a:ext cx="914409" cy="1588"/>
            </a:xfrm>
            <a:prstGeom prst="line">
              <a:avLst/>
            </a:prstGeom>
            <a:ln w="38100">
              <a:solidFill>
                <a:srgbClr val="FF33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2147907" y="1923929"/>
              <a:ext cx="914409" cy="1588"/>
            </a:xfrm>
            <a:prstGeom prst="line">
              <a:avLst/>
            </a:prstGeom>
            <a:ln w="38100">
              <a:solidFill>
                <a:srgbClr val="FF33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2133619" y="1819129"/>
              <a:ext cx="914409" cy="1588"/>
            </a:xfrm>
            <a:prstGeom prst="line">
              <a:avLst/>
            </a:prstGeom>
            <a:ln w="38100">
              <a:solidFill>
                <a:srgbClr val="FF33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2124094" y="1722269"/>
              <a:ext cx="914409" cy="1587"/>
            </a:xfrm>
            <a:prstGeom prst="line">
              <a:avLst/>
            </a:prstGeom>
            <a:ln w="38100">
              <a:solidFill>
                <a:srgbClr val="FF33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2132032" y="1617469"/>
              <a:ext cx="914409" cy="1587"/>
            </a:xfrm>
            <a:prstGeom prst="line">
              <a:avLst/>
            </a:prstGeom>
            <a:ln w="38100">
              <a:solidFill>
                <a:srgbClr val="FF3300"/>
              </a:solidFill>
            </a:ln>
          </p:spPr>
          <p:style>
            <a:lnRef idx="1">
              <a:schemeClr val="accent2"/>
            </a:lnRef>
            <a:fillRef idx="0">
              <a:schemeClr val="accent2"/>
            </a:fillRef>
            <a:effectRef idx="0">
              <a:schemeClr val="accent2"/>
            </a:effectRef>
            <a:fontRef idx="minor">
              <a:schemeClr val="tx1"/>
            </a:fontRef>
          </p:style>
        </p:cxnSp>
        <p:sp>
          <p:nvSpPr>
            <p:cNvPr id="20" name="Rectangle 19"/>
            <p:cNvSpPr/>
            <p:nvPr/>
          </p:nvSpPr>
          <p:spPr>
            <a:xfrm>
              <a:off x="3962436" y="609166"/>
              <a:ext cx="914409" cy="609745"/>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a:xfrm>
              <a:off x="3978311" y="1523783"/>
              <a:ext cx="914409" cy="609745"/>
            </a:xfrm>
            <a:prstGeom prst="rect">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21"/>
            <p:cNvSpPr txBox="1">
              <a:spLocks noChangeArrowheads="1"/>
            </p:cNvSpPr>
            <p:nvPr/>
          </p:nvSpPr>
          <p:spPr bwMode="auto">
            <a:xfrm>
              <a:off x="381003" y="2057310"/>
              <a:ext cx="833445" cy="396970"/>
            </a:xfrm>
            <a:prstGeom prst="rect">
              <a:avLst/>
            </a:prstGeom>
            <a:noFill/>
            <a:ln w="9525">
              <a:noFill/>
              <a:miter lim="800000"/>
              <a:headEnd/>
              <a:tailEnd/>
            </a:ln>
          </p:spPr>
          <p:txBody>
            <a:bodyPr wrap="none">
              <a:spAutoFit/>
            </a:bodyPr>
            <a:lstStyle/>
            <a:p>
              <a:r>
                <a:rPr lang="en-US" sz="2000" b="1">
                  <a:solidFill>
                    <a:srgbClr val="009900"/>
                  </a:solidFill>
                </a:rPr>
                <a:t>Atom</a:t>
              </a:r>
            </a:p>
          </p:txBody>
        </p:sp>
        <p:sp>
          <p:nvSpPr>
            <p:cNvPr id="23" name="TextBox 22"/>
            <p:cNvSpPr txBox="1">
              <a:spLocks noChangeArrowheads="1"/>
            </p:cNvSpPr>
            <p:nvPr/>
          </p:nvSpPr>
          <p:spPr bwMode="auto">
            <a:xfrm>
              <a:off x="1828816" y="2285965"/>
              <a:ext cx="1722454" cy="396969"/>
            </a:xfrm>
            <a:prstGeom prst="rect">
              <a:avLst/>
            </a:prstGeom>
            <a:noFill/>
            <a:ln w="9525">
              <a:noFill/>
              <a:miter lim="800000"/>
              <a:headEnd/>
              <a:tailEnd/>
            </a:ln>
          </p:spPr>
          <p:txBody>
            <a:bodyPr wrap="none">
              <a:spAutoFit/>
            </a:bodyPr>
            <a:lstStyle/>
            <a:p>
              <a:r>
                <a:rPr lang="en-US" sz="2000" b="1">
                  <a:solidFill>
                    <a:srgbClr val="009900"/>
                  </a:solidFill>
                </a:rPr>
                <a:t>Nanoparticle</a:t>
              </a:r>
            </a:p>
          </p:txBody>
        </p:sp>
        <p:sp>
          <p:nvSpPr>
            <p:cNvPr id="24" name="TextBox 23"/>
            <p:cNvSpPr txBox="1">
              <a:spLocks noChangeArrowheads="1"/>
            </p:cNvSpPr>
            <p:nvPr/>
          </p:nvSpPr>
          <p:spPr bwMode="auto">
            <a:xfrm>
              <a:off x="4071975" y="2285965"/>
              <a:ext cx="804870" cy="396969"/>
            </a:xfrm>
            <a:prstGeom prst="rect">
              <a:avLst/>
            </a:prstGeom>
            <a:noFill/>
            <a:ln w="9525">
              <a:noFill/>
              <a:miter lim="800000"/>
              <a:headEnd/>
              <a:tailEnd/>
            </a:ln>
          </p:spPr>
          <p:txBody>
            <a:bodyPr wrap="none">
              <a:spAutoFit/>
            </a:bodyPr>
            <a:lstStyle/>
            <a:p>
              <a:r>
                <a:rPr lang="en-US" sz="2000" b="1">
                  <a:solidFill>
                    <a:srgbClr val="009900"/>
                  </a:solidFill>
                </a:rPr>
                <a:t>Solid</a:t>
              </a:r>
            </a:p>
          </p:txBody>
        </p:sp>
        <p:cxnSp>
          <p:nvCxnSpPr>
            <p:cNvPr id="25" name="Straight Arrow Connector 24"/>
            <p:cNvCxnSpPr/>
            <p:nvPr/>
          </p:nvCxnSpPr>
          <p:spPr>
            <a:xfrm rot="10800000">
              <a:off x="1676415" y="456730"/>
              <a:ext cx="457204" cy="3048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7"/>
            <p:cNvSpPr txBox="1">
              <a:spLocks noChangeArrowheads="1"/>
            </p:cNvSpPr>
            <p:nvPr/>
          </p:nvSpPr>
          <p:spPr bwMode="auto">
            <a:xfrm>
              <a:off x="660405" y="121688"/>
              <a:ext cx="2863877" cy="396969"/>
            </a:xfrm>
            <a:prstGeom prst="rect">
              <a:avLst/>
            </a:prstGeom>
            <a:noFill/>
            <a:ln w="9525">
              <a:noFill/>
              <a:miter lim="800000"/>
              <a:headEnd/>
              <a:tailEnd/>
            </a:ln>
          </p:spPr>
          <p:txBody>
            <a:bodyPr wrap="none">
              <a:spAutoFit/>
            </a:bodyPr>
            <a:lstStyle/>
            <a:p>
              <a:r>
                <a:rPr lang="en-US" sz="2000" b="1">
                  <a:solidFill>
                    <a:srgbClr val="009900"/>
                  </a:solidFill>
                </a:rPr>
                <a:t>Discrete energy levels</a:t>
              </a:r>
            </a:p>
          </p:txBody>
        </p:sp>
        <p:sp>
          <p:nvSpPr>
            <p:cNvPr id="27" name="TextBox 28"/>
            <p:cNvSpPr txBox="1">
              <a:spLocks noChangeArrowheads="1"/>
            </p:cNvSpPr>
            <p:nvPr/>
          </p:nvSpPr>
          <p:spPr bwMode="auto">
            <a:xfrm>
              <a:off x="3200429" y="764778"/>
              <a:ext cx="552455" cy="396970"/>
            </a:xfrm>
            <a:prstGeom prst="rect">
              <a:avLst/>
            </a:prstGeom>
            <a:noFill/>
            <a:ln w="9525">
              <a:noFill/>
              <a:miter lim="800000"/>
              <a:headEnd/>
              <a:tailEnd/>
            </a:ln>
          </p:spPr>
          <p:txBody>
            <a:bodyPr wrap="none">
              <a:spAutoFit/>
            </a:bodyPr>
            <a:lstStyle/>
            <a:p>
              <a:r>
                <a:rPr lang="en-US" sz="2000" b="1">
                  <a:solidFill>
                    <a:srgbClr val="009900"/>
                  </a:solidFill>
                </a:rPr>
                <a:t>CB</a:t>
              </a:r>
            </a:p>
          </p:txBody>
        </p:sp>
        <p:sp>
          <p:nvSpPr>
            <p:cNvPr id="28" name="TextBox 29"/>
            <p:cNvSpPr txBox="1">
              <a:spLocks noChangeArrowheads="1"/>
            </p:cNvSpPr>
            <p:nvPr/>
          </p:nvSpPr>
          <p:spPr bwMode="auto">
            <a:xfrm>
              <a:off x="3200429" y="1644462"/>
              <a:ext cx="538168" cy="396970"/>
            </a:xfrm>
            <a:prstGeom prst="rect">
              <a:avLst/>
            </a:prstGeom>
            <a:noFill/>
            <a:ln w="9525">
              <a:noFill/>
              <a:miter lim="800000"/>
              <a:headEnd/>
              <a:tailEnd/>
            </a:ln>
          </p:spPr>
          <p:txBody>
            <a:bodyPr wrap="none">
              <a:spAutoFit/>
            </a:bodyPr>
            <a:lstStyle/>
            <a:p>
              <a:r>
                <a:rPr lang="en-US" sz="2000" b="1">
                  <a:solidFill>
                    <a:srgbClr val="009900"/>
                  </a:solidFill>
                </a:rPr>
                <a:t>VB</a:t>
              </a:r>
            </a:p>
          </p:txBody>
        </p:sp>
        <p:sp>
          <p:nvSpPr>
            <p:cNvPr id="29" name="TextBox 30"/>
            <p:cNvSpPr txBox="1">
              <a:spLocks noChangeArrowheads="1"/>
            </p:cNvSpPr>
            <p:nvPr/>
          </p:nvSpPr>
          <p:spPr bwMode="auto">
            <a:xfrm>
              <a:off x="76200" y="1066475"/>
              <a:ext cx="1819292" cy="396969"/>
            </a:xfrm>
            <a:prstGeom prst="rect">
              <a:avLst/>
            </a:prstGeom>
            <a:noFill/>
            <a:ln w="9525">
              <a:noFill/>
              <a:miter lim="800000"/>
              <a:headEnd/>
              <a:tailEnd/>
            </a:ln>
          </p:spPr>
          <p:txBody>
            <a:bodyPr wrap="none">
              <a:spAutoFit/>
            </a:bodyPr>
            <a:lstStyle/>
            <a:p>
              <a:r>
                <a:rPr lang="en-US" sz="2000" b="1">
                  <a:solidFill>
                    <a:srgbClr val="009900"/>
                  </a:solidFill>
                </a:rPr>
                <a:t>Atomic levels</a:t>
              </a:r>
            </a:p>
          </p:txBody>
        </p:sp>
        <p:cxnSp>
          <p:nvCxnSpPr>
            <p:cNvPr id="30" name="Straight Arrow Connector 29"/>
            <p:cNvCxnSpPr/>
            <p:nvPr/>
          </p:nvCxnSpPr>
          <p:spPr>
            <a:xfrm rot="5400000">
              <a:off x="533370" y="1039481"/>
              <a:ext cx="303285"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flipH="1" flipV="1">
              <a:off x="494467" y="1562687"/>
              <a:ext cx="381091"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flipH="1">
            <a:off x="6096000" y="6248400"/>
            <a:ext cx="2743200" cy="304800"/>
          </a:xfrm>
          <a:prstGeom prst="rect">
            <a:avLst/>
          </a:prstGeom>
          <a:solidFill>
            <a:schemeClr val="bg1">
              <a:lumMod val="85000"/>
            </a:schemeClr>
          </a:solidFill>
        </p:spPr>
        <p:txBody>
          <a:bodyPr>
            <a:spAutoFit/>
          </a:bodyPr>
          <a:lstStyle/>
          <a:p>
            <a:r>
              <a:rPr lang="en-US" sz="1400" b="1" dirty="0" smtClean="0"/>
              <a:t>Ralph </a:t>
            </a:r>
            <a:r>
              <a:rPr lang="en-US" sz="1400" b="1" i="1" dirty="0"/>
              <a:t>et al</a:t>
            </a:r>
            <a:r>
              <a:rPr lang="en-US" sz="1400" b="1" dirty="0"/>
              <a:t>, </a:t>
            </a:r>
            <a:r>
              <a:rPr lang="en-US" sz="1400" b="1" dirty="0" smtClean="0"/>
              <a:t>Phys. Rev. </a:t>
            </a:r>
            <a:r>
              <a:rPr lang="en-US" sz="1400" b="1" dirty="0" err="1" smtClean="0"/>
              <a:t>Lett</a:t>
            </a:r>
            <a:r>
              <a:rPr lang="en-US" sz="1400" b="1" dirty="0" smtClean="0"/>
              <a:t>., </a:t>
            </a:r>
            <a:r>
              <a:rPr lang="en-US" sz="1400" b="1" dirty="0"/>
              <a:t>1996</a:t>
            </a:r>
          </a:p>
        </p:txBody>
      </p:sp>
      <p:pic>
        <p:nvPicPr>
          <p:cNvPr id="65537" name="Picture 1"/>
          <p:cNvPicPr>
            <a:picLocks noChangeAspect="1" noChangeArrowheads="1"/>
          </p:cNvPicPr>
          <p:nvPr/>
        </p:nvPicPr>
        <p:blipFill>
          <a:blip r:embed="rId3" cstate="print"/>
          <a:srcRect/>
          <a:stretch>
            <a:fillRect/>
          </a:stretch>
        </p:blipFill>
        <p:spPr bwMode="auto">
          <a:xfrm>
            <a:off x="4876800" y="1253326"/>
            <a:ext cx="4267200" cy="395923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5537"/>
                                        </p:tgtEl>
                                        <p:attrNameLst>
                                          <p:attrName>style.visibility</p:attrName>
                                        </p:attrNameLst>
                                      </p:cBhvr>
                                      <p:to>
                                        <p:strVal val="visible"/>
                                      </p:to>
                                    </p:set>
                                    <p:animEffect transition="in" filter="blinds(horizontal)">
                                      <p:cBhvr>
                                        <p:cTn id="7" dur="500"/>
                                        <p:tgtEl>
                                          <p:spTgt spid="65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p:cNvPicPr>
            <a:picLocks noChangeAspect="1" noChangeArrowheads="1"/>
          </p:cNvPicPr>
          <p:nvPr/>
        </p:nvPicPr>
        <p:blipFill>
          <a:blip r:embed="rId4" cstate="print"/>
          <a:srcRect/>
          <a:stretch>
            <a:fillRect/>
          </a:stretch>
        </p:blipFill>
        <p:spPr bwMode="auto">
          <a:xfrm>
            <a:off x="407988" y="2514600"/>
            <a:ext cx="2057400" cy="1981200"/>
          </a:xfrm>
          <a:prstGeom prst="rect">
            <a:avLst/>
          </a:prstGeom>
          <a:noFill/>
        </p:spPr>
      </p:pic>
      <p:sp>
        <p:nvSpPr>
          <p:cNvPr id="385027" name="Rectangle 3"/>
          <p:cNvSpPr>
            <a:spLocks noGrp="1" noChangeArrowheads="1"/>
          </p:cNvSpPr>
          <p:nvPr>
            <p:ph type="title"/>
          </p:nvPr>
        </p:nvSpPr>
        <p:spPr>
          <a:xfrm>
            <a:off x="457200" y="0"/>
            <a:ext cx="8229600" cy="1143000"/>
          </a:xfrm>
        </p:spPr>
        <p:txBody>
          <a:bodyPr/>
          <a:lstStyle/>
          <a:p>
            <a:r>
              <a:rPr lang="en-US" sz="3200"/>
              <a:t>Superconductor-Superconductor Tunneling</a:t>
            </a:r>
            <a:br>
              <a:rPr lang="en-US" sz="3200"/>
            </a:br>
            <a:r>
              <a:rPr lang="en-US" sz="2800"/>
              <a:t>Dissimilar superconductor</a:t>
            </a:r>
          </a:p>
        </p:txBody>
      </p:sp>
      <p:pic>
        <p:nvPicPr>
          <p:cNvPr id="385028" name="Picture 4"/>
          <p:cNvPicPr>
            <a:picLocks noChangeAspect="1" noChangeArrowheads="1"/>
          </p:cNvPicPr>
          <p:nvPr/>
        </p:nvPicPr>
        <p:blipFill>
          <a:blip r:embed="rId5" cstate="print"/>
          <a:srcRect/>
          <a:stretch>
            <a:fillRect/>
          </a:stretch>
        </p:blipFill>
        <p:spPr bwMode="auto">
          <a:xfrm>
            <a:off x="2922588" y="2133600"/>
            <a:ext cx="2135187" cy="2743200"/>
          </a:xfrm>
          <a:prstGeom prst="rect">
            <a:avLst/>
          </a:prstGeom>
          <a:noFill/>
        </p:spPr>
      </p:pic>
      <p:sp>
        <p:nvSpPr>
          <p:cNvPr id="385029" name="Rectangle 5"/>
          <p:cNvSpPr>
            <a:spLocks noChangeArrowheads="1"/>
          </p:cNvSpPr>
          <p:nvPr/>
        </p:nvSpPr>
        <p:spPr bwMode="auto">
          <a:xfrm>
            <a:off x="2389188" y="1066800"/>
            <a:ext cx="609600" cy="51054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2" name="Group 6"/>
          <p:cNvGrpSpPr>
            <a:grpSpLocks/>
          </p:cNvGrpSpPr>
          <p:nvPr/>
        </p:nvGrpSpPr>
        <p:grpSpPr bwMode="auto">
          <a:xfrm>
            <a:off x="1905000" y="3581400"/>
            <a:ext cx="1066800" cy="228600"/>
            <a:chOff x="3072" y="3408"/>
            <a:chExt cx="672" cy="144"/>
          </a:xfrm>
        </p:grpSpPr>
        <p:sp>
          <p:nvSpPr>
            <p:cNvPr id="385031" name="Line 7"/>
            <p:cNvSpPr>
              <a:spLocks noChangeShapeType="1"/>
            </p:cNvSpPr>
            <p:nvPr/>
          </p:nvSpPr>
          <p:spPr bwMode="auto">
            <a:xfrm>
              <a:off x="3072" y="3504"/>
              <a:ext cx="672" cy="0"/>
            </a:xfrm>
            <a:prstGeom prst="line">
              <a:avLst/>
            </a:prstGeom>
            <a:noFill/>
            <a:ln w="25400">
              <a:solidFill>
                <a:srgbClr val="FF0000"/>
              </a:solidFill>
              <a:round/>
              <a:headEnd/>
              <a:tailEnd type="triangle" w="med" len="med"/>
            </a:ln>
            <a:effectLst/>
          </p:spPr>
          <p:txBody>
            <a:bodyPr/>
            <a:lstStyle/>
            <a:p>
              <a:endParaRPr lang="en-US"/>
            </a:p>
          </p:txBody>
        </p:sp>
        <p:sp>
          <p:nvSpPr>
            <p:cNvPr id="385032" name="Line 8"/>
            <p:cNvSpPr>
              <a:spLocks noChangeShapeType="1"/>
            </p:cNvSpPr>
            <p:nvPr/>
          </p:nvSpPr>
          <p:spPr bwMode="auto">
            <a:xfrm>
              <a:off x="3264" y="3408"/>
              <a:ext cx="144" cy="144"/>
            </a:xfrm>
            <a:prstGeom prst="line">
              <a:avLst/>
            </a:prstGeom>
            <a:noFill/>
            <a:ln w="9525">
              <a:solidFill>
                <a:srgbClr val="FF0000"/>
              </a:solidFill>
              <a:round/>
              <a:headEnd/>
              <a:tailEnd/>
            </a:ln>
            <a:effectLst/>
          </p:spPr>
          <p:txBody>
            <a:bodyPr/>
            <a:lstStyle/>
            <a:p>
              <a:endParaRPr lang="en-US"/>
            </a:p>
          </p:txBody>
        </p:sp>
        <p:sp>
          <p:nvSpPr>
            <p:cNvPr id="385033" name="Line 9"/>
            <p:cNvSpPr>
              <a:spLocks noChangeShapeType="1"/>
            </p:cNvSpPr>
            <p:nvPr/>
          </p:nvSpPr>
          <p:spPr bwMode="auto">
            <a:xfrm flipH="1">
              <a:off x="3264" y="3408"/>
              <a:ext cx="144" cy="144"/>
            </a:xfrm>
            <a:prstGeom prst="line">
              <a:avLst/>
            </a:prstGeom>
            <a:noFill/>
            <a:ln w="9525">
              <a:solidFill>
                <a:srgbClr val="FF0000"/>
              </a:solidFill>
              <a:round/>
              <a:headEnd/>
              <a:tailEnd/>
            </a:ln>
            <a:effectLst/>
          </p:spPr>
          <p:txBody>
            <a:bodyPr/>
            <a:lstStyle/>
            <a:p>
              <a:endParaRPr lang="en-US"/>
            </a:p>
          </p:txBody>
        </p:sp>
      </p:grpSp>
      <p:grpSp>
        <p:nvGrpSpPr>
          <p:cNvPr id="3" name="Group 10"/>
          <p:cNvGrpSpPr>
            <a:grpSpLocks/>
          </p:cNvGrpSpPr>
          <p:nvPr/>
        </p:nvGrpSpPr>
        <p:grpSpPr bwMode="auto">
          <a:xfrm>
            <a:off x="5132388" y="3124200"/>
            <a:ext cx="582612" cy="762000"/>
            <a:chOff x="2832" y="2928"/>
            <a:chExt cx="413" cy="528"/>
          </a:xfrm>
        </p:grpSpPr>
        <p:sp>
          <p:nvSpPr>
            <p:cNvPr id="385035" name="Line 11"/>
            <p:cNvSpPr>
              <a:spLocks noChangeShapeType="1"/>
            </p:cNvSpPr>
            <p:nvPr/>
          </p:nvSpPr>
          <p:spPr bwMode="auto">
            <a:xfrm>
              <a:off x="2832" y="2928"/>
              <a:ext cx="0" cy="528"/>
            </a:xfrm>
            <a:prstGeom prst="line">
              <a:avLst/>
            </a:prstGeom>
            <a:noFill/>
            <a:ln w="9525">
              <a:solidFill>
                <a:srgbClr val="008000"/>
              </a:solidFill>
              <a:round/>
              <a:headEnd type="triangle" w="med" len="med"/>
              <a:tailEnd type="triangle" w="med" len="med"/>
            </a:ln>
            <a:effectLst/>
          </p:spPr>
          <p:txBody>
            <a:bodyPr/>
            <a:lstStyle/>
            <a:p>
              <a:endParaRPr lang="en-US"/>
            </a:p>
          </p:txBody>
        </p:sp>
        <p:sp>
          <p:nvSpPr>
            <p:cNvPr id="385036" name="Text Box 12"/>
            <p:cNvSpPr txBox="1">
              <a:spLocks noChangeArrowheads="1"/>
            </p:cNvSpPr>
            <p:nvPr/>
          </p:nvSpPr>
          <p:spPr bwMode="auto">
            <a:xfrm>
              <a:off x="2880" y="3072"/>
              <a:ext cx="365" cy="254"/>
            </a:xfrm>
            <a:prstGeom prst="rect">
              <a:avLst/>
            </a:prstGeom>
            <a:noFill/>
            <a:ln w="9525">
              <a:noFill/>
              <a:miter lim="800000"/>
              <a:headEnd/>
              <a:tailEnd/>
            </a:ln>
            <a:effectLst/>
          </p:spPr>
          <p:txBody>
            <a:bodyPr wrap="none">
              <a:spAutoFit/>
            </a:bodyPr>
            <a:lstStyle/>
            <a:p>
              <a:r>
                <a:rPr lang="en-US">
                  <a:solidFill>
                    <a:srgbClr val="339966"/>
                  </a:solidFill>
                  <a:latin typeface="Symbol" pitchFamily="18" charset="2"/>
                </a:rPr>
                <a:t>2D</a:t>
              </a:r>
              <a:r>
                <a:rPr lang="en-US" baseline="-25000">
                  <a:solidFill>
                    <a:srgbClr val="339966"/>
                  </a:solidFill>
                  <a:latin typeface="Symbol" pitchFamily="18" charset="2"/>
                </a:rPr>
                <a:t>2</a:t>
              </a:r>
              <a:endParaRPr lang="en-US">
                <a:solidFill>
                  <a:srgbClr val="339966"/>
                </a:solidFill>
                <a:latin typeface="Symbol" pitchFamily="18" charset="2"/>
              </a:endParaRPr>
            </a:p>
          </p:txBody>
        </p:sp>
      </p:grpSp>
      <p:sp>
        <p:nvSpPr>
          <p:cNvPr id="385037" name="Line 13"/>
          <p:cNvSpPr>
            <a:spLocks noChangeShapeType="1"/>
          </p:cNvSpPr>
          <p:nvPr/>
        </p:nvSpPr>
        <p:spPr bwMode="auto">
          <a:xfrm flipH="1">
            <a:off x="2209800" y="3810000"/>
            <a:ext cx="1066800" cy="0"/>
          </a:xfrm>
          <a:prstGeom prst="line">
            <a:avLst/>
          </a:prstGeom>
          <a:noFill/>
          <a:ln w="25400">
            <a:solidFill>
              <a:srgbClr val="008000"/>
            </a:solidFill>
            <a:round/>
            <a:headEnd/>
            <a:tailEnd type="triangle" w="med" len="med"/>
          </a:ln>
          <a:effectLst/>
        </p:spPr>
        <p:txBody>
          <a:bodyPr/>
          <a:lstStyle/>
          <a:p>
            <a:endParaRPr lang="en-US"/>
          </a:p>
        </p:txBody>
      </p:sp>
      <p:grpSp>
        <p:nvGrpSpPr>
          <p:cNvPr id="4" name="Group 14"/>
          <p:cNvGrpSpPr>
            <a:grpSpLocks/>
          </p:cNvGrpSpPr>
          <p:nvPr/>
        </p:nvGrpSpPr>
        <p:grpSpPr bwMode="auto">
          <a:xfrm>
            <a:off x="1246188" y="4267200"/>
            <a:ext cx="762000" cy="1371600"/>
            <a:chOff x="288" y="2688"/>
            <a:chExt cx="480" cy="864"/>
          </a:xfrm>
        </p:grpSpPr>
        <p:sp>
          <p:nvSpPr>
            <p:cNvPr id="385039" name="Line 15"/>
            <p:cNvSpPr>
              <a:spLocks noChangeShapeType="1"/>
            </p:cNvSpPr>
            <p:nvPr/>
          </p:nvSpPr>
          <p:spPr bwMode="auto">
            <a:xfrm>
              <a:off x="432" y="2688"/>
              <a:ext cx="336" cy="0"/>
            </a:xfrm>
            <a:prstGeom prst="line">
              <a:avLst/>
            </a:prstGeom>
            <a:noFill/>
            <a:ln w="9525">
              <a:solidFill>
                <a:schemeClr val="tx1"/>
              </a:solidFill>
              <a:round/>
              <a:headEnd/>
              <a:tailEnd/>
            </a:ln>
            <a:effectLst/>
          </p:spPr>
          <p:txBody>
            <a:bodyPr/>
            <a:lstStyle/>
            <a:p>
              <a:endParaRPr lang="en-US"/>
            </a:p>
          </p:txBody>
        </p:sp>
        <p:sp>
          <p:nvSpPr>
            <p:cNvPr id="385040" name="Line 16"/>
            <p:cNvSpPr>
              <a:spLocks noChangeShapeType="1"/>
            </p:cNvSpPr>
            <p:nvPr/>
          </p:nvSpPr>
          <p:spPr bwMode="auto">
            <a:xfrm>
              <a:off x="432" y="2688"/>
              <a:ext cx="0" cy="624"/>
            </a:xfrm>
            <a:prstGeom prst="line">
              <a:avLst/>
            </a:prstGeom>
            <a:noFill/>
            <a:ln w="9525">
              <a:solidFill>
                <a:schemeClr val="tx1"/>
              </a:solidFill>
              <a:round/>
              <a:headEnd/>
              <a:tailEnd/>
            </a:ln>
            <a:effectLst/>
          </p:spPr>
          <p:txBody>
            <a:bodyPr/>
            <a:lstStyle/>
            <a:p>
              <a:endParaRPr lang="en-US"/>
            </a:p>
          </p:txBody>
        </p:sp>
        <p:sp>
          <p:nvSpPr>
            <p:cNvPr id="385041" name="AutoShape 17" descr="30%"/>
            <p:cNvSpPr>
              <a:spLocks noChangeArrowheads="1"/>
            </p:cNvSpPr>
            <p:nvPr/>
          </p:nvSpPr>
          <p:spPr bwMode="auto">
            <a:xfrm flipV="1">
              <a:off x="288" y="3312"/>
              <a:ext cx="288" cy="240"/>
            </a:xfrm>
            <a:prstGeom prst="triangle">
              <a:avLst>
                <a:gd name="adj" fmla="val 50000"/>
              </a:avLst>
            </a:prstGeom>
            <a:pattFill prst="pct30">
              <a:fgClr>
                <a:schemeClr val="tx1"/>
              </a:fgClr>
              <a:bgClr>
                <a:schemeClr val="bg1"/>
              </a:bgClr>
            </a:pattFill>
            <a:ln w="9525">
              <a:solidFill>
                <a:schemeClr val="tx1"/>
              </a:solidFill>
              <a:miter lim="800000"/>
              <a:headEnd/>
              <a:tailEnd/>
            </a:ln>
            <a:effectLst/>
          </p:spPr>
          <p:txBody>
            <a:bodyPr wrap="none" anchor="ctr"/>
            <a:lstStyle/>
            <a:p>
              <a:endParaRPr lang="en-US"/>
            </a:p>
          </p:txBody>
        </p:sp>
      </p:grpSp>
      <p:sp>
        <p:nvSpPr>
          <p:cNvPr id="385042" name="Text Box 18"/>
          <p:cNvSpPr txBox="1">
            <a:spLocks noChangeArrowheads="1"/>
          </p:cNvSpPr>
          <p:nvPr/>
        </p:nvSpPr>
        <p:spPr bwMode="auto">
          <a:xfrm>
            <a:off x="3429000" y="4953000"/>
            <a:ext cx="2286000" cy="1552575"/>
          </a:xfrm>
          <a:prstGeom prst="rect">
            <a:avLst/>
          </a:prstGeom>
          <a:noFill/>
          <a:ln w="9525">
            <a:noFill/>
            <a:miter lim="800000"/>
            <a:headEnd/>
            <a:tailEnd/>
          </a:ln>
          <a:effectLst/>
        </p:spPr>
        <p:txBody>
          <a:bodyPr>
            <a:spAutoFit/>
          </a:bodyPr>
          <a:lstStyle/>
          <a:p>
            <a:pPr>
              <a:spcBef>
                <a:spcPct val="50000"/>
              </a:spcBef>
            </a:pPr>
            <a:r>
              <a:rPr lang="en-US" sz="2400" b="0"/>
              <a:t>V=0</a:t>
            </a:r>
          </a:p>
          <a:p>
            <a:pPr>
              <a:spcBef>
                <a:spcPct val="50000"/>
              </a:spcBef>
            </a:pPr>
            <a:r>
              <a:rPr lang="en-US" sz="2400" b="0"/>
              <a:t>V&gt;|(</a:t>
            </a:r>
            <a:r>
              <a:rPr lang="en-US" sz="2400" b="0">
                <a:latin typeface="Symbol" pitchFamily="18" charset="2"/>
              </a:rPr>
              <a:t>D</a:t>
            </a:r>
            <a:r>
              <a:rPr lang="en-US" sz="2400" b="0" baseline="-25000">
                <a:latin typeface="Symbol" pitchFamily="18" charset="2"/>
              </a:rPr>
              <a:t>1</a:t>
            </a:r>
            <a:r>
              <a:rPr lang="en-US" sz="2400" b="0">
                <a:latin typeface="Symbol" pitchFamily="18" charset="2"/>
              </a:rPr>
              <a:t>- D</a:t>
            </a:r>
            <a:r>
              <a:rPr lang="en-US" sz="2400" b="0" baseline="-25000">
                <a:latin typeface="Symbol" pitchFamily="18" charset="2"/>
              </a:rPr>
              <a:t>2</a:t>
            </a:r>
            <a:r>
              <a:rPr lang="en-US" sz="2400" b="0">
                <a:latin typeface="Symbol" pitchFamily="18" charset="2"/>
              </a:rPr>
              <a:t>)| </a:t>
            </a:r>
            <a:r>
              <a:rPr lang="en-US" sz="2400" b="0"/>
              <a:t>/e</a:t>
            </a:r>
          </a:p>
          <a:p>
            <a:pPr>
              <a:spcBef>
                <a:spcPct val="50000"/>
              </a:spcBef>
            </a:pPr>
            <a:r>
              <a:rPr lang="en-US" sz="2400" b="0"/>
              <a:t>V&gt;(</a:t>
            </a:r>
            <a:r>
              <a:rPr lang="en-US" sz="2400" b="0">
                <a:latin typeface="Symbol" pitchFamily="18" charset="2"/>
              </a:rPr>
              <a:t>D</a:t>
            </a:r>
            <a:r>
              <a:rPr lang="en-US" sz="2400" b="0" baseline="-25000">
                <a:latin typeface="Symbol" pitchFamily="18" charset="2"/>
              </a:rPr>
              <a:t>1</a:t>
            </a:r>
            <a:r>
              <a:rPr lang="en-US" sz="2400" b="0">
                <a:latin typeface="Symbol" pitchFamily="18" charset="2"/>
              </a:rPr>
              <a:t>+ D</a:t>
            </a:r>
            <a:r>
              <a:rPr lang="en-US" sz="2400" b="0" baseline="-25000">
                <a:latin typeface="Symbol" pitchFamily="18" charset="2"/>
              </a:rPr>
              <a:t>2</a:t>
            </a:r>
            <a:r>
              <a:rPr lang="en-US" sz="2400" b="0">
                <a:latin typeface="Symbol" pitchFamily="18" charset="2"/>
              </a:rPr>
              <a:t>) </a:t>
            </a:r>
            <a:r>
              <a:rPr lang="en-US" sz="2400" b="0"/>
              <a:t>/e</a:t>
            </a:r>
          </a:p>
        </p:txBody>
      </p:sp>
      <p:sp>
        <p:nvSpPr>
          <p:cNvPr id="385043" name="Line 19"/>
          <p:cNvSpPr>
            <a:spLocks noChangeShapeType="1"/>
          </p:cNvSpPr>
          <p:nvPr/>
        </p:nvSpPr>
        <p:spPr bwMode="auto">
          <a:xfrm>
            <a:off x="76200" y="3200400"/>
            <a:ext cx="0" cy="533400"/>
          </a:xfrm>
          <a:prstGeom prst="line">
            <a:avLst/>
          </a:prstGeom>
          <a:noFill/>
          <a:ln w="9525">
            <a:solidFill>
              <a:srgbClr val="008000"/>
            </a:solidFill>
            <a:round/>
            <a:headEnd type="triangle" w="med" len="med"/>
            <a:tailEnd type="triangle" w="med" len="med"/>
          </a:ln>
          <a:effectLst/>
        </p:spPr>
        <p:txBody>
          <a:bodyPr/>
          <a:lstStyle/>
          <a:p>
            <a:endParaRPr lang="en-US"/>
          </a:p>
        </p:txBody>
      </p:sp>
      <p:sp>
        <p:nvSpPr>
          <p:cNvPr id="385044" name="Text Box 20"/>
          <p:cNvSpPr txBox="1">
            <a:spLocks noChangeArrowheads="1"/>
          </p:cNvSpPr>
          <p:nvPr/>
        </p:nvSpPr>
        <p:spPr bwMode="auto">
          <a:xfrm>
            <a:off x="144463" y="3332163"/>
            <a:ext cx="514350" cy="366712"/>
          </a:xfrm>
          <a:prstGeom prst="rect">
            <a:avLst/>
          </a:prstGeom>
          <a:noFill/>
          <a:ln w="9525">
            <a:noFill/>
            <a:miter lim="800000"/>
            <a:headEnd/>
            <a:tailEnd/>
          </a:ln>
          <a:effectLst/>
        </p:spPr>
        <p:txBody>
          <a:bodyPr wrap="none">
            <a:spAutoFit/>
          </a:bodyPr>
          <a:lstStyle/>
          <a:p>
            <a:r>
              <a:rPr lang="en-US">
                <a:solidFill>
                  <a:srgbClr val="339966"/>
                </a:solidFill>
                <a:latin typeface="Symbol" pitchFamily="18" charset="2"/>
              </a:rPr>
              <a:t>2D</a:t>
            </a:r>
            <a:r>
              <a:rPr lang="en-US" baseline="-25000">
                <a:solidFill>
                  <a:srgbClr val="339966"/>
                </a:solidFill>
                <a:latin typeface="Symbol" pitchFamily="18" charset="2"/>
              </a:rPr>
              <a:t>1</a:t>
            </a:r>
            <a:endParaRPr lang="en-US">
              <a:solidFill>
                <a:srgbClr val="339966"/>
              </a:solidFill>
              <a:latin typeface="Symbol" pitchFamily="18" charset="2"/>
            </a:endParaRPr>
          </a:p>
        </p:txBody>
      </p:sp>
      <p:sp>
        <p:nvSpPr>
          <p:cNvPr id="385045" name="Text Box 21"/>
          <p:cNvSpPr txBox="1">
            <a:spLocks noChangeArrowheads="1"/>
          </p:cNvSpPr>
          <p:nvPr/>
        </p:nvSpPr>
        <p:spPr bwMode="auto">
          <a:xfrm>
            <a:off x="5867400" y="1219200"/>
            <a:ext cx="3048000" cy="2465388"/>
          </a:xfrm>
          <a:prstGeom prst="rect">
            <a:avLst/>
          </a:prstGeom>
          <a:noFill/>
          <a:ln w="9525">
            <a:noFill/>
            <a:miter lim="800000"/>
            <a:headEnd/>
            <a:tailEnd/>
          </a:ln>
          <a:effectLst/>
        </p:spPr>
        <p:txBody>
          <a:bodyPr>
            <a:spAutoFit/>
          </a:bodyPr>
          <a:lstStyle/>
          <a:p>
            <a:pPr algn="ctr">
              <a:spcBef>
                <a:spcPct val="50000"/>
              </a:spcBef>
            </a:pPr>
            <a:r>
              <a:rPr lang="en-US" sz="2400" b="0" dirty="0">
                <a:solidFill>
                  <a:srgbClr val="FF3300"/>
                </a:solidFill>
              </a:rPr>
              <a:t>Onset for the 1</a:t>
            </a:r>
            <a:r>
              <a:rPr lang="en-US" sz="2400" b="0" baseline="30000" dirty="0">
                <a:solidFill>
                  <a:srgbClr val="FF3300"/>
                </a:solidFill>
              </a:rPr>
              <a:t>st</a:t>
            </a:r>
            <a:r>
              <a:rPr lang="en-US" sz="2400" b="0" dirty="0">
                <a:solidFill>
                  <a:srgbClr val="FF3300"/>
                </a:solidFill>
              </a:rPr>
              <a:t> channel of current is at V=|(</a:t>
            </a:r>
            <a:r>
              <a:rPr lang="en-US" sz="2400" b="0" dirty="0">
                <a:solidFill>
                  <a:srgbClr val="FF3300"/>
                </a:solidFill>
                <a:latin typeface="Symbol" pitchFamily="18" charset="2"/>
              </a:rPr>
              <a:t>D</a:t>
            </a:r>
            <a:r>
              <a:rPr lang="en-US" sz="2400" b="0" baseline="-25000" dirty="0">
                <a:solidFill>
                  <a:srgbClr val="FF3300"/>
                </a:solidFill>
              </a:rPr>
              <a:t>1</a:t>
            </a:r>
            <a:r>
              <a:rPr lang="en-US" sz="2400" b="0" dirty="0">
                <a:solidFill>
                  <a:srgbClr val="FF3300"/>
                </a:solidFill>
              </a:rPr>
              <a:t>-</a:t>
            </a:r>
            <a:r>
              <a:rPr lang="en-US" sz="2400" b="0" dirty="0">
                <a:solidFill>
                  <a:srgbClr val="FF3300"/>
                </a:solidFill>
                <a:latin typeface="Symbol" pitchFamily="18" charset="2"/>
              </a:rPr>
              <a:t>D</a:t>
            </a:r>
            <a:r>
              <a:rPr lang="en-US" sz="2400" b="0" baseline="-25000" dirty="0">
                <a:solidFill>
                  <a:srgbClr val="FF3300"/>
                </a:solidFill>
              </a:rPr>
              <a:t>2</a:t>
            </a:r>
            <a:r>
              <a:rPr lang="en-US" sz="2400" b="0" dirty="0">
                <a:solidFill>
                  <a:srgbClr val="FF3300"/>
                </a:solidFill>
              </a:rPr>
              <a:t>)|/e</a:t>
            </a:r>
          </a:p>
          <a:p>
            <a:pPr algn="ctr">
              <a:spcBef>
                <a:spcPct val="50000"/>
              </a:spcBef>
            </a:pPr>
            <a:r>
              <a:rPr lang="en-US" sz="2400" b="0" dirty="0">
                <a:solidFill>
                  <a:srgbClr val="FF3300"/>
                </a:solidFill>
              </a:rPr>
              <a:t>Onset for the 2</a:t>
            </a:r>
            <a:r>
              <a:rPr lang="en-US" sz="2400" b="0" baseline="30000" dirty="0">
                <a:solidFill>
                  <a:srgbClr val="FF3300"/>
                </a:solidFill>
              </a:rPr>
              <a:t>nd</a:t>
            </a:r>
            <a:r>
              <a:rPr lang="en-US" sz="2400" b="0" dirty="0">
                <a:solidFill>
                  <a:srgbClr val="FF3300"/>
                </a:solidFill>
              </a:rPr>
              <a:t> channel of current is at V=(</a:t>
            </a:r>
            <a:r>
              <a:rPr lang="en-US" sz="2400" b="0" dirty="0">
                <a:solidFill>
                  <a:srgbClr val="FF3300"/>
                </a:solidFill>
                <a:latin typeface="Symbol" pitchFamily="18" charset="2"/>
              </a:rPr>
              <a:t>D</a:t>
            </a:r>
            <a:r>
              <a:rPr lang="en-US" sz="2400" b="0" baseline="-25000" dirty="0">
                <a:solidFill>
                  <a:srgbClr val="FF3300"/>
                </a:solidFill>
              </a:rPr>
              <a:t>1</a:t>
            </a:r>
            <a:r>
              <a:rPr lang="en-US" sz="2400" b="0" dirty="0">
                <a:solidFill>
                  <a:srgbClr val="FF3300"/>
                </a:solidFill>
              </a:rPr>
              <a:t>+</a:t>
            </a:r>
            <a:r>
              <a:rPr lang="en-US" sz="2400" b="0" dirty="0">
                <a:solidFill>
                  <a:srgbClr val="FF3300"/>
                </a:solidFill>
                <a:latin typeface="Symbol" pitchFamily="18" charset="2"/>
              </a:rPr>
              <a:t>D</a:t>
            </a:r>
            <a:r>
              <a:rPr lang="en-US" sz="2400" b="0" baseline="-25000" dirty="0">
                <a:solidFill>
                  <a:srgbClr val="FF3300"/>
                </a:solidFill>
              </a:rPr>
              <a:t>2</a:t>
            </a:r>
            <a:r>
              <a:rPr lang="en-US" sz="2400" b="0" dirty="0">
                <a:solidFill>
                  <a:srgbClr val="FF3300"/>
                </a:solidFill>
              </a:rPr>
              <a:t>)/e</a:t>
            </a:r>
          </a:p>
        </p:txBody>
      </p:sp>
      <p:sp>
        <p:nvSpPr>
          <p:cNvPr id="385046" name="Text Box 22"/>
          <p:cNvSpPr txBox="1">
            <a:spLocks noChangeArrowheads="1"/>
          </p:cNvSpPr>
          <p:nvPr/>
        </p:nvSpPr>
        <p:spPr bwMode="auto">
          <a:xfrm>
            <a:off x="3886200" y="1066800"/>
            <a:ext cx="990600" cy="519113"/>
          </a:xfrm>
          <a:prstGeom prst="rect">
            <a:avLst/>
          </a:prstGeom>
          <a:noFill/>
          <a:ln w="9525">
            <a:noFill/>
            <a:miter lim="800000"/>
            <a:headEnd/>
            <a:tailEnd/>
          </a:ln>
          <a:effectLst/>
        </p:spPr>
        <p:txBody>
          <a:bodyPr>
            <a:spAutoFit/>
          </a:bodyPr>
          <a:lstStyle/>
          <a:p>
            <a:pPr>
              <a:spcBef>
                <a:spcPct val="50000"/>
              </a:spcBef>
            </a:pPr>
            <a:r>
              <a:rPr lang="en-US" sz="2800" b="0"/>
              <a:t>T</a:t>
            </a:r>
            <a:r>
              <a:rPr lang="en-US" sz="2800" b="0">
                <a:sym typeface="Symbol" pitchFamily="18" charset="2"/>
              </a:rPr>
              <a:t>0</a:t>
            </a:r>
          </a:p>
        </p:txBody>
      </p:sp>
      <p:sp>
        <p:nvSpPr>
          <p:cNvPr id="385047" name="Oval 23"/>
          <p:cNvSpPr>
            <a:spLocks noChangeArrowheads="1"/>
          </p:cNvSpPr>
          <p:nvPr/>
        </p:nvSpPr>
        <p:spPr bwMode="auto">
          <a:xfrm>
            <a:off x="1524000" y="3810000"/>
            <a:ext cx="152400" cy="152400"/>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385048" name="Oval 24"/>
          <p:cNvSpPr>
            <a:spLocks noChangeArrowheads="1"/>
          </p:cNvSpPr>
          <p:nvPr/>
        </p:nvSpPr>
        <p:spPr bwMode="auto">
          <a:xfrm>
            <a:off x="1752600" y="3810000"/>
            <a:ext cx="152400" cy="152400"/>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385049" name="Oval 25"/>
          <p:cNvSpPr>
            <a:spLocks noChangeArrowheads="1"/>
          </p:cNvSpPr>
          <p:nvPr/>
        </p:nvSpPr>
        <p:spPr bwMode="auto">
          <a:xfrm>
            <a:off x="1981200" y="3810000"/>
            <a:ext cx="152400" cy="152400"/>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385050" name="Oval 26"/>
          <p:cNvSpPr>
            <a:spLocks noChangeArrowheads="1"/>
          </p:cNvSpPr>
          <p:nvPr/>
        </p:nvSpPr>
        <p:spPr bwMode="auto">
          <a:xfrm>
            <a:off x="2209800" y="3810000"/>
            <a:ext cx="152400" cy="152400"/>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385051" name="Oval 27"/>
          <p:cNvSpPr>
            <a:spLocks noChangeArrowheads="1"/>
          </p:cNvSpPr>
          <p:nvPr/>
        </p:nvSpPr>
        <p:spPr bwMode="auto">
          <a:xfrm>
            <a:off x="1524000" y="2971800"/>
            <a:ext cx="152400" cy="152400"/>
          </a:xfrm>
          <a:prstGeom prst="ellipse">
            <a:avLst/>
          </a:prstGeom>
          <a:solidFill>
            <a:srgbClr val="0000FF"/>
          </a:solidFill>
          <a:ln w="9525">
            <a:solidFill>
              <a:schemeClr val="tx1"/>
            </a:solidFill>
            <a:round/>
            <a:headEnd/>
            <a:tailEnd/>
          </a:ln>
          <a:effectLst/>
        </p:spPr>
        <p:txBody>
          <a:bodyPr wrap="none" anchor="ctr"/>
          <a:lstStyle/>
          <a:p>
            <a:endParaRPr lang="en-US"/>
          </a:p>
        </p:txBody>
      </p:sp>
      <p:sp>
        <p:nvSpPr>
          <p:cNvPr id="385052" name="Oval 28"/>
          <p:cNvSpPr>
            <a:spLocks noChangeArrowheads="1"/>
          </p:cNvSpPr>
          <p:nvPr/>
        </p:nvSpPr>
        <p:spPr bwMode="auto">
          <a:xfrm>
            <a:off x="1752600" y="2971800"/>
            <a:ext cx="152400" cy="152400"/>
          </a:xfrm>
          <a:prstGeom prst="ellipse">
            <a:avLst/>
          </a:prstGeom>
          <a:solidFill>
            <a:srgbClr val="0000FF"/>
          </a:solidFill>
          <a:ln w="9525">
            <a:solidFill>
              <a:schemeClr val="tx1"/>
            </a:solidFill>
            <a:round/>
            <a:headEnd/>
            <a:tailEnd/>
          </a:ln>
          <a:effectLst/>
        </p:spPr>
        <p:txBody>
          <a:bodyPr wrap="none" anchor="ctr"/>
          <a:lstStyle/>
          <a:p>
            <a:endParaRPr lang="en-US"/>
          </a:p>
        </p:txBody>
      </p:sp>
      <p:sp>
        <p:nvSpPr>
          <p:cNvPr id="385053" name="Oval 29"/>
          <p:cNvSpPr>
            <a:spLocks noChangeArrowheads="1"/>
          </p:cNvSpPr>
          <p:nvPr/>
        </p:nvSpPr>
        <p:spPr bwMode="auto">
          <a:xfrm>
            <a:off x="1981200" y="2971800"/>
            <a:ext cx="152400" cy="152400"/>
          </a:xfrm>
          <a:prstGeom prst="ellipse">
            <a:avLst/>
          </a:prstGeom>
          <a:solidFill>
            <a:srgbClr val="0000FF"/>
          </a:solidFill>
          <a:ln w="9525">
            <a:solidFill>
              <a:schemeClr val="tx1"/>
            </a:solidFill>
            <a:round/>
            <a:headEnd/>
            <a:tailEnd/>
          </a:ln>
          <a:effectLst/>
        </p:spPr>
        <p:txBody>
          <a:bodyPr wrap="none" anchor="ctr"/>
          <a:lstStyle/>
          <a:p>
            <a:endParaRPr lang="en-US"/>
          </a:p>
        </p:txBody>
      </p:sp>
      <p:sp>
        <p:nvSpPr>
          <p:cNvPr id="385054" name="Oval 30"/>
          <p:cNvSpPr>
            <a:spLocks noChangeArrowheads="1"/>
          </p:cNvSpPr>
          <p:nvPr/>
        </p:nvSpPr>
        <p:spPr bwMode="auto">
          <a:xfrm>
            <a:off x="2209800" y="2971800"/>
            <a:ext cx="152400" cy="152400"/>
          </a:xfrm>
          <a:prstGeom prst="ellipse">
            <a:avLst/>
          </a:prstGeom>
          <a:solidFill>
            <a:srgbClr val="0000FF"/>
          </a:solidFill>
          <a:ln w="9525">
            <a:solidFill>
              <a:schemeClr val="tx1"/>
            </a:solidFill>
            <a:round/>
            <a:headEnd/>
            <a:tailEnd/>
          </a:ln>
          <a:effectLst/>
        </p:spPr>
        <p:txBody>
          <a:bodyPr wrap="none" anchor="ctr"/>
          <a:lstStyle/>
          <a:p>
            <a:endParaRPr lang="en-US"/>
          </a:p>
        </p:txBody>
      </p:sp>
      <p:sp>
        <p:nvSpPr>
          <p:cNvPr id="385055" name="Line 31"/>
          <p:cNvSpPr>
            <a:spLocks noChangeShapeType="1"/>
          </p:cNvSpPr>
          <p:nvPr/>
        </p:nvSpPr>
        <p:spPr bwMode="auto">
          <a:xfrm flipH="1">
            <a:off x="2209800" y="2971800"/>
            <a:ext cx="1066800" cy="0"/>
          </a:xfrm>
          <a:prstGeom prst="line">
            <a:avLst/>
          </a:prstGeom>
          <a:noFill/>
          <a:ln w="25400">
            <a:solidFill>
              <a:srgbClr val="008000"/>
            </a:solidFill>
            <a:round/>
            <a:headEnd/>
            <a:tailEnd type="triangle" w="med" len="med"/>
          </a:ln>
          <a:effectLst/>
        </p:spPr>
        <p:txBody>
          <a:bodyPr/>
          <a:lstStyle/>
          <a:p>
            <a:endParaRPr lang="en-US"/>
          </a:p>
        </p:txBody>
      </p:sp>
      <p:sp>
        <p:nvSpPr>
          <p:cNvPr id="385056" name="Line 32"/>
          <p:cNvSpPr>
            <a:spLocks noChangeShapeType="1"/>
          </p:cNvSpPr>
          <p:nvPr/>
        </p:nvSpPr>
        <p:spPr bwMode="auto">
          <a:xfrm>
            <a:off x="1219200" y="1828800"/>
            <a:ext cx="838200" cy="1143000"/>
          </a:xfrm>
          <a:prstGeom prst="line">
            <a:avLst/>
          </a:prstGeom>
          <a:noFill/>
          <a:ln w="9525">
            <a:solidFill>
              <a:schemeClr val="tx1"/>
            </a:solidFill>
            <a:round/>
            <a:headEnd/>
            <a:tailEnd type="triangle" w="med" len="med"/>
          </a:ln>
          <a:effectLst/>
        </p:spPr>
        <p:txBody>
          <a:bodyPr/>
          <a:lstStyle/>
          <a:p>
            <a:endParaRPr lang="en-US"/>
          </a:p>
        </p:txBody>
      </p:sp>
      <p:sp>
        <p:nvSpPr>
          <p:cNvPr id="385057" name="Line 33"/>
          <p:cNvSpPr>
            <a:spLocks noChangeShapeType="1"/>
          </p:cNvSpPr>
          <p:nvPr/>
        </p:nvSpPr>
        <p:spPr bwMode="auto">
          <a:xfrm>
            <a:off x="1143000" y="1828800"/>
            <a:ext cx="533400" cy="2057400"/>
          </a:xfrm>
          <a:prstGeom prst="line">
            <a:avLst/>
          </a:prstGeom>
          <a:noFill/>
          <a:ln w="9525">
            <a:solidFill>
              <a:schemeClr val="tx1"/>
            </a:solidFill>
            <a:round/>
            <a:headEnd/>
            <a:tailEnd type="triangle" w="med" len="med"/>
          </a:ln>
          <a:effectLst/>
        </p:spPr>
        <p:txBody>
          <a:bodyPr/>
          <a:lstStyle/>
          <a:p>
            <a:endParaRPr lang="en-US"/>
          </a:p>
        </p:txBody>
      </p:sp>
      <p:sp>
        <p:nvSpPr>
          <p:cNvPr id="385058" name="Text Box 34"/>
          <p:cNvSpPr txBox="1">
            <a:spLocks noChangeArrowheads="1"/>
          </p:cNvSpPr>
          <p:nvPr/>
        </p:nvSpPr>
        <p:spPr bwMode="auto">
          <a:xfrm>
            <a:off x="152400" y="1219200"/>
            <a:ext cx="2209800" cy="641350"/>
          </a:xfrm>
          <a:prstGeom prst="rect">
            <a:avLst/>
          </a:prstGeom>
          <a:noFill/>
          <a:ln w="9525">
            <a:noFill/>
            <a:miter lim="800000"/>
            <a:headEnd/>
            <a:tailEnd/>
          </a:ln>
          <a:effectLst/>
        </p:spPr>
        <p:txBody>
          <a:bodyPr>
            <a:spAutoFit/>
          </a:bodyPr>
          <a:lstStyle/>
          <a:p>
            <a:pPr>
              <a:spcBef>
                <a:spcPct val="50000"/>
              </a:spcBef>
            </a:pPr>
            <a:r>
              <a:rPr lang="en-US"/>
              <a:t>Thermally excited quasiparticle</a:t>
            </a:r>
          </a:p>
        </p:txBody>
      </p:sp>
      <p:graphicFrame>
        <p:nvGraphicFramePr>
          <p:cNvPr id="64514" name="Object 2"/>
          <p:cNvGraphicFramePr>
            <a:graphicFrameLocks noChangeAspect="1"/>
          </p:cNvGraphicFramePr>
          <p:nvPr/>
        </p:nvGraphicFramePr>
        <p:xfrm>
          <a:off x="5334000" y="1600200"/>
          <a:ext cx="3484563" cy="3865563"/>
        </p:xfrm>
        <a:graphic>
          <a:graphicData uri="http://schemas.openxmlformats.org/presentationml/2006/ole">
            <p:oleObj spid="_x0000_s64514" name="Graph" r:id="rId6" imgW="3484800" imgH="2646720" progId="Origin50.Graph">
              <p:embed/>
            </p:oleObj>
          </a:graphicData>
        </a:graphic>
      </p:graphicFrame>
      <p:sp>
        <p:nvSpPr>
          <p:cNvPr id="36" name="TextBox 35"/>
          <p:cNvSpPr txBox="1"/>
          <p:nvPr/>
        </p:nvSpPr>
        <p:spPr>
          <a:xfrm>
            <a:off x="5791200" y="5715000"/>
            <a:ext cx="3200400" cy="400110"/>
          </a:xfrm>
          <a:prstGeom prst="rect">
            <a:avLst/>
          </a:prstGeom>
          <a:noFill/>
        </p:spPr>
        <p:txBody>
          <a:bodyPr wrap="square" rtlCol="0">
            <a:spAutoFit/>
          </a:bodyPr>
          <a:lstStyle/>
          <a:p>
            <a:r>
              <a:rPr lang="en-US" sz="2000" dirty="0" err="1" smtClean="0"/>
              <a:t>NbN</a:t>
            </a:r>
            <a:r>
              <a:rPr lang="en-US" sz="2000" dirty="0" smtClean="0"/>
              <a:t>/Insulator/</a:t>
            </a:r>
            <a:r>
              <a:rPr lang="en-US" sz="2000" dirty="0" err="1" smtClean="0"/>
              <a:t>Pb</a:t>
            </a:r>
            <a:r>
              <a:rPr lang="en-US" sz="2000" dirty="0" smtClean="0"/>
              <a:t> junction</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5049"/>
                                        </p:tgtEl>
                                        <p:attrNameLst>
                                          <p:attrName>style.visibility</p:attrName>
                                        </p:attrNameLst>
                                      </p:cBhvr>
                                      <p:to>
                                        <p:strVal val="visible"/>
                                      </p:to>
                                    </p:set>
                                    <p:animEffect transition="in" filter="blinds(horizontal)">
                                      <p:cBhvr>
                                        <p:cTn id="7" dur="500"/>
                                        <p:tgtEl>
                                          <p:spTgt spid="38504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85047"/>
                                        </p:tgtEl>
                                        <p:attrNameLst>
                                          <p:attrName>style.visibility</p:attrName>
                                        </p:attrNameLst>
                                      </p:cBhvr>
                                      <p:to>
                                        <p:strVal val="visible"/>
                                      </p:to>
                                    </p:set>
                                    <p:animEffect transition="in" filter="blinds(horizontal)">
                                      <p:cBhvr>
                                        <p:cTn id="10" dur="500"/>
                                        <p:tgtEl>
                                          <p:spTgt spid="38504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85048"/>
                                        </p:tgtEl>
                                        <p:attrNameLst>
                                          <p:attrName>style.visibility</p:attrName>
                                        </p:attrNameLst>
                                      </p:cBhvr>
                                      <p:to>
                                        <p:strVal val="visible"/>
                                      </p:to>
                                    </p:set>
                                    <p:animEffect transition="in" filter="blinds(horizontal)">
                                      <p:cBhvr>
                                        <p:cTn id="13" dur="500"/>
                                        <p:tgtEl>
                                          <p:spTgt spid="38504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85050"/>
                                        </p:tgtEl>
                                        <p:attrNameLst>
                                          <p:attrName>style.visibility</p:attrName>
                                        </p:attrNameLst>
                                      </p:cBhvr>
                                      <p:to>
                                        <p:strVal val="visible"/>
                                      </p:to>
                                    </p:set>
                                    <p:animEffect transition="in" filter="blinds(horizontal)">
                                      <p:cBhvr>
                                        <p:cTn id="16" dur="500"/>
                                        <p:tgtEl>
                                          <p:spTgt spid="385050"/>
                                        </p:tgtEl>
                                      </p:cBhvr>
                                    </p:animEffect>
                                  </p:childTnLst>
                                </p:cTn>
                              </p:par>
                            </p:childTnLst>
                          </p:cTn>
                        </p:par>
                        <p:par>
                          <p:cTn id="17" fill="hold">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385051"/>
                                        </p:tgtEl>
                                        <p:attrNameLst>
                                          <p:attrName>style.visibility</p:attrName>
                                        </p:attrNameLst>
                                      </p:cBhvr>
                                      <p:to>
                                        <p:strVal val="visible"/>
                                      </p:to>
                                    </p:set>
                                    <p:animEffect transition="in" filter="blinds(horizontal)">
                                      <p:cBhvr>
                                        <p:cTn id="20" dur="500"/>
                                        <p:tgtEl>
                                          <p:spTgt spid="38505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85052"/>
                                        </p:tgtEl>
                                        <p:attrNameLst>
                                          <p:attrName>style.visibility</p:attrName>
                                        </p:attrNameLst>
                                      </p:cBhvr>
                                      <p:to>
                                        <p:strVal val="visible"/>
                                      </p:to>
                                    </p:set>
                                    <p:animEffect transition="in" filter="blinds(horizontal)">
                                      <p:cBhvr>
                                        <p:cTn id="23" dur="500"/>
                                        <p:tgtEl>
                                          <p:spTgt spid="38505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85053"/>
                                        </p:tgtEl>
                                        <p:attrNameLst>
                                          <p:attrName>style.visibility</p:attrName>
                                        </p:attrNameLst>
                                      </p:cBhvr>
                                      <p:to>
                                        <p:strVal val="visible"/>
                                      </p:to>
                                    </p:set>
                                    <p:animEffect transition="in" filter="blinds(horizontal)">
                                      <p:cBhvr>
                                        <p:cTn id="26" dur="500"/>
                                        <p:tgtEl>
                                          <p:spTgt spid="38505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85054"/>
                                        </p:tgtEl>
                                        <p:attrNameLst>
                                          <p:attrName>style.visibility</p:attrName>
                                        </p:attrNameLst>
                                      </p:cBhvr>
                                      <p:to>
                                        <p:strVal val="visible"/>
                                      </p:to>
                                    </p:set>
                                    <p:animEffect transition="in" filter="blinds(horizontal)">
                                      <p:cBhvr>
                                        <p:cTn id="29" dur="500"/>
                                        <p:tgtEl>
                                          <p:spTgt spid="385054"/>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385058"/>
                                        </p:tgtEl>
                                        <p:attrNameLst>
                                          <p:attrName>style.visibility</p:attrName>
                                        </p:attrNameLst>
                                      </p:cBhvr>
                                      <p:to>
                                        <p:strVal val="visible"/>
                                      </p:to>
                                    </p:set>
                                    <p:animEffect transition="in" filter="blinds(horizontal)">
                                      <p:cBhvr>
                                        <p:cTn id="33" dur="500"/>
                                        <p:tgtEl>
                                          <p:spTgt spid="385058"/>
                                        </p:tgtEl>
                                      </p:cBhvr>
                                    </p:animEffect>
                                  </p:childTnLst>
                                </p:cTn>
                              </p:par>
                            </p:childTnLst>
                          </p:cTn>
                        </p:par>
                        <p:par>
                          <p:cTn id="34" fill="hold">
                            <p:stCondLst>
                              <p:cond delay="1500"/>
                            </p:stCondLst>
                            <p:childTnLst>
                              <p:par>
                                <p:cTn id="35" presetID="3" presetClass="entr" presetSubtype="10" fill="hold" grpId="0" nodeType="afterEffect">
                                  <p:stCondLst>
                                    <p:cond delay="0"/>
                                  </p:stCondLst>
                                  <p:childTnLst>
                                    <p:set>
                                      <p:cBhvr>
                                        <p:cTn id="36" dur="1" fill="hold">
                                          <p:stCondLst>
                                            <p:cond delay="0"/>
                                          </p:stCondLst>
                                        </p:cTn>
                                        <p:tgtEl>
                                          <p:spTgt spid="385057"/>
                                        </p:tgtEl>
                                        <p:attrNameLst>
                                          <p:attrName>style.visibility</p:attrName>
                                        </p:attrNameLst>
                                      </p:cBhvr>
                                      <p:to>
                                        <p:strVal val="visible"/>
                                      </p:to>
                                    </p:set>
                                    <p:animEffect transition="in" filter="blinds(horizontal)">
                                      <p:cBhvr>
                                        <p:cTn id="37" dur="500"/>
                                        <p:tgtEl>
                                          <p:spTgt spid="385057"/>
                                        </p:tgtEl>
                                      </p:cBhvr>
                                    </p:animEffect>
                                  </p:childTnLst>
                                </p:cTn>
                              </p:par>
                            </p:childTnLst>
                          </p:cTn>
                        </p:par>
                        <p:par>
                          <p:cTn id="38" fill="hold">
                            <p:stCondLst>
                              <p:cond delay="2000"/>
                            </p:stCondLst>
                            <p:childTnLst>
                              <p:par>
                                <p:cTn id="39" presetID="3" presetClass="entr" presetSubtype="10" fill="hold" grpId="0" nodeType="afterEffect">
                                  <p:stCondLst>
                                    <p:cond delay="0"/>
                                  </p:stCondLst>
                                  <p:childTnLst>
                                    <p:set>
                                      <p:cBhvr>
                                        <p:cTn id="40" dur="1" fill="hold">
                                          <p:stCondLst>
                                            <p:cond delay="0"/>
                                          </p:stCondLst>
                                        </p:cTn>
                                        <p:tgtEl>
                                          <p:spTgt spid="385056"/>
                                        </p:tgtEl>
                                        <p:attrNameLst>
                                          <p:attrName>style.visibility</p:attrName>
                                        </p:attrNameLst>
                                      </p:cBhvr>
                                      <p:to>
                                        <p:strVal val="visible"/>
                                      </p:to>
                                    </p:set>
                                    <p:animEffect transition="in" filter="blinds(horizontal)">
                                      <p:cBhvr>
                                        <p:cTn id="41" dur="500"/>
                                        <p:tgtEl>
                                          <p:spTgt spid="385056"/>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grpId="1" nodeType="clickEffect">
                                  <p:stCondLst>
                                    <p:cond delay="0"/>
                                  </p:stCondLst>
                                  <p:childTnLst>
                                    <p:animEffect transition="out" filter="blinds(horizontal)">
                                      <p:cBhvr>
                                        <p:cTn id="45" dur="500"/>
                                        <p:tgtEl>
                                          <p:spTgt spid="385058"/>
                                        </p:tgtEl>
                                      </p:cBhvr>
                                    </p:animEffect>
                                    <p:set>
                                      <p:cBhvr>
                                        <p:cTn id="46" dur="1" fill="hold">
                                          <p:stCondLst>
                                            <p:cond delay="499"/>
                                          </p:stCondLst>
                                        </p:cTn>
                                        <p:tgtEl>
                                          <p:spTgt spid="385058"/>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385057"/>
                                        </p:tgtEl>
                                      </p:cBhvr>
                                    </p:animEffect>
                                    <p:set>
                                      <p:cBhvr>
                                        <p:cTn id="49" dur="1" fill="hold">
                                          <p:stCondLst>
                                            <p:cond delay="499"/>
                                          </p:stCondLst>
                                        </p:cTn>
                                        <p:tgtEl>
                                          <p:spTgt spid="385057"/>
                                        </p:tgtEl>
                                        <p:attrNameLst>
                                          <p:attrName>style.visibility</p:attrName>
                                        </p:attrNameLst>
                                      </p:cBhvr>
                                      <p:to>
                                        <p:strVal val="hidden"/>
                                      </p:to>
                                    </p:set>
                                  </p:childTnLst>
                                </p:cTn>
                              </p:par>
                              <p:par>
                                <p:cTn id="50" presetID="3" presetClass="exit" presetSubtype="10" fill="hold" grpId="1" nodeType="withEffect">
                                  <p:stCondLst>
                                    <p:cond delay="0"/>
                                  </p:stCondLst>
                                  <p:childTnLst>
                                    <p:animEffect transition="out" filter="blinds(horizontal)">
                                      <p:cBhvr>
                                        <p:cTn id="51" dur="500"/>
                                        <p:tgtEl>
                                          <p:spTgt spid="385056"/>
                                        </p:tgtEl>
                                      </p:cBhvr>
                                    </p:animEffect>
                                    <p:set>
                                      <p:cBhvr>
                                        <p:cTn id="52" dur="1" fill="hold">
                                          <p:stCondLst>
                                            <p:cond delay="499"/>
                                          </p:stCondLst>
                                        </p:cTn>
                                        <p:tgtEl>
                                          <p:spTgt spid="38505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4" presetClass="path" presetSubtype="0" accel="50000" decel="50000" fill="hold" nodeType="clickEffect">
                                  <p:stCondLst>
                                    <p:cond delay="0"/>
                                  </p:stCondLst>
                                  <p:childTnLst>
                                    <p:animMotion origin="layout" path="M 3.88889E-6 -2.31214E-7 L 0.00243 -0.03329 " pathEditMode="relative" rAng="0" ptsTypes="AA">
                                      <p:cBhvr>
                                        <p:cTn id="56" dur="2000" fill="hold"/>
                                        <p:tgtEl>
                                          <p:spTgt spid="385028"/>
                                        </p:tgtEl>
                                        <p:attrNameLst>
                                          <p:attrName>ppt_x</p:attrName>
                                          <p:attrName>ppt_y</p:attrName>
                                        </p:attrNameLst>
                                      </p:cBhvr>
                                      <p:rCtr x="1" y="-17"/>
                                    </p:animMotion>
                                  </p:childTnLst>
                                </p:cTn>
                              </p:par>
                              <p:par>
                                <p:cTn id="57" presetID="3" presetClass="exit" presetSubtype="10" fill="hold" nodeType="withEffect">
                                  <p:stCondLst>
                                    <p:cond delay="0"/>
                                  </p:stCondLst>
                                  <p:childTnLst>
                                    <p:animEffect transition="out" filter="blinds(horizontal)">
                                      <p:cBhvr>
                                        <p:cTn id="58" dur="500"/>
                                        <p:tgtEl>
                                          <p:spTgt spid="385042">
                                            <p:txEl>
                                              <p:pRg st="0" end="0"/>
                                            </p:txEl>
                                          </p:spTgt>
                                        </p:tgtEl>
                                      </p:cBhvr>
                                    </p:animEffect>
                                    <p:set>
                                      <p:cBhvr>
                                        <p:cTn id="59" dur="1" fill="hold">
                                          <p:stCondLst>
                                            <p:cond delay="499"/>
                                          </p:stCondLst>
                                        </p:cTn>
                                        <p:tgtEl>
                                          <p:spTgt spid="385042">
                                            <p:txEl>
                                              <p:pRg st="0" end="0"/>
                                            </p:txEl>
                                          </p:spTgt>
                                        </p:tgtEl>
                                        <p:attrNameLst>
                                          <p:attrName>style.visibility</p:attrName>
                                        </p:attrNameLst>
                                      </p:cBhvr>
                                      <p:to>
                                        <p:strVal val="hidden"/>
                                      </p:to>
                                    </p:set>
                                  </p:childTnLst>
                                </p:cTn>
                              </p:par>
                              <p:par>
                                <p:cTn id="60" presetID="3" presetClass="entr" presetSubtype="10" fill="hold" nodeType="withEffect">
                                  <p:stCondLst>
                                    <p:cond delay="0"/>
                                  </p:stCondLst>
                                  <p:childTnLst>
                                    <p:set>
                                      <p:cBhvr>
                                        <p:cTn id="61" dur="1" fill="hold">
                                          <p:stCondLst>
                                            <p:cond delay="0"/>
                                          </p:stCondLst>
                                        </p:cTn>
                                        <p:tgtEl>
                                          <p:spTgt spid="385042">
                                            <p:txEl>
                                              <p:pRg st="1" end="1"/>
                                            </p:txEl>
                                          </p:spTgt>
                                        </p:tgtEl>
                                        <p:attrNameLst>
                                          <p:attrName>style.visibility</p:attrName>
                                        </p:attrNameLst>
                                      </p:cBhvr>
                                      <p:to>
                                        <p:strVal val="visible"/>
                                      </p:to>
                                    </p:set>
                                    <p:animEffect transition="in" filter="blinds(horizontal)">
                                      <p:cBhvr>
                                        <p:cTn id="62" dur="500"/>
                                        <p:tgtEl>
                                          <p:spTgt spid="385042">
                                            <p:txEl>
                                              <p:pRg st="1" end="1"/>
                                            </p:txEl>
                                          </p:spTgt>
                                        </p:tgtEl>
                                      </p:cBhvr>
                                    </p:animEffect>
                                  </p:childTnLst>
                                </p:cTn>
                              </p:par>
                              <p:par>
                                <p:cTn id="63" presetID="3" presetClass="exit" presetSubtype="10" fill="hold" nodeType="withEffect">
                                  <p:stCondLst>
                                    <p:cond delay="0"/>
                                  </p:stCondLst>
                                  <p:childTnLst>
                                    <p:animEffect transition="out" filter="blinds(horizontal)">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childTnLst>
                          </p:cTn>
                        </p:par>
                        <p:par>
                          <p:cTn id="66" fill="hold">
                            <p:stCondLst>
                              <p:cond delay="2000"/>
                            </p:stCondLst>
                            <p:childTnLst>
                              <p:par>
                                <p:cTn id="67" presetID="3" presetClass="entr" presetSubtype="10" fill="hold" grpId="0" nodeType="afterEffect">
                                  <p:stCondLst>
                                    <p:cond delay="0"/>
                                  </p:stCondLst>
                                  <p:childTnLst>
                                    <p:set>
                                      <p:cBhvr>
                                        <p:cTn id="68" dur="1" fill="hold">
                                          <p:stCondLst>
                                            <p:cond delay="0"/>
                                          </p:stCondLst>
                                        </p:cTn>
                                        <p:tgtEl>
                                          <p:spTgt spid="385037"/>
                                        </p:tgtEl>
                                        <p:attrNameLst>
                                          <p:attrName>style.visibility</p:attrName>
                                        </p:attrNameLst>
                                      </p:cBhvr>
                                      <p:to>
                                        <p:strVal val="visible"/>
                                      </p:to>
                                    </p:set>
                                    <p:animEffect transition="in" filter="blinds(horizontal)">
                                      <p:cBhvr>
                                        <p:cTn id="69" dur="500"/>
                                        <p:tgtEl>
                                          <p:spTgt spid="385037"/>
                                        </p:tgtEl>
                                      </p:cBhvr>
                                    </p:animEffect>
                                  </p:childTnLst>
                                </p:cTn>
                              </p:par>
                            </p:childTnLst>
                          </p:cTn>
                        </p:par>
                        <p:par>
                          <p:cTn id="70" fill="hold">
                            <p:stCondLst>
                              <p:cond delay="2500"/>
                            </p:stCondLst>
                            <p:childTnLst>
                              <p:par>
                                <p:cTn id="71" presetID="3" presetClass="entr" presetSubtype="10" fill="hold" nodeType="afterEffect">
                                  <p:stCondLst>
                                    <p:cond delay="0"/>
                                  </p:stCondLst>
                                  <p:childTnLst>
                                    <p:set>
                                      <p:cBhvr>
                                        <p:cTn id="72" dur="1" fill="hold">
                                          <p:stCondLst>
                                            <p:cond delay="0"/>
                                          </p:stCondLst>
                                        </p:cTn>
                                        <p:tgtEl>
                                          <p:spTgt spid="385045">
                                            <p:txEl>
                                              <p:pRg st="0" end="0"/>
                                            </p:txEl>
                                          </p:spTgt>
                                        </p:tgtEl>
                                        <p:attrNameLst>
                                          <p:attrName>style.visibility</p:attrName>
                                        </p:attrNameLst>
                                      </p:cBhvr>
                                      <p:to>
                                        <p:strVal val="visible"/>
                                      </p:to>
                                    </p:set>
                                    <p:animEffect transition="in" filter="blinds(horizontal)">
                                      <p:cBhvr>
                                        <p:cTn id="73" dur="500"/>
                                        <p:tgtEl>
                                          <p:spTgt spid="385045">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64" presetClass="path" presetSubtype="0" accel="50000" decel="50000" fill="hold" nodeType="clickEffect">
                                  <p:stCondLst>
                                    <p:cond delay="0"/>
                                  </p:stCondLst>
                                  <p:childTnLst>
                                    <p:animMotion origin="layout" path="M -4.72222E-6 -0.03329 L 0.00296 -0.14428 " pathEditMode="relative" rAng="0" ptsTypes="AA">
                                      <p:cBhvr>
                                        <p:cTn id="77" dur="2000" fill="hold"/>
                                        <p:tgtEl>
                                          <p:spTgt spid="385028"/>
                                        </p:tgtEl>
                                        <p:attrNameLst>
                                          <p:attrName>ppt_x</p:attrName>
                                          <p:attrName>ppt_y</p:attrName>
                                        </p:attrNameLst>
                                      </p:cBhvr>
                                      <p:rCtr x="1" y="-55"/>
                                    </p:animMotion>
                                  </p:childTnLst>
                                </p:cTn>
                              </p:par>
                            </p:childTnLst>
                          </p:cTn>
                        </p:par>
                        <p:par>
                          <p:cTn id="78" fill="hold">
                            <p:stCondLst>
                              <p:cond delay="2000"/>
                            </p:stCondLst>
                            <p:childTnLst>
                              <p:par>
                                <p:cTn id="79" presetID="3" presetClass="entr" presetSubtype="10" fill="hold" grpId="0" nodeType="afterEffect">
                                  <p:stCondLst>
                                    <p:cond delay="0"/>
                                  </p:stCondLst>
                                  <p:childTnLst>
                                    <p:set>
                                      <p:cBhvr>
                                        <p:cTn id="80" dur="1" fill="hold">
                                          <p:stCondLst>
                                            <p:cond delay="0"/>
                                          </p:stCondLst>
                                        </p:cTn>
                                        <p:tgtEl>
                                          <p:spTgt spid="385055"/>
                                        </p:tgtEl>
                                        <p:attrNameLst>
                                          <p:attrName>style.visibility</p:attrName>
                                        </p:attrNameLst>
                                      </p:cBhvr>
                                      <p:to>
                                        <p:strVal val="visible"/>
                                      </p:to>
                                    </p:set>
                                    <p:animEffect transition="in" filter="blinds(horizontal)">
                                      <p:cBhvr>
                                        <p:cTn id="81" dur="500"/>
                                        <p:tgtEl>
                                          <p:spTgt spid="385055"/>
                                        </p:tgtEl>
                                      </p:cBhvr>
                                    </p:animEffect>
                                  </p:childTnLst>
                                </p:cTn>
                              </p:par>
                              <p:par>
                                <p:cTn id="82" presetID="3" presetClass="exit" presetSubtype="10" fill="hold" nodeType="withEffect">
                                  <p:stCondLst>
                                    <p:cond delay="0"/>
                                  </p:stCondLst>
                                  <p:childTnLst>
                                    <p:animEffect transition="out" filter="blinds(horizontal)">
                                      <p:cBhvr>
                                        <p:cTn id="83" dur="500"/>
                                        <p:tgtEl>
                                          <p:spTgt spid="385042">
                                            <p:txEl>
                                              <p:pRg st="1" end="1"/>
                                            </p:txEl>
                                          </p:spTgt>
                                        </p:tgtEl>
                                      </p:cBhvr>
                                    </p:animEffect>
                                    <p:set>
                                      <p:cBhvr>
                                        <p:cTn id="84" dur="1" fill="hold">
                                          <p:stCondLst>
                                            <p:cond delay="499"/>
                                          </p:stCondLst>
                                        </p:cTn>
                                        <p:tgtEl>
                                          <p:spTgt spid="385042">
                                            <p:txEl>
                                              <p:pRg st="1" end="1"/>
                                            </p:txEl>
                                          </p:spTgt>
                                        </p:tgtEl>
                                        <p:attrNameLst>
                                          <p:attrName>style.visibility</p:attrName>
                                        </p:attrNameLst>
                                      </p:cBhvr>
                                      <p:to>
                                        <p:strVal val="hidden"/>
                                      </p:to>
                                    </p:set>
                                  </p:childTnLst>
                                </p:cTn>
                              </p:par>
                            </p:childTnLst>
                          </p:cTn>
                        </p:par>
                        <p:par>
                          <p:cTn id="85" fill="hold">
                            <p:stCondLst>
                              <p:cond delay="2500"/>
                            </p:stCondLst>
                            <p:childTnLst>
                              <p:par>
                                <p:cTn id="86" presetID="3" presetClass="entr" presetSubtype="10" fill="hold" nodeType="afterEffect">
                                  <p:stCondLst>
                                    <p:cond delay="0"/>
                                  </p:stCondLst>
                                  <p:childTnLst>
                                    <p:set>
                                      <p:cBhvr>
                                        <p:cTn id="87" dur="1" fill="hold">
                                          <p:stCondLst>
                                            <p:cond delay="0"/>
                                          </p:stCondLst>
                                        </p:cTn>
                                        <p:tgtEl>
                                          <p:spTgt spid="385042">
                                            <p:txEl>
                                              <p:pRg st="2" end="2"/>
                                            </p:txEl>
                                          </p:spTgt>
                                        </p:tgtEl>
                                        <p:attrNameLst>
                                          <p:attrName>style.visibility</p:attrName>
                                        </p:attrNameLst>
                                      </p:cBhvr>
                                      <p:to>
                                        <p:strVal val="visible"/>
                                      </p:to>
                                    </p:set>
                                    <p:animEffect transition="in" filter="blinds(horizontal)">
                                      <p:cBhvr>
                                        <p:cTn id="88" dur="500"/>
                                        <p:tgtEl>
                                          <p:spTgt spid="385042">
                                            <p:txEl>
                                              <p:pRg st="2" end="2"/>
                                            </p:txEl>
                                          </p:spTgt>
                                        </p:tgtEl>
                                      </p:cBhvr>
                                    </p:animEffect>
                                  </p:childTnLst>
                                </p:cTn>
                              </p:par>
                            </p:childTnLst>
                          </p:cTn>
                        </p:par>
                        <p:par>
                          <p:cTn id="89" fill="hold">
                            <p:stCondLst>
                              <p:cond delay="3000"/>
                            </p:stCondLst>
                            <p:childTnLst>
                              <p:par>
                                <p:cTn id="90" presetID="3" presetClass="entr" presetSubtype="10" fill="hold" nodeType="afterEffect">
                                  <p:stCondLst>
                                    <p:cond delay="0"/>
                                  </p:stCondLst>
                                  <p:childTnLst>
                                    <p:set>
                                      <p:cBhvr>
                                        <p:cTn id="91" dur="1" fill="hold">
                                          <p:stCondLst>
                                            <p:cond delay="0"/>
                                          </p:stCondLst>
                                        </p:cTn>
                                        <p:tgtEl>
                                          <p:spTgt spid="385045">
                                            <p:txEl>
                                              <p:pRg st="1" end="1"/>
                                            </p:txEl>
                                          </p:spTgt>
                                        </p:tgtEl>
                                        <p:attrNameLst>
                                          <p:attrName>style.visibility</p:attrName>
                                        </p:attrNameLst>
                                      </p:cBhvr>
                                      <p:to>
                                        <p:strVal val="visible"/>
                                      </p:to>
                                    </p:set>
                                    <p:animEffect transition="in" filter="blinds(horizontal)">
                                      <p:cBhvr>
                                        <p:cTn id="92" dur="500"/>
                                        <p:tgtEl>
                                          <p:spTgt spid="385045">
                                            <p:txEl>
                                              <p:pRg st="1" end="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xit" presetSubtype="10" fill="hold" grpId="0" nodeType="clickEffect">
                                  <p:stCondLst>
                                    <p:cond delay="0"/>
                                  </p:stCondLst>
                                  <p:childTnLst>
                                    <p:animEffect transition="out" filter="blinds(horizontal)">
                                      <p:cBhvr>
                                        <p:cTn id="96" dur="500"/>
                                        <p:tgtEl>
                                          <p:spTgt spid="385045">
                                            <p:txEl>
                                              <p:pRg st="0" end="0"/>
                                            </p:txEl>
                                          </p:spTgt>
                                        </p:tgtEl>
                                      </p:cBhvr>
                                    </p:animEffect>
                                    <p:set>
                                      <p:cBhvr>
                                        <p:cTn id="97" dur="1" fill="hold">
                                          <p:stCondLst>
                                            <p:cond delay="499"/>
                                          </p:stCondLst>
                                        </p:cTn>
                                        <p:tgtEl>
                                          <p:spTgt spid="385045">
                                            <p:txEl>
                                              <p:pRg st="0" end="0"/>
                                            </p:txEl>
                                          </p:spTgt>
                                        </p:tgtEl>
                                        <p:attrNameLst>
                                          <p:attrName>style.visibility</p:attrName>
                                        </p:attrNameLst>
                                      </p:cBhvr>
                                      <p:to>
                                        <p:strVal val="hidden"/>
                                      </p:to>
                                    </p:set>
                                  </p:childTnLst>
                                </p:cTn>
                              </p:par>
                              <p:par>
                                <p:cTn id="98" presetID="3" presetClass="exit" presetSubtype="10" fill="hold" grpId="0" nodeType="withEffect">
                                  <p:stCondLst>
                                    <p:cond delay="0"/>
                                  </p:stCondLst>
                                  <p:childTnLst>
                                    <p:animEffect transition="out" filter="blinds(horizontal)">
                                      <p:cBhvr>
                                        <p:cTn id="99" dur="500"/>
                                        <p:tgtEl>
                                          <p:spTgt spid="385045">
                                            <p:txEl>
                                              <p:pRg st="1" end="1"/>
                                            </p:txEl>
                                          </p:spTgt>
                                        </p:tgtEl>
                                      </p:cBhvr>
                                    </p:animEffect>
                                    <p:set>
                                      <p:cBhvr>
                                        <p:cTn id="100" dur="1" fill="hold">
                                          <p:stCondLst>
                                            <p:cond delay="499"/>
                                          </p:stCondLst>
                                        </p:cTn>
                                        <p:tgtEl>
                                          <p:spTgt spid="385045">
                                            <p:txEl>
                                              <p:pRg st="1" end="1"/>
                                            </p:txEl>
                                          </p:spTgt>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nodeType="clickEffect">
                                  <p:stCondLst>
                                    <p:cond delay="0"/>
                                  </p:stCondLst>
                                  <p:childTnLst>
                                    <p:set>
                                      <p:cBhvr>
                                        <p:cTn id="104" dur="1" fill="hold">
                                          <p:stCondLst>
                                            <p:cond delay="0"/>
                                          </p:stCondLst>
                                        </p:cTn>
                                        <p:tgtEl>
                                          <p:spTgt spid="64514"/>
                                        </p:tgtEl>
                                        <p:attrNameLst>
                                          <p:attrName>style.visibility</p:attrName>
                                        </p:attrNameLst>
                                      </p:cBhvr>
                                      <p:to>
                                        <p:strVal val="visible"/>
                                      </p:to>
                                    </p:set>
                                    <p:animEffect transition="in" filter="blinds(horizontal)">
                                      <p:cBhvr>
                                        <p:cTn id="105"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37" grpId="0" animBg="1"/>
      <p:bldP spid="385045" grpId="0" uiExpand="1" build="allAtOnce"/>
      <p:bldP spid="385047" grpId="0" animBg="1"/>
      <p:bldP spid="385048" grpId="0" animBg="1"/>
      <p:bldP spid="385049" grpId="0" animBg="1"/>
      <p:bldP spid="385050" grpId="0" animBg="1"/>
      <p:bldP spid="385051" grpId="0" animBg="1"/>
      <p:bldP spid="385052" grpId="0" animBg="1"/>
      <p:bldP spid="385053" grpId="0" animBg="1"/>
      <p:bldP spid="385054" grpId="0" animBg="1"/>
      <p:bldP spid="385055" grpId="0" animBg="1"/>
      <p:bldP spid="385056" grpId="0" animBg="1"/>
      <p:bldP spid="385056" grpId="1" animBg="1"/>
      <p:bldP spid="385057" grpId="0" animBg="1"/>
      <p:bldP spid="385057" grpId="1" animBg="1"/>
      <p:bldP spid="385058" grpId="0"/>
      <p:bldP spid="38505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73100" y="120650"/>
            <a:ext cx="7808913" cy="925513"/>
          </a:xfrm>
          <a:ln/>
        </p:spPr>
        <p:txBody>
          <a:bodyPr lIns="0" tIns="0" rIns="0" bIns="0">
            <a:normAutofit fontScale="90000"/>
          </a:bodyPr>
          <a:lstStyle/>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t>Electrons in a solid</a:t>
            </a:r>
            <a:br>
              <a:rPr lang="en-GB"/>
            </a:br>
            <a:r>
              <a:rPr lang="en-GB" sz="2800"/>
              <a:t>Formation of energy bands</a:t>
            </a:r>
          </a:p>
        </p:txBody>
      </p:sp>
      <p:pic>
        <p:nvPicPr>
          <p:cNvPr id="7171" name="Picture 3"/>
          <p:cNvPicPr>
            <a:picLocks noChangeAspect="1" noChangeArrowheads="1"/>
          </p:cNvPicPr>
          <p:nvPr/>
        </p:nvPicPr>
        <p:blipFill>
          <a:blip r:embed="rId3" cstate="print"/>
          <a:srcRect/>
          <a:stretch>
            <a:fillRect/>
          </a:stretch>
        </p:blipFill>
        <p:spPr bwMode="auto">
          <a:xfrm>
            <a:off x="533400" y="1905000"/>
            <a:ext cx="3262313" cy="1436688"/>
          </a:xfrm>
          <a:prstGeom prst="rect">
            <a:avLst/>
          </a:prstGeom>
          <a:noFill/>
        </p:spPr>
      </p:pic>
      <p:sp>
        <p:nvSpPr>
          <p:cNvPr id="7172" name="Line 4"/>
          <p:cNvSpPr>
            <a:spLocks noChangeShapeType="1"/>
          </p:cNvSpPr>
          <p:nvPr/>
        </p:nvSpPr>
        <p:spPr bwMode="auto">
          <a:xfrm flipV="1">
            <a:off x="3883025" y="1749425"/>
            <a:ext cx="2479675" cy="293688"/>
          </a:xfrm>
          <a:prstGeom prst="line">
            <a:avLst/>
          </a:prstGeom>
          <a:noFill/>
          <a:ln w="108000">
            <a:solidFill>
              <a:srgbClr val="B3B3B3"/>
            </a:solidFill>
            <a:round/>
            <a:headEnd/>
            <a:tailEnd type="triangle" w="lg" len="lg"/>
          </a:ln>
        </p:spPr>
        <p:txBody>
          <a:bodyPr/>
          <a:lstStyle/>
          <a:p>
            <a:endParaRPr lang="en-US"/>
          </a:p>
        </p:txBody>
      </p:sp>
      <p:pic>
        <p:nvPicPr>
          <p:cNvPr id="7173" name="Picture 5"/>
          <p:cNvPicPr>
            <a:picLocks noChangeAspect="1" noChangeArrowheads="1"/>
          </p:cNvPicPr>
          <p:nvPr/>
        </p:nvPicPr>
        <p:blipFill>
          <a:blip r:embed="rId4" cstate="print"/>
          <a:srcRect/>
          <a:stretch>
            <a:fillRect/>
          </a:stretch>
        </p:blipFill>
        <p:spPr bwMode="auto">
          <a:xfrm>
            <a:off x="6448425" y="1073150"/>
            <a:ext cx="1897063" cy="1982788"/>
          </a:xfrm>
          <a:prstGeom prst="rect">
            <a:avLst/>
          </a:prstGeom>
          <a:noFill/>
        </p:spPr>
      </p:pic>
      <p:sp>
        <p:nvSpPr>
          <p:cNvPr id="7174" name="Text Box 6"/>
          <p:cNvSpPr txBox="1">
            <a:spLocks noChangeArrowheads="1"/>
          </p:cNvSpPr>
          <p:nvPr/>
        </p:nvSpPr>
        <p:spPr bwMode="auto">
          <a:xfrm>
            <a:off x="238125" y="3030538"/>
            <a:ext cx="236538" cy="263525"/>
          </a:xfrm>
          <a:prstGeom prst="rect">
            <a:avLst/>
          </a:prstGeom>
          <a:noFill/>
          <a:ln w="9525">
            <a:noFill/>
            <a:miter lim="800000"/>
            <a:headEnd/>
            <a:tailEnd/>
          </a:ln>
        </p:spPr>
        <p:txBody>
          <a:bodyPr lIns="0" tIns="0" rIns="0" bIns="0">
            <a:spAutoFit/>
          </a:bodyPr>
          <a:lstStyle/>
          <a:p>
            <a:pPr defTabSz="828675" hangingPunct="0">
              <a:lnSpc>
                <a:spcPct val="95000"/>
              </a:lnSpc>
              <a:buClr>
                <a:srgbClr val="000000"/>
              </a:buClr>
              <a:buSzPct val="45000"/>
              <a:buFont typeface="StarSymbo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1500">
                <a:latin typeface="Times New Roman" pitchFamily="18" charset="0"/>
              </a:rPr>
              <a:t>E</a:t>
            </a:r>
            <a:r>
              <a:rPr lang="en-GB" sz="1500" baseline="-33000">
                <a:latin typeface="Times New Roman" pitchFamily="18" charset="0"/>
              </a:rPr>
              <a:t>1</a:t>
            </a:r>
          </a:p>
        </p:txBody>
      </p:sp>
      <p:sp>
        <p:nvSpPr>
          <p:cNvPr id="7175" name="Text Box 7"/>
          <p:cNvSpPr txBox="1">
            <a:spLocks noChangeArrowheads="1"/>
          </p:cNvSpPr>
          <p:nvPr/>
        </p:nvSpPr>
        <p:spPr bwMode="auto">
          <a:xfrm>
            <a:off x="244475" y="2706688"/>
            <a:ext cx="238125" cy="263525"/>
          </a:xfrm>
          <a:prstGeom prst="rect">
            <a:avLst/>
          </a:prstGeom>
          <a:noFill/>
          <a:ln w="9525">
            <a:noFill/>
            <a:miter lim="800000"/>
            <a:headEnd/>
            <a:tailEnd/>
          </a:ln>
        </p:spPr>
        <p:txBody>
          <a:bodyPr lIns="0" tIns="0" rIns="0" bIns="0">
            <a:spAutoFit/>
          </a:bodyPr>
          <a:lstStyle/>
          <a:p>
            <a:pPr defTabSz="828675" hangingPunct="0">
              <a:lnSpc>
                <a:spcPct val="95000"/>
              </a:lnSpc>
              <a:buClr>
                <a:srgbClr val="000000"/>
              </a:buClr>
              <a:buSzPct val="45000"/>
              <a:buFont typeface="StarSymbo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1500">
                <a:latin typeface="Times New Roman" pitchFamily="18" charset="0"/>
              </a:rPr>
              <a:t>E</a:t>
            </a:r>
            <a:r>
              <a:rPr lang="en-GB" sz="1500" baseline="-33000">
                <a:latin typeface="Times New Roman" pitchFamily="18" charset="0"/>
              </a:rPr>
              <a:t>2</a:t>
            </a:r>
          </a:p>
        </p:txBody>
      </p:sp>
      <p:sp>
        <p:nvSpPr>
          <p:cNvPr id="7176" name="Text Box 8"/>
          <p:cNvSpPr txBox="1">
            <a:spLocks noChangeArrowheads="1"/>
          </p:cNvSpPr>
          <p:nvPr/>
        </p:nvSpPr>
        <p:spPr bwMode="auto">
          <a:xfrm>
            <a:off x="238125" y="2508250"/>
            <a:ext cx="236538" cy="263525"/>
          </a:xfrm>
          <a:prstGeom prst="rect">
            <a:avLst/>
          </a:prstGeom>
          <a:noFill/>
          <a:ln w="9525">
            <a:noFill/>
            <a:miter lim="800000"/>
            <a:headEnd/>
            <a:tailEnd/>
          </a:ln>
        </p:spPr>
        <p:txBody>
          <a:bodyPr lIns="0" tIns="0" rIns="0" bIns="0">
            <a:spAutoFit/>
          </a:bodyPr>
          <a:lstStyle/>
          <a:p>
            <a:pPr defTabSz="828675" hangingPunct="0">
              <a:lnSpc>
                <a:spcPct val="95000"/>
              </a:lnSpc>
              <a:buClr>
                <a:srgbClr val="000000"/>
              </a:buClr>
              <a:buSzPct val="45000"/>
              <a:buFont typeface="StarSymbo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1500">
                <a:latin typeface="Times New Roman" pitchFamily="18" charset="0"/>
              </a:rPr>
              <a:t>E</a:t>
            </a:r>
            <a:r>
              <a:rPr lang="en-GB" sz="1500" baseline="-33000">
                <a:latin typeface="Times New Roman" pitchFamily="18" charset="0"/>
              </a:rPr>
              <a:t>3</a:t>
            </a:r>
          </a:p>
        </p:txBody>
      </p:sp>
      <p:pic>
        <p:nvPicPr>
          <p:cNvPr id="7177" name="Picture 9"/>
          <p:cNvPicPr>
            <a:picLocks noChangeAspect="1" noChangeArrowheads="1"/>
          </p:cNvPicPr>
          <p:nvPr/>
        </p:nvPicPr>
        <p:blipFill>
          <a:blip r:embed="rId5" cstate="print"/>
          <a:srcRect/>
          <a:stretch>
            <a:fillRect/>
          </a:stretch>
        </p:blipFill>
        <p:spPr bwMode="auto">
          <a:xfrm>
            <a:off x="6781800" y="3657600"/>
            <a:ext cx="1533525" cy="2551113"/>
          </a:xfrm>
          <a:prstGeom prst="rect">
            <a:avLst/>
          </a:prstGeom>
          <a:noFill/>
        </p:spPr>
      </p:pic>
      <p:sp>
        <p:nvSpPr>
          <p:cNvPr id="7178" name="Text Box 10"/>
          <p:cNvSpPr txBox="1">
            <a:spLocks noChangeArrowheads="1"/>
          </p:cNvSpPr>
          <p:nvPr/>
        </p:nvSpPr>
        <p:spPr bwMode="auto">
          <a:xfrm>
            <a:off x="814388" y="1277938"/>
            <a:ext cx="2628900" cy="312737"/>
          </a:xfrm>
          <a:prstGeom prst="rect">
            <a:avLst/>
          </a:prstGeom>
          <a:noFill/>
          <a:ln w="9525">
            <a:noFill/>
            <a:miter lim="800000"/>
            <a:headEnd/>
            <a:tailEnd/>
          </a:ln>
        </p:spPr>
        <p:txBody>
          <a:bodyPr lIns="0" tIns="0" rIns="0" bIns="0">
            <a:spAutoFit/>
          </a:bodyPr>
          <a:lstStyle/>
          <a:p>
            <a:pPr algn="ctr" defTabSz="828675" hangingPunct="0">
              <a:lnSpc>
                <a:spcPct val="95000"/>
              </a:lnSpc>
              <a:buClr>
                <a:srgbClr val="000000"/>
              </a:buClr>
              <a:buSzPct val="45000"/>
              <a:buFont typeface="StarSymbo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2200">
                <a:solidFill>
                  <a:srgbClr val="008000"/>
                </a:solidFill>
                <a:latin typeface="Times New Roman" pitchFamily="18" charset="0"/>
              </a:rPr>
              <a:t>Free atoms</a:t>
            </a:r>
          </a:p>
        </p:txBody>
      </p:sp>
      <p:sp>
        <p:nvSpPr>
          <p:cNvPr id="7179" name="Text Box 11"/>
          <p:cNvSpPr txBox="1">
            <a:spLocks noChangeArrowheads="1"/>
          </p:cNvSpPr>
          <p:nvPr/>
        </p:nvSpPr>
        <p:spPr bwMode="auto">
          <a:xfrm>
            <a:off x="7075488" y="814388"/>
            <a:ext cx="838200" cy="311150"/>
          </a:xfrm>
          <a:prstGeom prst="rect">
            <a:avLst/>
          </a:prstGeom>
          <a:noFill/>
          <a:ln w="9525">
            <a:noFill/>
            <a:miter lim="800000"/>
            <a:headEnd/>
            <a:tailEnd/>
          </a:ln>
        </p:spPr>
        <p:txBody>
          <a:bodyPr lIns="0" tIns="0" rIns="0" bIns="0">
            <a:spAutoFit/>
          </a:bodyPr>
          <a:lstStyle/>
          <a:p>
            <a:pPr defTabSz="828675" hangingPunct="0">
              <a:lnSpc>
                <a:spcPct val="95000"/>
              </a:lnSpc>
              <a:buClr>
                <a:srgbClr val="000000"/>
              </a:buClr>
              <a:buSzPct val="45000"/>
              <a:buFont typeface="StarSymbo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2200">
                <a:solidFill>
                  <a:srgbClr val="008000"/>
                </a:solidFill>
                <a:latin typeface="Times New Roman" pitchFamily="18" charset="0"/>
              </a:rPr>
              <a:t>Solid</a:t>
            </a:r>
          </a:p>
        </p:txBody>
      </p:sp>
      <p:sp>
        <p:nvSpPr>
          <p:cNvPr id="7180" name="Line 12"/>
          <p:cNvSpPr>
            <a:spLocks noChangeShapeType="1"/>
          </p:cNvSpPr>
          <p:nvPr/>
        </p:nvSpPr>
        <p:spPr bwMode="auto">
          <a:xfrm flipV="1">
            <a:off x="8528050" y="3640138"/>
            <a:ext cx="1588" cy="2524125"/>
          </a:xfrm>
          <a:prstGeom prst="line">
            <a:avLst/>
          </a:prstGeom>
          <a:noFill/>
          <a:ln w="9360">
            <a:solidFill>
              <a:srgbClr val="0000FF"/>
            </a:solidFill>
            <a:round/>
            <a:headEnd/>
            <a:tailEnd type="triangle" w="lg" len="lg"/>
          </a:ln>
        </p:spPr>
        <p:txBody>
          <a:bodyPr/>
          <a:lstStyle/>
          <a:p>
            <a:endParaRPr lang="en-US"/>
          </a:p>
        </p:txBody>
      </p:sp>
      <p:sp>
        <p:nvSpPr>
          <p:cNvPr id="7181" name="Text Box 13"/>
          <p:cNvSpPr txBox="1">
            <a:spLocks noChangeArrowheads="1"/>
          </p:cNvSpPr>
          <p:nvPr/>
        </p:nvSpPr>
        <p:spPr bwMode="auto">
          <a:xfrm>
            <a:off x="8091488" y="6275388"/>
            <a:ext cx="952500" cy="311150"/>
          </a:xfrm>
          <a:prstGeom prst="rect">
            <a:avLst/>
          </a:prstGeom>
          <a:noFill/>
          <a:ln w="9525">
            <a:noFill/>
            <a:miter lim="800000"/>
            <a:headEnd/>
            <a:tailEnd/>
          </a:ln>
        </p:spPr>
        <p:txBody>
          <a:bodyPr lIns="0" tIns="0" rIns="0" bIns="0">
            <a:spAutoFit/>
          </a:bodyPr>
          <a:lstStyle/>
          <a:p>
            <a:pPr defTabSz="828675" hangingPunct="0">
              <a:lnSpc>
                <a:spcPct val="95000"/>
              </a:lnSpc>
              <a:buClr>
                <a:srgbClr val="000000"/>
              </a:buClr>
              <a:buSzPct val="45000"/>
              <a:buFont typeface="StarSymbo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2200" b="1">
                <a:solidFill>
                  <a:srgbClr val="0000FF"/>
                </a:solidFill>
                <a:latin typeface="Times New Roman" pitchFamily="18" charset="0"/>
              </a:rPr>
              <a:t>Energy</a:t>
            </a:r>
          </a:p>
        </p:txBody>
      </p:sp>
      <p:sp>
        <p:nvSpPr>
          <p:cNvPr id="7182" name="Line 14"/>
          <p:cNvSpPr>
            <a:spLocks noChangeShapeType="1"/>
          </p:cNvSpPr>
          <p:nvPr/>
        </p:nvSpPr>
        <p:spPr bwMode="auto">
          <a:xfrm>
            <a:off x="3632200" y="2568575"/>
            <a:ext cx="2903538" cy="1338263"/>
          </a:xfrm>
          <a:prstGeom prst="line">
            <a:avLst/>
          </a:prstGeom>
          <a:noFill/>
          <a:ln w="9360">
            <a:solidFill>
              <a:srgbClr val="00B8FF"/>
            </a:solidFill>
            <a:round/>
            <a:headEnd/>
            <a:tailEnd type="triangle" w="lg" len="lg"/>
          </a:ln>
        </p:spPr>
        <p:txBody>
          <a:bodyPr/>
          <a:lstStyle/>
          <a:p>
            <a:endParaRPr lang="en-US"/>
          </a:p>
        </p:txBody>
      </p:sp>
      <p:sp>
        <p:nvSpPr>
          <p:cNvPr id="7183" name="Line 15"/>
          <p:cNvSpPr>
            <a:spLocks noChangeShapeType="1"/>
          </p:cNvSpPr>
          <p:nvPr/>
        </p:nvSpPr>
        <p:spPr bwMode="auto">
          <a:xfrm>
            <a:off x="3668713" y="2816225"/>
            <a:ext cx="2941637" cy="1992313"/>
          </a:xfrm>
          <a:prstGeom prst="line">
            <a:avLst/>
          </a:prstGeom>
          <a:noFill/>
          <a:ln w="9360">
            <a:solidFill>
              <a:srgbClr val="00B8FF"/>
            </a:solidFill>
            <a:round/>
            <a:headEnd/>
            <a:tailEnd type="triangle" w="lg" len="lg"/>
          </a:ln>
        </p:spPr>
        <p:txBody>
          <a:bodyPr/>
          <a:lstStyle/>
          <a:p>
            <a:endParaRPr lang="en-US"/>
          </a:p>
        </p:txBody>
      </p:sp>
      <p:sp>
        <p:nvSpPr>
          <p:cNvPr id="7184" name="Line 16"/>
          <p:cNvSpPr>
            <a:spLocks noChangeShapeType="1"/>
          </p:cNvSpPr>
          <p:nvPr/>
        </p:nvSpPr>
        <p:spPr bwMode="auto">
          <a:xfrm>
            <a:off x="3694113" y="3181350"/>
            <a:ext cx="2979737" cy="2692400"/>
          </a:xfrm>
          <a:prstGeom prst="line">
            <a:avLst/>
          </a:prstGeom>
          <a:noFill/>
          <a:ln w="9360">
            <a:solidFill>
              <a:srgbClr val="00B8FF"/>
            </a:solidFill>
            <a:round/>
            <a:headEnd/>
            <a:tailEnd type="triangle" w="lg" len="lg"/>
          </a:ln>
        </p:spPr>
        <p:txBody>
          <a:bodyPr/>
          <a:lstStyle/>
          <a:p>
            <a:endParaRPr lang="en-US"/>
          </a:p>
        </p:txBody>
      </p:sp>
      <p:sp>
        <p:nvSpPr>
          <p:cNvPr id="7185" name="Text Box 17"/>
          <p:cNvSpPr txBox="1">
            <a:spLocks noChangeArrowheads="1"/>
          </p:cNvSpPr>
          <p:nvPr/>
        </p:nvSpPr>
        <p:spPr bwMode="auto">
          <a:xfrm>
            <a:off x="1219200" y="5638800"/>
            <a:ext cx="3092450" cy="635000"/>
          </a:xfrm>
          <a:prstGeom prst="rect">
            <a:avLst/>
          </a:prstGeom>
          <a:noFill/>
          <a:ln w="9525">
            <a:noFill/>
            <a:miter lim="800000"/>
            <a:headEnd/>
            <a:tailEnd/>
          </a:ln>
        </p:spPr>
        <p:txBody>
          <a:bodyPr lIns="0" tIns="0" rIns="0" bIns="0">
            <a:spAutoFit/>
          </a:bodyPr>
          <a:lstStyle/>
          <a:p>
            <a:pPr algn="ctr" defTabSz="828675" hangingPunct="0">
              <a:lnSpc>
                <a:spcPct val="95000"/>
              </a:lnSpc>
              <a:buClr>
                <a:srgbClr val="000000"/>
              </a:buClr>
              <a:buSzPct val="45000"/>
              <a:buFont typeface="StarSymbo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2200">
                <a:solidFill>
                  <a:srgbClr val="00CCCC"/>
                </a:solidFill>
                <a:latin typeface="Times New Roman" pitchFamily="18" charset="0"/>
              </a:rPr>
              <a:t>Individual levels</a:t>
            </a:r>
          </a:p>
          <a:p>
            <a:pPr algn="ctr" defTabSz="828675" hangingPunct="0">
              <a:lnSpc>
                <a:spcPct val="95000"/>
              </a:lnSpc>
              <a:buClr>
                <a:srgbClr val="000000"/>
              </a:buClr>
              <a:buSzPct val="45000"/>
              <a:buFont typeface="StarSymbo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2200">
                <a:solidFill>
                  <a:srgbClr val="00CCCC"/>
                </a:solidFill>
                <a:latin typeface="Times New Roman" pitchFamily="18" charset="0"/>
              </a:rPr>
              <a:t>to nearly continuous bands</a:t>
            </a:r>
          </a:p>
        </p:txBody>
      </p:sp>
      <p:sp>
        <p:nvSpPr>
          <p:cNvPr id="7186" name="Line 18"/>
          <p:cNvSpPr>
            <a:spLocks noChangeShapeType="1"/>
          </p:cNvSpPr>
          <p:nvPr/>
        </p:nvSpPr>
        <p:spPr bwMode="auto">
          <a:xfrm flipH="1">
            <a:off x="4724400" y="3932238"/>
            <a:ext cx="2027238" cy="2544762"/>
          </a:xfrm>
          <a:prstGeom prst="line">
            <a:avLst/>
          </a:prstGeom>
          <a:noFill/>
          <a:ln w="108000">
            <a:solidFill>
              <a:srgbClr val="2300DC"/>
            </a:solidFill>
            <a:round/>
            <a:headEnd/>
            <a:tailEnd type="triangle" w="lg" len="lg"/>
          </a:ln>
        </p:spPr>
        <p:txBody>
          <a:bodyPr/>
          <a:lstStyle/>
          <a:p>
            <a:endParaRPr lang="en-US"/>
          </a:p>
        </p:txBody>
      </p:sp>
      <p:sp>
        <p:nvSpPr>
          <p:cNvPr id="7187" name="Line 19"/>
          <p:cNvSpPr>
            <a:spLocks noChangeShapeType="1"/>
          </p:cNvSpPr>
          <p:nvPr/>
        </p:nvSpPr>
        <p:spPr bwMode="auto">
          <a:xfrm flipH="1">
            <a:off x="4724400" y="4859338"/>
            <a:ext cx="2116138" cy="1617662"/>
          </a:xfrm>
          <a:prstGeom prst="line">
            <a:avLst/>
          </a:prstGeom>
          <a:noFill/>
          <a:ln w="108000">
            <a:solidFill>
              <a:srgbClr val="2300DC"/>
            </a:solidFill>
            <a:round/>
            <a:headEnd/>
            <a:tailEnd type="triangle" w="lg" len="lg"/>
          </a:ln>
        </p:spPr>
        <p:txBody>
          <a:bodyPr/>
          <a:lstStyle/>
          <a:p>
            <a:endParaRPr lang="en-US"/>
          </a:p>
        </p:txBody>
      </p:sp>
      <p:sp>
        <p:nvSpPr>
          <p:cNvPr id="7188" name="Line 20"/>
          <p:cNvSpPr>
            <a:spLocks noChangeShapeType="1"/>
          </p:cNvSpPr>
          <p:nvPr/>
        </p:nvSpPr>
        <p:spPr bwMode="auto">
          <a:xfrm flipH="1">
            <a:off x="4648200" y="5988050"/>
            <a:ext cx="2154238" cy="488950"/>
          </a:xfrm>
          <a:prstGeom prst="line">
            <a:avLst/>
          </a:prstGeom>
          <a:noFill/>
          <a:ln w="108000">
            <a:solidFill>
              <a:srgbClr val="2300DC"/>
            </a:solidFill>
            <a:round/>
            <a:headEnd/>
            <a:tailEnd type="triangle" w="lg" len="lg"/>
          </a:ln>
        </p:spPr>
        <p:txBody>
          <a:bodyPr/>
          <a:lstStyle/>
          <a:p>
            <a:endParaRPr lang="en-US"/>
          </a:p>
        </p:txBody>
      </p:sp>
      <p:sp>
        <p:nvSpPr>
          <p:cNvPr id="7189" name="Text Box 21"/>
          <p:cNvSpPr txBox="1">
            <a:spLocks noChangeArrowheads="1"/>
          </p:cNvSpPr>
          <p:nvPr/>
        </p:nvSpPr>
        <p:spPr bwMode="auto">
          <a:xfrm>
            <a:off x="1066800" y="6324600"/>
            <a:ext cx="3519488" cy="317500"/>
          </a:xfrm>
          <a:prstGeom prst="rect">
            <a:avLst/>
          </a:prstGeom>
          <a:noFill/>
          <a:ln w="9525">
            <a:noFill/>
            <a:miter lim="800000"/>
            <a:headEnd/>
            <a:tailEnd/>
          </a:ln>
        </p:spPr>
        <p:txBody>
          <a:bodyPr lIns="0" tIns="0" rIns="0" bIns="0">
            <a:spAutoFit/>
          </a:bodyPr>
          <a:lstStyle/>
          <a:p>
            <a:pPr defTabSz="828675" hangingPunct="0">
              <a:lnSpc>
                <a:spcPct val="95000"/>
              </a:lnSpc>
              <a:buClr>
                <a:srgbClr val="000000"/>
              </a:buClr>
              <a:buSzPct val="45000"/>
              <a:buFont typeface="StarSymbo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2200">
                <a:solidFill>
                  <a:srgbClr val="0000FF"/>
                </a:solidFill>
                <a:latin typeface="Times New Roman" pitchFamily="18" charset="0"/>
              </a:rPr>
              <a:t>Allowed energy for an electron</a:t>
            </a:r>
          </a:p>
        </p:txBody>
      </p:sp>
      <p:sp>
        <p:nvSpPr>
          <p:cNvPr id="7190" name="Text Box 22"/>
          <p:cNvSpPr txBox="1">
            <a:spLocks noChangeArrowheads="1"/>
          </p:cNvSpPr>
          <p:nvPr/>
        </p:nvSpPr>
        <p:spPr bwMode="auto">
          <a:xfrm>
            <a:off x="6400800" y="6400800"/>
            <a:ext cx="1905000" cy="457200"/>
          </a:xfrm>
          <a:prstGeom prst="rect">
            <a:avLst/>
          </a:prstGeom>
          <a:noFill/>
          <a:ln w="9525">
            <a:noFill/>
            <a:miter lim="800000"/>
            <a:headEnd/>
            <a:tailEnd/>
          </a:ln>
          <a:effectLst/>
        </p:spPr>
        <p:txBody>
          <a:bodyPr>
            <a:spAutoFit/>
          </a:bodyPr>
          <a:lstStyle/>
          <a:p>
            <a:pPr algn="ctr">
              <a:spcBef>
                <a:spcPct val="50000"/>
              </a:spcBef>
            </a:pPr>
            <a:r>
              <a:rPr lang="en-US" sz="2400" b="1">
                <a:solidFill>
                  <a:srgbClr val="0066FF"/>
                </a:solidFill>
              </a:rPr>
              <a:t>Insulators</a:t>
            </a:r>
          </a:p>
        </p:txBody>
      </p:sp>
      <p:sp>
        <p:nvSpPr>
          <p:cNvPr id="7191" name="Rectangle 23"/>
          <p:cNvSpPr>
            <a:spLocks noChangeArrowheads="1"/>
          </p:cNvSpPr>
          <p:nvPr/>
        </p:nvSpPr>
        <p:spPr bwMode="auto">
          <a:xfrm>
            <a:off x="6858000" y="3733800"/>
            <a:ext cx="1371600" cy="228600"/>
          </a:xfrm>
          <a:prstGeom prst="rect">
            <a:avLst/>
          </a:prstGeom>
          <a:solidFill>
            <a:schemeClr val="bg1"/>
          </a:solidFill>
          <a:ln w="9525">
            <a:noFill/>
            <a:miter lim="800000"/>
            <a:headEnd/>
            <a:tailEnd/>
          </a:ln>
          <a:effectLst/>
        </p:spPr>
        <p:txBody>
          <a:bodyPr wrap="none" anchor="ctr"/>
          <a:lstStyle/>
          <a:p>
            <a:endParaRPr lang="en-US"/>
          </a:p>
        </p:txBody>
      </p:sp>
      <p:sp>
        <p:nvSpPr>
          <p:cNvPr id="7193" name="Text Box 25"/>
          <p:cNvSpPr txBox="1">
            <a:spLocks noChangeArrowheads="1"/>
          </p:cNvSpPr>
          <p:nvPr/>
        </p:nvSpPr>
        <p:spPr bwMode="auto">
          <a:xfrm>
            <a:off x="6934200" y="6400800"/>
            <a:ext cx="1219200" cy="457200"/>
          </a:xfrm>
          <a:prstGeom prst="rect">
            <a:avLst/>
          </a:prstGeom>
          <a:noFill/>
          <a:ln w="9525">
            <a:noFill/>
            <a:miter lim="800000"/>
            <a:headEnd/>
            <a:tailEnd/>
          </a:ln>
          <a:effectLst/>
        </p:spPr>
        <p:txBody>
          <a:bodyPr>
            <a:spAutoFit/>
          </a:bodyPr>
          <a:lstStyle/>
          <a:p>
            <a:pPr>
              <a:spcBef>
                <a:spcPct val="50000"/>
              </a:spcBef>
            </a:pPr>
            <a:r>
              <a:rPr lang="en-US" sz="2400" b="1">
                <a:solidFill>
                  <a:srgbClr val="339933"/>
                </a:solidFill>
              </a:rPr>
              <a:t>Metals</a:t>
            </a:r>
          </a:p>
        </p:txBody>
      </p:sp>
      <p:pic>
        <p:nvPicPr>
          <p:cNvPr id="7194" name="Picture 26"/>
          <p:cNvPicPr>
            <a:picLocks noChangeAspect="1" noChangeArrowheads="1"/>
          </p:cNvPicPr>
          <p:nvPr/>
        </p:nvPicPr>
        <p:blipFill>
          <a:blip r:embed="rId6" cstate="print"/>
          <a:srcRect/>
          <a:stretch>
            <a:fillRect/>
          </a:stretch>
        </p:blipFill>
        <p:spPr bwMode="auto">
          <a:xfrm>
            <a:off x="609600" y="3657600"/>
            <a:ext cx="3200400" cy="1870075"/>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190"/>
                                        </p:tgtEl>
                                      </p:cBhvr>
                                    </p:animEffect>
                                    <p:set>
                                      <p:cBhvr>
                                        <p:cTn id="7" dur="1" fill="hold">
                                          <p:stCondLst>
                                            <p:cond delay="499"/>
                                          </p:stCondLst>
                                        </p:cTn>
                                        <p:tgtEl>
                                          <p:spTgt spid="7190"/>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719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7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0" grpId="0"/>
      <p:bldP spid="7191" grpId="0" animBg="1"/>
      <p:bldP spid="719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8" name="Rectangle 4"/>
          <p:cNvSpPr>
            <a:spLocks noGrp="1" noChangeArrowheads="1"/>
          </p:cNvSpPr>
          <p:nvPr>
            <p:ph type="title"/>
          </p:nvPr>
        </p:nvSpPr>
        <p:spPr>
          <a:xfrm>
            <a:off x="457200" y="0"/>
            <a:ext cx="8229600" cy="639763"/>
          </a:xfrm>
        </p:spPr>
        <p:txBody>
          <a:bodyPr>
            <a:normAutofit fontScale="90000"/>
          </a:bodyPr>
          <a:lstStyle/>
          <a:p>
            <a:r>
              <a:rPr lang="en-US" sz="4000"/>
              <a:t>T</a:t>
            </a:r>
            <a:r>
              <a:rPr lang="en-US" sz="4000">
                <a:sym typeface="Symbol" pitchFamily="18" charset="2"/>
              </a:rPr>
              <a:t>0</a:t>
            </a:r>
          </a:p>
        </p:txBody>
      </p:sp>
      <p:graphicFrame>
        <p:nvGraphicFramePr>
          <p:cNvPr id="272392" name="Object 8"/>
          <p:cNvGraphicFramePr>
            <a:graphicFrameLocks noChangeAspect="1"/>
          </p:cNvGraphicFramePr>
          <p:nvPr>
            <p:ph idx="1"/>
          </p:nvPr>
        </p:nvGraphicFramePr>
        <p:xfrm>
          <a:off x="1524000" y="609600"/>
          <a:ext cx="6477000" cy="936625"/>
        </p:xfrm>
        <a:graphic>
          <a:graphicData uri="http://schemas.openxmlformats.org/presentationml/2006/ole">
            <p:oleObj spid="_x0000_s58370" name="Equation" r:id="rId4" imgW="3073320" imgH="444240" progId="Equation.3">
              <p:embed/>
            </p:oleObj>
          </a:graphicData>
        </a:graphic>
      </p:graphicFrame>
      <p:graphicFrame>
        <p:nvGraphicFramePr>
          <p:cNvPr id="272395" name="Object 11"/>
          <p:cNvGraphicFramePr>
            <a:graphicFrameLocks noChangeAspect="1"/>
          </p:cNvGraphicFramePr>
          <p:nvPr>
            <p:ph idx="1"/>
          </p:nvPr>
        </p:nvGraphicFramePr>
        <p:xfrm>
          <a:off x="533400" y="1981200"/>
          <a:ext cx="3062288" cy="1130300"/>
        </p:xfrm>
        <a:graphic>
          <a:graphicData uri="http://schemas.openxmlformats.org/presentationml/2006/ole">
            <p:oleObj spid="_x0000_s58371" name="Equation" r:id="rId5" imgW="1650960" imgH="609480" progId="Equation.3">
              <p:embed/>
            </p:oleObj>
          </a:graphicData>
        </a:graphic>
      </p:graphicFrame>
      <p:pic>
        <p:nvPicPr>
          <p:cNvPr id="272397" name="Picture 13"/>
          <p:cNvPicPr>
            <a:picLocks noChangeAspect="1" noChangeArrowheads="1"/>
          </p:cNvPicPr>
          <p:nvPr/>
        </p:nvPicPr>
        <p:blipFill>
          <a:blip r:embed="rId6" cstate="print"/>
          <a:srcRect/>
          <a:stretch>
            <a:fillRect/>
          </a:stretch>
        </p:blipFill>
        <p:spPr bwMode="auto">
          <a:xfrm>
            <a:off x="4114800" y="1676400"/>
            <a:ext cx="4491038" cy="4956175"/>
          </a:xfrm>
          <a:prstGeom prst="rect">
            <a:avLst/>
          </a:prstGeom>
          <a:noFill/>
          <a:ln w="9525">
            <a:noFill/>
            <a:miter lim="800000"/>
            <a:headEnd/>
            <a:tailEnd/>
          </a:ln>
          <a:effectLst/>
        </p:spPr>
      </p:pic>
      <p:sp>
        <p:nvSpPr>
          <p:cNvPr id="272398" name="Text Box 14"/>
          <p:cNvSpPr txBox="1">
            <a:spLocks noChangeArrowheads="1"/>
          </p:cNvSpPr>
          <p:nvPr/>
        </p:nvSpPr>
        <p:spPr bwMode="auto">
          <a:xfrm>
            <a:off x="0" y="5988050"/>
            <a:ext cx="4038600" cy="641350"/>
          </a:xfrm>
          <a:prstGeom prst="rect">
            <a:avLst/>
          </a:prstGeom>
          <a:noFill/>
          <a:ln w="9525">
            <a:noFill/>
            <a:miter lim="800000"/>
            <a:headEnd/>
            <a:tailEnd/>
          </a:ln>
          <a:effectLst/>
        </p:spPr>
        <p:txBody>
          <a:bodyPr>
            <a:spAutoFit/>
          </a:bodyPr>
          <a:lstStyle/>
          <a:p>
            <a:pPr>
              <a:spcBef>
                <a:spcPct val="50000"/>
              </a:spcBef>
            </a:pPr>
            <a:r>
              <a:rPr lang="en-US" b="0"/>
              <a:t>Townsend &amp; Sutton, PR128, 591 (1962)</a:t>
            </a:r>
          </a:p>
        </p:txBody>
      </p:sp>
      <p:grpSp>
        <p:nvGrpSpPr>
          <p:cNvPr id="2" name="Group 22"/>
          <p:cNvGrpSpPr>
            <a:grpSpLocks/>
          </p:cNvGrpSpPr>
          <p:nvPr/>
        </p:nvGrpSpPr>
        <p:grpSpPr bwMode="auto">
          <a:xfrm>
            <a:off x="6172200" y="4714875"/>
            <a:ext cx="2057400" cy="1228725"/>
            <a:chOff x="3888" y="2970"/>
            <a:chExt cx="1296" cy="774"/>
          </a:xfrm>
        </p:grpSpPr>
        <p:sp>
          <p:nvSpPr>
            <p:cNvPr id="272399" name="Line 15"/>
            <p:cNvSpPr>
              <a:spLocks noChangeShapeType="1"/>
            </p:cNvSpPr>
            <p:nvPr/>
          </p:nvSpPr>
          <p:spPr bwMode="auto">
            <a:xfrm>
              <a:off x="4320" y="3264"/>
              <a:ext cx="0" cy="480"/>
            </a:xfrm>
            <a:prstGeom prst="line">
              <a:avLst/>
            </a:prstGeom>
            <a:noFill/>
            <a:ln w="9525">
              <a:solidFill>
                <a:schemeClr val="tx1"/>
              </a:solidFill>
              <a:round/>
              <a:headEnd/>
              <a:tailEnd type="triangle" w="med" len="med"/>
            </a:ln>
            <a:effectLst/>
          </p:spPr>
          <p:txBody>
            <a:bodyPr/>
            <a:lstStyle/>
            <a:p>
              <a:endParaRPr lang="en-US"/>
            </a:p>
          </p:txBody>
        </p:sp>
        <p:sp>
          <p:nvSpPr>
            <p:cNvPr id="272402" name="Rectangle 18"/>
            <p:cNvSpPr>
              <a:spLocks noChangeArrowheads="1"/>
            </p:cNvSpPr>
            <p:nvPr/>
          </p:nvSpPr>
          <p:spPr bwMode="auto">
            <a:xfrm>
              <a:off x="4286" y="2970"/>
              <a:ext cx="898" cy="294"/>
            </a:xfrm>
            <a:prstGeom prst="rect">
              <a:avLst/>
            </a:prstGeom>
            <a:noFill/>
            <a:ln w="9525">
              <a:solidFill>
                <a:schemeClr val="tx1"/>
              </a:solidFill>
              <a:miter lim="800000"/>
              <a:headEnd/>
              <a:tailEnd/>
            </a:ln>
            <a:effectLst/>
          </p:spPr>
          <p:txBody>
            <a:bodyPr wrap="none">
              <a:spAutoFit/>
            </a:bodyPr>
            <a:lstStyle/>
            <a:p>
              <a:r>
                <a:rPr lang="en-US" sz="2400" b="0"/>
                <a:t>(</a:t>
              </a:r>
              <a:r>
                <a:rPr lang="en-US" sz="2400" b="0">
                  <a:latin typeface="Symbol" pitchFamily="18" charset="2"/>
                </a:rPr>
                <a:t>D</a:t>
              </a:r>
              <a:r>
                <a:rPr lang="en-US" sz="2400" b="0" baseline="-25000"/>
                <a:t>1</a:t>
              </a:r>
              <a:r>
                <a:rPr lang="en-US" sz="2400" b="0"/>
                <a:t>+</a:t>
              </a:r>
              <a:r>
                <a:rPr lang="en-US" sz="2400" b="0">
                  <a:latin typeface="Symbol" pitchFamily="18" charset="2"/>
                </a:rPr>
                <a:t>D</a:t>
              </a:r>
              <a:r>
                <a:rPr lang="en-US" sz="2400" b="0" baseline="-25000"/>
                <a:t>2</a:t>
              </a:r>
              <a:r>
                <a:rPr lang="en-US" sz="2400" b="0"/>
                <a:t>)/e</a:t>
              </a:r>
            </a:p>
          </p:txBody>
        </p:sp>
        <p:sp>
          <p:nvSpPr>
            <p:cNvPr id="272403" name="Line 19"/>
            <p:cNvSpPr>
              <a:spLocks noChangeShapeType="1"/>
            </p:cNvSpPr>
            <p:nvPr/>
          </p:nvSpPr>
          <p:spPr bwMode="auto">
            <a:xfrm flipH="1">
              <a:off x="4176" y="3264"/>
              <a:ext cx="96" cy="144"/>
            </a:xfrm>
            <a:prstGeom prst="line">
              <a:avLst/>
            </a:prstGeom>
            <a:noFill/>
            <a:ln w="9525">
              <a:solidFill>
                <a:schemeClr val="tx1"/>
              </a:solidFill>
              <a:round/>
              <a:headEnd/>
              <a:tailEnd type="triangle" w="med" len="med"/>
            </a:ln>
            <a:effectLst/>
          </p:spPr>
          <p:txBody>
            <a:bodyPr/>
            <a:lstStyle/>
            <a:p>
              <a:endParaRPr lang="en-US"/>
            </a:p>
          </p:txBody>
        </p:sp>
        <p:sp>
          <p:nvSpPr>
            <p:cNvPr id="272404" name="Line 20"/>
            <p:cNvSpPr>
              <a:spLocks noChangeShapeType="1"/>
            </p:cNvSpPr>
            <p:nvPr/>
          </p:nvSpPr>
          <p:spPr bwMode="auto">
            <a:xfrm flipH="1">
              <a:off x="3984" y="3168"/>
              <a:ext cx="288" cy="48"/>
            </a:xfrm>
            <a:prstGeom prst="line">
              <a:avLst/>
            </a:prstGeom>
            <a:noFill/>
            <a:ln w="9525">
              <a:solidFill>
                <a:schemeClr val="tx1"/>
              </a:solidFill>
              <a:round/>
              <a:headEnd/>
              <a:tailEnd type="triangle" w="med" len="med"/>
            </a:ln>
            <a:effectLst/>
          </p:spPr>
          <p:txBody>
            <a:bodyPr/>
            <a:lstStyle/>
            <a:p>
              <a:endParaRPr lang="en-US"/>
            </a:p>
          </p:txBody>
        </p:sp>
        <p:sp>
          <p:nvSpPr>
            <p:cNvPr id="272405" name="Line 21"/>
            <p:cNvSpPr>
              <a:spLocks noChangeShapeType="1"/>
            </p:cNvSpPr>
            <p:nvPr/>
          </p:nvSpPr>
          <p:spPr bwMode="auto">
            <a:xfrm flipH="1" flipV="1">
              <a:off x="3888" y="2976"/>
              <a:ext cx="384" cy="96"/>
            </a:xfrm>
            <a:prstGeom prst="line">
              <a:avLst/>
            </a:prstGeom>
            <a:noFill/>
            <a:ln w="9525">
              <a:solidFill>
                <a:schemeClr val="tx1"/>
              </a:solidFill>
              <a:round/>
              <a:headEnd/>
              <a:tailEnd type="triangle" w="med" len="med"/>
            </a:ln>
            <a:effectLst/>
          </p:spPr>
          <p:txBody>
            <a:bodyPr/>
            <a:lstStyle/>
            <a:p>
              <a:endParaRPr lang="en-US"/>
            </a:p>
          </p:txBody>
        </p:sp>
      </p:grpSp>
      <p:grpSp>
        <p:nvGrpSpPr>
          <p:cNvPr id="3" name="Group 28"/>
          <p:cNvGrpSpPr>
            <a:grpSpLocks/>
          </p:cNvGrpSpPr>
          <p:nvPr/>
        </p:nvGrpSpPr>
        <p:grpSpPr bwMode="auto">
          <a:xfrm>
            <a:off x="4800600" y="3124200"/>
            <a:ext cx="1508125" cy="2209800"/>
            <a:chOff x="3024" y="1968"/>
            <a:chExt cx="950" cy="1392"/>
          </a:xfrm>
        </p:grpSpPr>
        <p:sp>
          <p:nvSpPr>
            <p:cNvPr id="272408" name="Rectangle 24"/>
            <p:cNvSpPr>
              <a:spLocks noChangeArrowheads="1"/>
            </p:cNvSpPr>
            <p:nvPr/>
          </p:nvSpPr>
          <p:spPr bwMode="auto">
            <a:xfrm>
              <a:off x="3024" y="1968"/>
              <a:ext cx="950" cy="294"/>
            </a:xfrm>
            <a:prstGeom prst="rect">
              <a:avLst/>
            </a:prstGeom>
            <a:noFill/>
            <a:ln w="9525">
              <a:solidFill>
                <a:schemeClr val="accent2"/>
              </a:solidFill>
              <a:miter lim="800000"/>
              <a:headEnd/>
              <a:tailEnd/>
            </a:ln>
            <a:effectLst/>
          </p:spPr>
          <p:txBody>
            <a:bodyPr wrap="none">
              <a:spAutoFit/>
            </a:bodyPr>
            <a:lstStyle/>
            <a:p>
              <a:r>
                <a:rPr lang="en-US" sz="2400" b="0">
                  <a:solidFill>
                    <a:schemeClr val="accent2"/>
                  </a:solidFill>
                </a:rPr>
                <a:t>|(</a:t>
              </a:r>
              <a:r>
                <a:rPr lang="en-US" sz="2400" b="0">
                  <a:solidFill>
                    <a:schemeClr val="accent2"/>
                  </a:solidFill>
                  <a:latin typeface="Symbol" pitchFamily="18" charset="2"/>
                </a:rPr>
                <a:t>D</a:t>
              </a:r>
              <a:r>
                <a:rPr lang="en-US" sz="2400" b="0" baseline="-25000">
                  <a:solidFill>
                    <a:schemeClr val="accent2"/>
                  </a:solidFill>
                </a:rPr>
                <a:t>1</a:t>
              </a:r>
              <a:r>
                <a:rPr lang="en-US" sz="2400" b="0">
                  <a:solidFill>
                    <a:schemeClr val="accent2"/>
                  </a:solidFill>
                </a:rPr>
                <a:t>-</a:t>
              </a:r>
              <a:r>
                <a:rPr lang="en-US" sz="2400" b="0">
                  <a:solidFill>
                    <a:schemeClr val="accent2"/>
                  </a:solidFill>
                  <a:latin typeface="Symbol" pitchFamily="18" charset="2"/>
                </a:rPr>
                <a:t>D</a:t>
              </a:r>
              <a:r>
                <a:rPr lang="en-US" sz="2400" b="0" baseline="-25000">
                  <a:solidFill>
                    <a:schemeClr val="accent2"/>
                  </a:solidFill>
                </a:rPr>
                <a:t>2</a:t>
              </a:r>
              <a:r>
                <a:rPr lang="en-US" sz="2400" b="0">
                  <a:solidFill>
                    <a:schemeClr val="accent2"/>
                  </a:solidFill>
                </a:rPr>
                <a:t>)|/e</a:t>
              </a:r>
            </a:p>
          </p:txBody>
        </p:sp>
        <p:sp>
          <p:nvSpPr>
            <p:cNvPr id="272409" name="Line 25"/>
            <p:cNvSpPr>
              <a:spLocks noChangeShapeType="1"/>
            </p:cNvSpPr>
            <p:nvPr/>
          </p:nvSpPr>
          <p:spPr bwMode="auto">
            <a:xfrm>
              <a:off x="3312" y="2256"/>
              <a:ext cx="192" cy="1104"/>
            </a:xfrm>
            <a:prstGeom prst="line">
              <a:avLst/>
            </a:prstGeom>
            <a:noFill/>
            <a:ln w="9525">
              <a:solidFill>
                <a:schemeClr val="accent2"/>
              </a:solidFill>
              <a:round/>
              <a:headEnd/>
              <a:tailEnd type="triangle" w="med" len="med"/>
            </a:ln>
            <a:effectLst/>
          </p:spPr>
          <p:txBody>
            <a:bodyPr/>
            <a:lstStyle/>
            <a:p>
              <a:endParaRPr lang="en-US"/>
            </a:p>
          </p:txBody>
        </p:sp>
        <p:sp>
          <p:nvSpPr>
            <p:cNvPr id="272410" name="Line 26"/>
            <p:cNvSpPr>
              <a:spLocks noChangeShapeType="1"/>
            </p:cNvSpPr>
            <p:nvPr/>
          </p:nvSpPr>
          <p:spPr bwMode="auto">
            <a:xfrm>
              <a:off x="3360" y="2256"/>
              <a:ext cx="240" cy="864"/>
            </a:xfrm>
            <a:prstGeom prst="line">
              <a:avLst/>
            </a:prstGeom>
            <a:noFill/>
            <a:ln w="9525">
              <a:solidFill>
                <a:schemeClr val="accent2"/>
              </a:solidFill>
              <a:round/>
              <a:headEnd/>
              <a:tailEnd type="triangle" w="med" len="med"/>
            </a:ln>
            <a:effectLst/>
          </p:spPr>
          <p:txBody>
            <a:bodyPr/>
            <a:lstStyle/>
            <a:p>
              <a:endParaRPr lang="en-US"/>
            </a:p>
          </p:txBody>
        </p:sp>
        <p:sp>
          <p:nvSpPr>
            <p:cNvPr id="272411" name="Line 27"/>
            <p:cNvSpPr>
              <a:spLocks noChangeShapeType="1"/>
            </p:cNvSpPr>
            <p:nvPr/>
          </p:nvSpPr>
          <p:spPr bwMode="auto">
            <a:xfrm>
              <a:off x="3408" y="2256"/>
              <a:ext cx="288" cy="672"/>
            </a:xfrm>
            <a:prstGeom prst="line">
              <a:avLst/>
            </a:prstGeom>
            <a:noFill/>
            <a:ln w="9525">
              <a:solidFill>
                <a:schemeClr val="accent2"/>
              </a:solidFill>
              <a:round/>
              <a:headEnd/>
              <a:tailEnd type="triangle" w="med" len="med"/>
            </a:ln>
            <a:effectLst/>
          </p:spPr>
          <p:txBody>
            <a:bodyPr/>
            <a:lstStyle/>
            <a:p>
              <a:endParaRPr lang="en-US"/>
            </a:p>
          </p:txBody>
        </p:sp>
      </p:grpSp>
      <p:sp>
        <p:nvSpPr>
          <p:cNvPr id="272414" name="Line 30"/>
          <p:cNvSpPr>
            <a:spLocks noChangeShapeType="1"/>
          </p:cNvSpPr>
          <p:nvPr/>
        </p:nvSpPr>
        <p:spPr bwMode="auto">
          <a:xfrm>
            <a:off x="5029200" y="5410200"/>
            <a:ext cx="1676400" cy="0"/>
          </a:xfrm>
          <a:prstGeom prst="line">
            <a:avLst/>
          </a:prstGeom>
          <a:noFill/>
          <a:ln w="25400">
            <a:solidFill>
              <a:srgbClr val="FF0000"/>
            </a:solidFill>
            <a:round/>
            <a:headEnd/>
            <a:tailEnd/>
          </a:ln>
          <a:effectLst/>
        </p:spPr>
        <p:txBody>
          <a:bodyPr/>
          <a:lstStyle/>
          <a:p>
            <a:endParaRPr lang="en-US"/>
          </a:p>
        </p:txBody>
      </p:sp>
      <p:pic>
        <p:nvPicPr>
          <p:cNvPr id="20" name="Picture 2" descr="File:Negative differential resistance.png"/>
          <p:cNvPicPr>
            <a:picLocks noChangeAspect="1" noChangeArrowheads="1"/>
          </p:cNvPicPr>
          <p:nvPr/>
        </p:nvPicPr>
        <p:blipFill>
          <a:blip r:embed="rId7" cstate="print"/>
          <a:srcRect/>
          <a:stretch>
            <a:fillRect/>
          </a:stretch>
        </p:blipFill>
        <p:spPr bwMode="auto">
          <a:xfrm>
            <a:off x="0" y="3124200"/>
            <a:ext cx="3810000" cy="2873115"/>
          </a:xfrm>
          <a:prstGeom prst="rect">
            <a:avLst/>
          </a:prstGeom>
          <a:noFill/>
        </p:spPr>
      </p:pic>
      <p:graphicFrame>
        <p:nvGraphicFramePr>
          <p:cNvPr id="21" name="Object 20"/>
          <p:cNvGraphicFramePr>
            <a:graphicFrameLocks noChangeAspect="1"/>
          </p:cNvGraphicFramePr>
          <p:nvPr/>
        </p:nvGraphicFramePr>
        <p:xfrm>
          <a:off x="1676400" y="3962400"/>
          <a:ext cx="989270" cy="479178"/>
        </p:xfrm>
        <a:graphic>
          <a:graphicData uri="http://schemas.openxmlformats.org/presentationml/2006/ole">
            <p:oleObj spid="_x0000_s58372" name="Equation" r:id="rId8" imgW="812520" imgH="39348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6" name="Rectangle 4"/>
          <p:cNvSpPr>
            <a:spLocks noGrp="1" noChangeArrowheads="1"/>
          </p:cNvSpPr>
          <p:nvPr>
            <p:ph type="title"/>
          </p:nvPr>
        </p:nvSpPr>
        <p:spPr>
          <a:xfrm>
            <a:off x="457200" y="0"/>
            <a:ext cx="8229600" cy="639762"/>
          </a:xfrm>
        </p:spPr>
        <p:txBody>
          <a:bodyPr>
            <a:normAutofit fontScale="90000"/>
          </a:bodyPr>
          <a:lstStyle/>
          <a:p>
            <a:r>
              <a:rPr lang="en-US" sz="4000" dirty="0" smtClean="0"/>
              <a:t>The Josephson Effect</a:t>
            </a:r>
            <a:endParaRPr lang="en-US" sz="4000" dirty="0"/>
          </a:p>
        </p:txBody>
      </p:sp>
      <p:sp>
        <p:nvSpPr>
          <p:cNvPr id="294917" name="Text Box 5"/>
          <p:cNvSpPr txBox="1">
            <a:spLocks noChangeArrowheads="1"/>
          </p:cNvSpPr>
          <p:nvPr/>
        </p:nvSpPr>
        <p:spPr bwMode="auto">
          <a:xfrm>
            <a:off x="5715000" y="1447800"/>
            <a:ext cx="3352800" cy="2100263"/>
          </a:xfrm>
          <a:prstGeom prst="rect">
            <a:avLst/>
          </a:prstGeom>
          <a:noFill/>
          <a:ln w="9525">
            <a:noFill/>
            <a:miter lim="800000"/>
            <a:headEnd/>
            <a:tailEnd/>
          </a:ln>
          <a:effectLst/>
        </p:spPr>
        <p:txBody>
          <a:bodyPr>
            <a:spAutoFit/>
          </a:bodyPr>
          <a:lstStyle/>
          <a:p>
            <a:pPr algn="ctr">
              <a:spcBef>
                <a:spcPct val="50000"/>
              </a:spcBef>
            </a:pPr>
            <a:r>
              <a:rPr lang="en-US" sz="2400" b="0">
                <a:latin typeface="Times New Roman" pitchFamily="18" charset="0"/>
              </a:rPr>
              <a:t>Dissipation-less current up to a certain current I</a:t>
            </a:r>
            <a:r>
              <a:rPr lang="en-US" sz="2400" b="0" baseline="-25000">
                <a:latin typeface="Times New Roman" pitchFamily="18" charset="0"/>
              </a:rPr>
              <a:t>c</a:t>
            </a:r>
          </a:p>
          <a:p>
            <a:pPr algn="ctr">
              <a:spcBef>
                <a:spcPct val="50000"/>
              </a:spcBef>
            </a:pPr>
            <a:r>
              <a:rPr lang="en-US" sz="2400" b="0">
                <a:latin typeface="Times New Roman" pitchFamily="18" charset="0"/>
              </a:rPr>
              <a:t>Current flows in a Josephson junction even at V=0</a:t>
            </a:r>
          </a:p>
        </p:txBody>
      </p:sp>
      <p:pic>
        <p:nvPicPr>
          <p:cNvPr id="294918" name="Picture 6"/>
          <p:cNvPicPr>
            <a:picLocks noChangeAspect="1" noChangeArrowheads="1"/>
          </p:cNvPicPr>
          <p:nvPr/>
        </p:nvPicPr>
        <p:blipFill>
          <a:blip r:embed="rId3" cstate="print"/>
          <a:srcRect/>
          <a:stretch>
            <a:fillRect/>
          </a:stretch>
        </p:blipFill>
        <p:spPr bwMode="auto">
          <a:xfrm>
            <a:off x="407988" y="2514600"/>
            <a:ext cx="2057400" cy="1981200"/>
          </a:xfrm>
          <a:prstGeom prst="rect">
            <a:avLst/>
          </a:prstGeom>
          <a:noFill/>
        </p:spPr>
      </p:pic>
      <p:pic>
        <p:nvPicPr>
          <p:cNvPr id="294919" name="Picture 7"/>
          <p:cNvPicPr>
            <a:picLocks noChangeAspect="1" noChangeArrowheads="1"/>
          </p:cNvPicPr>
          <p:nvPr/>
        </p:nvPicPr>
        <p:blipFill>
          <a:blip r:embed="rId4" cstate="print"/>
          <a:srcRect/>
          <a:stretch>
            <a:fillRect/>
          </a:stretch>
        </p:blipFill>
        <p:spPr bwMode="auto">
          <a:xfrm>
            <a:off x="2922588" y="2133600"/>
            <a:ext cx="2135187" cy="2743200"/>
          </a:xfrm>
          <a:prstGeom prst="rect">
            <a:avLst/>
          </a:prstGeom>
          <a:noFill/>
        </p:spPr>
      </p:pic>
      <p:sp>
        <p:nvSpPr>
          <p:cNvPr id="294920" name="Rectangle 8"/>
          <p:cNvSpPr>
            <a:spLocks noChangeArrowheads="1"/>
          </p:cNvSpPr>
          <p:nvPr/>
        </p:nvSpPr>
        <p:spPr bwMode="auto">
          <a:xfrm>
            <a:off x="2389188" y="1066800"/>
            <a:ext cx="609600" cy="51054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2" name="Group 13"/>
          <p:cNvGrpSpPr>
            <a:grpSpLocks/>
          </p:cNvGrpSpPr>
          <p:nvPr/>
        </p:nvGrpSpPr>
        <p:grpSpPr bwMode="auto">
          <a:xfrm>
            <a:off x="5132388" y="3124200"/>
            <a:ext cx="582612" cy="762000"/>
            <a:chOff x="2832" y="2928"/>
            <a:chExt cx="413" cy="528"/>
          </a:xfrm>
        </p:grpSpPr>
        <p:sp>
          <p:nvSpPr>
            <p:cNvPr id="294926" name="Line 14"/>
            <p:cNvSpPr>
              <a:spLocks noChangeShapeType="1"/>
            </p:cNvSpPr>
            <p:nvPr/>
          </p:nvSpPr>
          <p:spPr bwMode="auto">
            <a:xfrm>
              <a:off x="2832" y="2928"/>
              <a:ext cx="0" cy="528"/>
            </a:xfrm>
            <a:prstGeom prst="line">
              <a:avLst/>
            </a:prstGeom>
            <a:noFill/>
            <a:ln w="9525">
              <a:solidFill>
                <a:srgbClr val="008000"/>
              </a:solidFill>
              <a:round/>
              <a:headEnd type="triangle" w="med" len="med"/>
              <a:tailEnd type="triangle" w="med" len="med"/>
            </a:ln>
            <a:effectLst/>
          </p:spPr>
          <p:txBody>
            <a:bodyPr/>
            <a:lstStyle/>
            <a:p>
              <a:endParaRPr lang="en-US"/>
            </a:p>
          </p:txBody>
        </p:sp>
        <p:sp>
          <p:nvSpPr>
            <p:cNvPr id="294927" name="Text Box 15"/>
            <p:cNvSpPr txBox="1">
              <a:spLocks noChangeArrowheads="1"/>
            </p:cNvSpPr>
            <p:nvPr/>
          </p:nvSpPr>
          <p:spPr bwMode="auto">
            <a:xfrm>
              <a:off x="2880" y="3072"/>
              <a:ext cx="365" cy="254"/>
            </a:xfrm>
            <a:prstGeom prst="rect">
              <a:avLst/>
            </a:prstGeom>
            <a:noFill/>
            <a:ln w="9525">
              <a:noFill/>
              <a:miter lim="800000"/>
              <a:headEnd/>
              <a:tailEnd/>
            </a:ln>
            <a:effectLst/>
          </p:spPr>
          <p:txBody>
            <a:bodyPr wrap="none">
              <a:spAutoFit/>
            </a:bodyPr>
            <a:lstStyle/>
            <a:p>
              <a:r>
                <a:rPr lang="en-US">
                  <a:solidFill>
                    <a:srgbClr val="339966"/>
                  </a:solidFill>
                  <a:latin typeface="Symbol" pitchFamily="18" charset="2"/>
                </a:rPr>
                <a:t>2D</a:t>
              </a:r>
              <a:r>
                <a:rPr lang="en-US" baseline="-25000">
                  <a:solidFill>
                    <a:srgbClr val="339966"/>
                  </a:solidFill>
                  <a:latin typeface="Symbol" pitchFamily="18" charset="2"/>
                </a:rPr>
                <a:t>2</a:t>
              </a:r>
              <a:endParaRPr lang="en-US">
                <a:solidFill>
                  <a:srgbClr val="339966"/>
                </a:solidFill>
                <a:latin typeface="Symbol" pitchFamily="18" charset="2"/>
              </a:endParaRPr>
            </a:p>
          </p:txBody>
        </p:sp>
      </p:grpSp>
      <p:grpSp>
        <p:nvGrpSpPr>
          <p:cNvPr id="3" name="Group 17"/>
          <p:cNvGrpSpPr>
            <a:grpSpLocks/>
          </p:cNvGrpSpPr>
          <p:nvPr/>
        </p:nvGrpSpPr>
        <p:grpSpPr bwMode="auto">
          <a:xfrm>
            <a:off x="1246188" y="4267200"/>
            <a:ext cx="762000" cy="1371600"/>
            <a:chOff x="288" y="2688"/>
            <a:chExt cx="480" cy="864"/>
          </a:xfrm>
        </p:grpSpPr>
        <p:sp>
          <p:nvSpPr>
            <p:cNvPr id="294930" name="Line 18"/>
            <p:cNvSpPr>
              <a:spLocks noChangeShapeType="1"/>
            </p:cNvSpPr>
            <p:nvPr/>
          </p:nvSpPr>
          <p:spPr bwMode="auto">
            <a:xfrm>
              <a:off x="432" y="2688"/>
              <a:ext cx="336" cy="0"/>
            </a:xfrm>
            <a:prstGeom prst="line">
              <a:avLst/>
            </a:prstGeom>
            <a:noFill/>
            <a:ln w="9525">
              <a:solidFill>
                <a:schemeClr val="tx1"/>
              </a:solidFill>
              <a:round/>
              <a:headEnd/>
              <a:tailEnd/>
            </a:ln>
            <a:effectLst/>
          </p:spPr>
          <p:txBody>
            <a:bodyPr/>
            <a:lstStyle/>
            <a:p>
              <a:endParaRPr lang="en-US"/>
            </a:p>
          </p:txBody>
        </p:sp>
        <p:sp>
          <p:nvSpPr>
            <p:cNvPr id="294931" name="Line 19"/>
            <p:cNvSpPr>
              <a:spLocks noChangeShapeType="1"/>
            </p:cNvSpPr>
            <p:nvPr/>
          </p:nvSpPr>
          <p:spPr bwMode="auto">
            <a:xfrm>
              <a:off x="432" y="2688"/>
              <a:ext cx="0" cy="624"/>
            </a:xfrm>
            <a:prstGeom prst="line">
              <a:avLst/>
            </a:prstGeom>
            <a:noFill/>
            <a:ln w="9525">
              <a:solidFill>
                <a:schemeClr val="tx1"/>
              </a:solidFill>
              <a:round/>
              <a:headEnd/>
              <a:tailEnd/>
            </a:ln>
            <a:effectLst/>
          </p:spPr>
          <p:txBody>
            <a:bodyPr/>
            <a:lstStyle/>
            <a:p>
              <a:endParaRPr lang="en-US"/>
            </a:p>
          </p:txBody>
        </p:sp>
        <p:sp>
          <p:nvSpPr>
            <p:cNvPr id="294932" name="AutoShape 20" descr="30%"/>
            <p:cNvSpPr>
              <a:spLocks noChangeArrowheads="1"/>
            </p:cNvSpPr>
            <p:nvPr/>
          </p:nvSpPr>
          <p:spPr bwMode="auto">
            <a:xfrm flipV="1">
              <a:off x="288" y="3312"/>
              <a:ext cx="288" cy="240"/>
            </a:xfrm>
            <a:prstGeom prst="triangle">
              <a:avLst>
                <a:gd name="adj" fmla="val 50000"/>
              </a:avLst>
            </a:prstGeom>
            <a:pattFill prst="pct30">
              <a:fgClr>
                <a:schemeClr val="tx1"/>
              </a:fgClr>
              <a:bgClr>
                <a:schemeClr val="bg1"/>
              </a:bgClr>
            </a:pattFill>
            <a:ln w="9525">
              <a:solidFill>
                <a:schemeClr val="tx1"/>
              </a:solidFill>
              <a:miter lim="800000"/>
              <a:headEnd/>
              <a:tailEnd/>
            </a:ln>
            <a:effectLst/>
          </p:spPr>
          <p:txBody>
            <a:bodyPr wrap="none" anchor="ctr"/>
            <a:lstStyle/>
            <a:p>
              <a:endParaRPr lang="en-US"/>
            </a:p>
          </p:txBody>
        </p:sp>
      </p:grpSp>
      <p:sp>
        <p:nvSpPr>
          <p:cNvPr id="294933" name="Text Box 21"/>
          <p:cNvSpPr txBox="1">
            <a:spLocks noChangeArrowheads="1"/>
          </p:cNvSpPr>
          <p:nvPr/>
        </p:nvSpPr>
        <p:spPr bwMode="auto">
          <a:xfrm>
            <a:off x="3429000" y="5181600"/>
            <a:ext cx="914400" cy="457200"/>
          </a:xfrm>
          <a:prstGeom prst="rect">
            <a:avLst/>
          </a:prstGeom>
          <a:noFill/>
          <a:ln w="9525">
            <a:noFill/>
            <a:miter lim="800000"/>
            <a:headEnd/>
            <a:tailEnd/>
          </a:ln>
          <a:effectLst/>
        </p:spPr>
        <p:txBody>
          <a:bodyPr>
            <a:spAutoFit/>
          </a:bodyPr>
          <a:lstStyle/>
          <a:p>
            <a:pPr>
              <a:spcBef>
                <a:spcPct val="50000"/>
              </a:spcBef>
            </a:pPr>
            <a:r>
              <a:rPr lang="en-US" sz="2400" b="0"/>
              <a:t>V=0</a:t>
            </a:r>
          </a:p>
        </p:txBody>
      </p:sp>
      <p:sp>
        <p:nvSpPr>
          <p:cNvPr id="294934" name="Line 22"/>
          <p:cNvSpPr>
            <a:spLocks noChangeShapeType="1"/>
          </p:cNvSpPr>
          <p:nvPr/>
        </p:nvSpPr>
        <p:spPr bwMode="auto">
          <a:xfrm>
            <a:off x="76200" y="3200400"/>
            <a:ext cx="0" cy="533400"/>
          </a:xfrm>
          <a:prstGeom prst="line">
            <a:avLst/>
          </a:prstGeom>
          <a:noFill/>
          <a:ln w="9525">
            <a:solidFill>
              <a:srgbClr val="008000"/>
            </a:solidFill>
            <a:round/>
            <a:headEnd type="triangle" w="med" len="med"/>
            <a:tailEnd type="triangle" w="med" len="med"/>
          </a:ln>
          <a:effectLst/>
        </p:spPr>
        <p:txBody>
          <a:bodyPr/>
          <a:lstStyle/>
          <a:p>
            <a:endParaRPr lang="en-US"/>
          </a:p>
        </p:txBody>
      </p:sp>
      <p:sp>
        <p:nvSpPr>
          <p:cNvPr id="294935" name="Text Box 23"/>
          <p:cNvSpPr txBox="1">
            <a:spLocks noChangeArrowheads="1"/>
          </p:cNvSpPr>
          <p:nvPr/>
        </p:nvSpPr>
        <p:spPr bwMode="auto">
          <a:xfrm>
            <a:off x="144463" y="3332163"/>
            <a:ext cx="514350" cy="366712"/>
          </a:xfrm>
          <a:prstGeom prst="rect">
            <a:avLst/>
          </a:prstGeom>
          <a:noFill/>
          <a:ln w="9525">
            <a:noFill/>
            <a:miter lim="800000"/>
            <a:headEnd/>
            <a:tailEnd/>
          </a:ln>
          <a:effectLst/>
        </p:spPr>
        <p:txBody>
          <a:bodyPr wrap="none">
            <a:spAutoFit/>
          </a:bodyPr>
          <a:lstStyle/>
          <a:p>
            <a:r>
              <a:rPr lang="en-US">
                <a:solidFill>
                  <a:srgbClr val="339966"/>
                </a:solidFill>
                <a:latin typeface="Symbol" pitchFamily="18" charset="2"/>
              </a:rPr>
              <a:t>2D</a:t>
            </a:r>
            <a:r>
              <a:rPr lang="en-US" baseline="-25000">
                <a:solidFill>
                  <a:srgbClr val="339966"/>
                </a:solidFill>
                <a:latin typeface="Symbol" pitchFamily="18" charset="2"/>
              </a:rPr>
              <a:t>1</a:t>
            </a:r>
            <a:endParaRPr lang="en-US">
              <a:solidFill>
                <a:srgbClr val="339966"/>
              </a:solidFill>
              <a:latin typeface="Symbol" pitchFamily="18" charset="2"/>
            </a:endParaRPr>
          </a:p>
        </p:txBody>
      </p:sp>
      <p:sp>
        <p:nvSpPr>
          <p:cNvPr id="294936" name="Text Box 24"/>
          <p:cNvSpPr txBox="1">
            <a:spLocks noChangeArrowheads="1"/>
          </p:cNvSpPr>
          <p:nvPr/>
        </p:nvSpPr>
        <p:spPr bwMode="auto">
          <a:xfrm>
            <a:off x="3886200" y="1371600"/>
            <a:ext cx="990600" cy="519113"/>
          </a:xfrm>
          <a:prstGeom prst="rect">
            <a:avLst/>
          </a:prstGeom>
          <a:noFill/>
          <a:ln w="9525">
            <a:noFill/>
            <a:miter lim="800000"/>
            <a:headEnd/>
            <a:tailEnd/>
          </a:ln>
          <a:effectLst/>
        </p:spPr>
        <p:txBody>
          <a:bodyPr>
            <a:spAutoFit/>
          </a:bodyPr>
          <a:lstStyle/>
          <a:p>
            <a:pPr>
              <a:spcBef>
                <a:spcPct val="50000"/>
              </a:spcBef>
            </a:pPr>
            <a:r>
              <a:rPr lang="en-US" sz="2800" b="0"/>
              <a:t>T=0</a:t>
            </a:r>
          </a:p>
        </p:txBody>
      </p:sp>
      <p:grpSp>
        <p:nvGrpSpPr>
          <p:cNvPr id="4" name="Group 29"/>
          <p:cNvGrpSpPr>
            <a:grpSpLocks/>
          </p:cNvGrpSpPr>
          <p:nvPr/>
        </p:nvGrpSpPr>
        <p:grpSpPr bwMode="auto">
          <a:xfrm>
            <a:off x="1295400" y="3505200"/>
            <a:ext cx="609600" cy="152400"/>
            <a:chOff x="816" y="2256"/>
            <a:chExt cx="384" cy="96"/>
          </a:xfrm>
        </p:grpSpPr>
        <p:sp>
          <p:nvSpPr>
            <p:cNvPr id="294937" name="Oval 25"/>
            <p:cNvSpPr>
              <a:spLocks noChangeArrowheads="1"/>
            </p:cNvSpPr>
            <p:nvPr/>
          </p:nvSpPr>
          <p:spPr bwMode="auto">
            <a:xfrm>
              <a:off x="816" y="225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94939" name="Oval 27"/>
            <p:cNvSpPr>
              <a:spLocks noChangeArrowheads="1"/>
            </p:cNvSpPr>
            <p:nvPr/>
          </p:nvSpPr>
          <p:spPr bwMode="auto">
            <a:xfrm>
              <a:off x="1104" y="225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94940" name="Line 28"/>
            <p:cNvSpPr>
              <a:spLocks noChangeShapeType="1"/>
            </p:cNvSpPr>
            <p:nvPr/>
          </p:nvSpPr>
          <p:spPr bwMode="auto">
            <a:xfrm>
              <a:off x="912" y="2304"/>
              <a:ext cx="192" cy="0"/>
            </a:xfrm>
            <a:prstGeom prst="line">
              <a:avLst/>
            </a:prstGeom>
            <a:noFill/>
            <a:ln w="25400">
              <a:solidFill>
                <a:schemeClr val="accent2"/>
              </a:solidFill>
              <a:round/>
              <a:headEnd/>
              <a:tailEnd/>
            </a:ln>
            <a:effectLst/>
          </p:spPr>
          <p:txBody>
            <a:bodyPr/>
            <a:lstStyle/>
            <a:p>
              <a:endParaRPr lang="en-US"/>
            </a:p>
          </p:txBody>
        </p:sp>
      </p:grpSp>
      <p:grpSp>
        <p:nvGrpSpPr>
          <p:cNvPr id="5" name="Group 30"/>
          <p:cNvGrpSpPr>
            <a:grpSpLocks/>
          </p:cNvGrpSpPr>
          <p:nvPr/>
        </p:nvGrpSpPr>
        <p:grpSpPr bwMode="auto">
          <a:xfrm>
            <a:off x="3429000" y="3505200"/>
            <a:ext cx="609600" cy="152400"/>
            <a:chOff x="816" y="2256"/>
            <a:chExt cx="384" cy="96"/>
          </a:xfrm>
        </p:grpSpPr>
        <p:sp>
          <p:nvSpPr>
            <p:cNvPr id="294943" name="Oval 31"/>
            <p:cNvSpPr>
              <a:spLocks noChangeArrowheads="1"/>
            </p:cNvSpPr>
            <p:nvPr/>
          </p:nvSpPr>
          <p:spPr bwMode="auto">
            <a:xfrm>
              <a:off x="816" y="225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94944" name="Oval 32"/>
            <p:cNvSpPr>
              <a:spLocks noChangeArrowheads="1"/>
            </p:cNvSpPr>
            <p:nvPr/>
          </p:nvSpPr>
          <p:spPr bwMode="auto">
            <a:xfrm>
              <a:off x="1104" y="225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94945" name="Line 33"/>
            <p:cNvSpPr>
              <a:spLocks noChangeShapeType="1"/>
            </p:cNvSpPr>
            <p:nvPr/>
          </p:nvSpPr>
          <p:spPr bwMode="auto">
            <a:xfrm>
              <a:off x="912" y="2304"/>
              <a:ext cx="192" cy="0"/>
            </a:xfrm>
            <a:prstGeom prst="line">
              <a:avLst/>
            </a:prstGeom>
            <a:noFill/>
            <a:ln w="25400">
              <a:solidFill>
                <a:schemeClr val="accent2"/>
              </a:solidFill>
              <a:round/>
              <a:headEnd/>
              <a:tailEnd/>
            </a:ln>
            <a:effectLst/>
          </p:spPr>
          <p:txBody>
            <a:bodyPr/>
            <a:lstStyle/>
            <a:p>
              <a:endParaRPr lang="en-US"/>
            </a:p>
          </p:txBody>
        </p:sp>
      </p:grpSp>
      <p:grpSp>
        <p:nvGrpSpPr>
          <p:cNvPr id="6" name="Group 35"/>
          <p:cNvGrpSpPr>
            <a:grpSpLocks/>
          </p:cNvGrpSpPr>
          <p:nvPr/>
        </p:nvGrpSpPr>
        <p:grpSpPr bwMode="auto">
          <a:xfrm>
            <a:off x="1752600" y="3581400"/>
            <a:ext cx="1219200" cy="228600"/>
            <a:chOff x="1104" y="2256"/>
            <a:chExt cx="768" cy="144"/>
          </a:xfrm>
        </p:grpSpPr>
        <p:grpSp>
          <p:nvGrpSpPr>
            <p:cNvPr id="7" name="Group 9"/>
            <p:cNvGrpSpPr>
              <a:grpSpLocks/>
            </p:cNvGrpSpPr>
            <p:nvPr/>
          </p:nvGrpSpPr>
          <p:grpSpPr bwMode="auto">
            <a:xfrm>
              <a:off x="1200" y="2256"/>
              <a:ext cx="672" cy="144"/>
              <a:chOff x="3072" y="3408"/>
              <a:chExt cx="672" cy="144"/>
            </a:xfrm>
          </p:grpSpPr>
          <p:sp>
            <p:nvSpPr>
              <p:cNvPr id="294922" name="Line 10"/>
              <p:cNvSpPr>
                <a:spLocks noChangeShapeType="1"/>
              </p:cNvSpPr>
              <p:nvPr/>
            </p:nvSpPr>
            <p:spPr bwMode="auto">
              <a:xfrm>
                <a:off x="3072" y="3504"/>
                <a:ext cx="672" cy="0"/>
              </a:xfrm>
              <a:prstGeom prst="line">
                <a:avLst/>
              </a:prstGeom>
              <a:noFill/>
              <a:ln w="25400">
                <a:solidFill>
                  <a:srgbClr val="FF0000"/>
                </a:solidFill>
                <a:round/>
                <a:headEnd/>
                <a:tailEnd type="triangle" w="med" len="med"/>
              </a:ln>
              <a:effectLst/>
            </p:spPr>
            <p:txBody>
              <a:bodyPr/>
              <a:lstStyle/>
              <a:p>
                <a:endParaRPr lang="en-US"/>
              </a:p>
            </p:txBody>
          </p:sp>
          <p:sp>
            <p:nvSpPr>
              <p:cNvPr id="294923" name="Line 11"/>
              <p:cNvSpPr>
                <a:spLocks noChangeShapeType="1"/>
              </p:cNvSpPr>
              <p:nvPr/>
            </p:nvSpPr>
            <p:spPr bwMode="auto">
              <a:xfrm>
                <a:off x="3264" y="3408"/>
                <a:ext cx="144" cy="144"/>
              </a:xfrm>
              <a:prstGeom prst="line">
                <a:avLst/>
              </a:prstGeom>
              <a:noFill/>
              <a:ln w="9525">
                <a:solidFill>
                  <a:srgbClr val="FF0000"/>
                </a:solidFill>
                <a:round/>
                <a:headEnd/>
                <a:tailEnd/>
              </a:ln>
              <a:effectLst/>
            </p:spPr>
            <p:txBody>
              <a:bodyPr/>
              <a:lstStyle/>
              <a:p>
                <a:endParaRPr lang="en-US"/>
              </a:p>
            </p:txBody>
          </p:sp>
          <p:sp>
            <p:nvSpPr>
              <p:cNvPr id="294924" name="Line 12"/>
              <p:cNvSpPr>
                <a:spLocks noChangeShapeType="1"/>
              </p:cNvSpPr>
              <p:nvPr/>
            </p:nvSpPr>
            <p:spPr bwMode="auto">
              <a:xfrm flipH="1">
                <a:off x="3264" y="3408"/>
                <a:ext cx="144" cy="144"/>
              </a:xfrm>
              <a:prstGeom prst="line">
                <a:avLst/>
              </a:prstGeom>
              <a:noFill/>
              <a:ln w="9525">
                <a:solidFill>
                  <a:srgbClr val="FF0000"/>
                </a:solidFill>
                <a:round/>
                <a:headEnd/>
                <a:tailEnd/>
              </a:ln>
              <a:effectLst/>
            </p:spPr>
            <p:txBody>
              <a:bodyPr/>
              <a:lstStyle/>
              <a:p>
                <a:endParaRPr lang="en-US"/>
              </a:p>
            </p:txBody>
          </p:sp>
        </p:grpSp>
        <p:sp>
          <p:nvSpPr>
            <p:cNvPr id="294946" name="Oval 34"/>
            <p:cNvSpPr>
              <a:spLocks noChangeArrowheads="1"/>
            </p:cNvSpPr>
            <p:nvPr/>
          </p:nvSpPr>
          <p:spPr bwMode="auto">
            <a:xfrm>
              <a:off x="1104" y="2304"/>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sp>
        <p:nvSpPr>
          <p:cNvPr id="294948" name="Line 36"/>
          <p:cNvSpPr>
            <a:spLocks noChangeShapeType="1"/>
          </p:cNvSpPr>
          <p:nvPr/>
        </p:nvSpPr>
        <p:spPr bwMode="auto">
          <a:xfrm>
            <a:off x="2057400" y="3581400"/>
            <a:ext cx="1143000" cy="0"/>
          </a:xfrm>
          <a:prstGeom prst="line">
            <a:avLst/>
          </a:prstGeom>
          <a:noFill/>
          <a:ln w="25400">
            <a:solidFill>
              <a:srgbClr val="008000"/>
            </a:solidFill>
            <a:round/>
            <a:headEnd/>
            <a:tailEnd type="triangle" w="med" len="med"/>
          </a:ln>
          <a:effectLst/>
        </p:spPr>
        <p:txBody>
          <a:bodyPr/>
          <a:lstStyle/>
          <a:p>
            <a:endParaRPr lang="en-US"/>
          </a:p>
        </p:txBody>
      </p:sp>
      <p:pic>
        <p:nvPicPr>
          <p:cNvPr id="294950" name="Picture 38" descr="photograph"/>
          <p:cNvPicPr>
            <a:picLocks noChangeAspect="1" noChangeArrowheads="1"/>
          </p:cNvPicPr>
          <p:nvPr/>
        </p:nvPicPr>
        <p:blipFill>
          <a:blip r:embed="rId5" cstate="print"/>
          <a:srcRect/>
          <a:stretch>
            <a:fillRect/>
          </a:stretch>
        </p:blipFill>
        <p:spPr bwMode="auto">
          <a:xfrm>
            <a:off x="6324600" y="3657600"/>
            <a:ext cx="1781175" cy="2381250"/>
          </a:xfrm>
          <a:prstGeom prst="rect">
            <a:avLst/>
          </a:prstGeom>
          <a:noFill/>
        </p:spPr>
      </p:pic>
      <p:sp>
        <p:nvSpPr>
          <p:cNvPr id="294951" name="Text Box 39"/>
          <p:cNvSpPr txBox="1">
            <a:spLocks noChangeArrowheads="1"/>
          </p:cNvSpPr>
          <p:nvPr/>
        </p:nvSpPr>
        <p:spPr bwMode="auto">
          <a:xfrm>
            <a:off x="5257800" y="6096000"/>
            <a:ext cx="3810000" cy="641350"/>
          </a:xfrm>
          <a:prstGeom prst="rect">
            <a:avLst/>
          </a:prstGeom>
          <a:noFill/>
          <a:ln w="9525">
            <a:noFill/>
            <a:miter lim="800000"/>
            <a:headEnd/>
            <a:tailEnd/>
          </a:ln>
          <a:effectLst/>
        </p:spPr>
        <p:txBody>
          <a:bodyPr>
            <a:spAutoFit/>
          </a:bodyPr>
          <a:lstStyle/>
          <a:p>
            <a:pPr>
              <a:spcBef>
                <a:spcPct val="50000"/>
              </a:spcBef>
            </a:pPr>
            <a:r>
              <a:rPr lang="en-US"/>
              <a:t>Predicted: 1961-62, Nobel Prize in 1973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par>
                          <p:cTn id="16" fill="hold">
                            <p:stCondLst>
                              <p:cond delay="500"/>
                            </p:stCondLst>
                            <p:childTnLst>
                              <p:par>
                                <p:cTn id="17" presetID="3" presetClass="exit" presetSubtype="10" fill="hold" nodeType="afterEffect">
                                  <p:stCondLst>
                                    <p:cond delay="0"/>
                                  </p:stCondLst>
                                  <p:childTnLst>
                                    <p:animEffect transition="out" filter="blinds(horizontal)">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childTnLst>
                          </p:cTn>
                        </p:par>
                        <p:par>
                          <p:cTn id="20" fill="hold">
                            <p:stCondLst>
                              <p:cond delay="2500"/>
                            </p:stCondLst>
                            <p:childTnLst>
                              <p:par>
                                <p:cTn id="21" presetID="3" presetClass="entr" presetSubtype="10" fill="hold" grpId="0" nodeType="afterEffect">
                                  <p:stCondLst>
                                    <p:cond delay="0"/>
                                  </p:stCondLst>
                                  <p:childTnLst>
                                    <p:set>
                                      <p:cBhvr>
                                        <p:cTn id="22" dur="1" fill="hold">
                                          <p:stCondLst>
                                            <p:cond delay="0"/>
                                          </p:stCondLst>
                                        </p:cTn>
                                        <p:tgtEl>
                                          <p:spTgt spid="294948"/>
                                        </p:tgtEl>
                                        <p:attrNameLst>
                                          <p:attrName>style.visibility</p:attrName>
                                        </p:attrNameLst>
                                      </p:cBhvr>
                                      <p:to>
                                        <p:strVal val="visible"/>
                                      </p:to>
                                    </p:set>
                                    <p:animEffect transition="in" filter="blinds(horizontal)">
                                      <p:cBhvr>
                                        <p:cTn id="23" dur="500"/>
                                        <p:tgtEl>
                                          <p:spTgt spid="294948"/>
                                        </p:tgtEl>
                                      </p:cBhvr>
                                    </p:animEffect>
                                  </p:childTnLst>
                                </p:cTn>
                              </p:par>
                            </p:childTnLst>
                          </p:cTn>
                        </p:par>
                        <p:par>
                          <p:cTn id="24" fill="hold">
                            <p:stCondLst>
                              <p:cond delay="3000"/>
                            </p:stCondLst>
                            <p:childTnLst>
                              <p:par>
                                <p:cTn id="25" presetID="3" presetClass="entr" presetSubtype="1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2000"/>
                                        <p:tgtEl>
                                          <p:spTgt spid="5"/>
                                        </p:tgtEl>
                                      </p:cBhvr>
                                    </p:animEffect>
                                  </p:childTnLst>
                                </p:cTn>
                              </p:par>
                            </p:childTnLst>
                          </p:cTn>
                        </p:par>
                        <p:par>
                          <p:cTn id="28" fill="hold">
                            <p:stCondLst>
                              <p:cond delay="5000"/>
                            </p:stCondLst>
                            <p:childTnLst>
                              <p:par>
                                <p:cTn id="29" presetID="3" presetClass="entr" presetSubtype="10" fill="hold" nodeType="afterEffect">
                                  <p:stCondLst>
                                    <p:cond delay="0"/>
                                  </p:stCondLst>
                                  <p:childTnLst>
                                    <p:set>
                                      <p:cBhvr>
                                        <p:cTn id="30" dur="1" fill="hold">
                                          <p:stCondLst>
                                            <p:cond delay="0"/>
                                          </p:stCondLst>
                                        </p:cTn>
                                        <p:tgtEl>
                                          <p:spTgt spid="294917">
                                            <p:txEl>
                                              <p:pRg st="0" end="0"/>
                                            </p:txEl>
                                          </p:spTgt>
                                        </p:tgtEl>
                                        <p:attrNameLst>
                                          <p:attrName>style.visibility</p:attrName>
                                        </p:attrNameLst>
                                      </p:cBhvr>
                                      <p:to>
                                        <p:strVal val="visible"/>
                                      </p:to>
                                    </p:set>
                                    <p:animEffect transition="in" filter="blinds(horizontal)">
                                      <p:cBhvr>
                                        <p:cTn id="31" dur="500"/>
                                        <p:tgtEl>
                                          <p:spTgt spid="29491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294917">
                                            <p:txEl>
                                              <p:pRg st="1" end="1"/>
                                            </p:txEl>
                                          </p:spTgt>
                                        </p:tgtEl>
                                        <p:attrNameLst>
                                          <p:attrName>style.visibility</p:attrName>
                                        </p:attrNameLst>
                                      </p:cBhvr>
                                      <p:to>
                                        <p:strVal val="visible"/>
                                      </p:to>
                                    </p:set>
                                    <p:animEffect transition="in" filter="blinds(horizontal)">
                                      <p:cBhvr>
                                        <p:cTn id="36" dur="500"/>
                                        <p:tgtEl>
                                          <p:spTgt spid="2949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100" name="Rectangle 36"/>
          <p:cNvSpPr>
            <a:spLocks noChangeArrowheads="1"/>
          </p:cNvSpPr>
          <p:nvPr/>
        </p:nvSpPr>
        <p:spPr bwMode="auto">
          <a:xfrm>
            <a:off x="4648200" y="1905000"/>
            <a:ext cx="4267200" cy="2895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72066" name="Rectangle 2"/>
          <p:cNvSpPr>
            <a:spLocks noGrp="1" noChangeArrowheads="1"/>
          </p:cNvSpPr>
          <p:nvPr>
            <p:ph type="title" idx="4294967295"/>
          </p:nvPr>
        </p:nvSpPr>
        <p:spPr>
          <a:xfrm>
            <a:off x="457200" y="0"/>
            <a:ext cx="8229600" cy="563563"/>
          </a:xfrm>
        </p:spPr>
        <p:txBody>
          <a:bodyPr>
            <a:normAutofit fontScale="90000"/>
          </a:bodyPr>
          <a:lstStyle/>
          <a:p>
            <a:r>
              <a:rPr lang="en-US" sz="4000"/>
              <a:t>Macroscopic Quantum State</a:t>
            </a:r>
          </a:p>
        </p:txBody>
      </p:sp>
      <p:sp>
        <p:nvSpPr>
          <p:cNvPr id="472068" name="Line 4"/>
          <p:cNvSpPr>
            <a:spLocks noChangeShapeType="1"/>
          </p:cNvSpPr>
          <p:nvPr/>
        </p:nvSpPr>
        <p:spPr bwMode="auto">
          <a:xfrm>
            <a:off x="914400" y="838200"/>
            <a:ext cx="1981200" cy="0"/>
          </a:xfrm>
          <a:prstGeom prst="line">
            <a:avLst/>
          </a:prstGeom>
          <a:noFill/>
          <a:ln w="76200">
            <a:solidFill>
              <a:srgbClr val="008000"/>
            </a:solidFill>
            <a:round/>
            <a:headEnd/>
            <a:tailEnd/>
          </a:ln>
          <a:effectLst/>
        </p:spPr>
        <p:txBody>
          <a:bodyPr/>
          <a:lstStyle/>
          <a:p>
            <a:endParaRPr lang="en-US"/>
          </a:p>
        </p:txBody>
      </p:sp>
      <p:sp>
        <p:nvSpPr>
          <p:cNvPr id="472069" name="Line 5"/>
          <p:cNvSpPr>
            <a:spLocks noChangeShapeType="1"/>
          </p:cNvSpPr>
          <p:nvPr/>
        </p:nvSpPr>
        <p:spPr bwMode="auto">
          <a:xfrm>
            <a:off x="914400" y="2133600"/>
            <a:ext cx="1981200" cy="0"/>
          </a:xfrm>
          <a:prstGeom prst="line">
            <a:avLst/>
          </a:prstGeom>
          <a:noFill/>
          <a:ln w="76200">
            <a:solidFill>
              <a:srgbClr val="008000"/>
            </a:solidFill>
            <a:round/>
            <a:headEnd/>
            <a:tailEnd/>
          </a:ln>
          <a:effectLst/>
        </p:spPr>
        <p:txBody>
          <a:bodyPr/>
          <a:lstStyle/>
          <a:p>
            <a:endParaRPr lang="en-US"/>
          </a:p>
        </p:txBody>
      </p:sp>
      <p:sp>
        <p:nvSpPr>
          <p:cNvPr id="472070" name="Oval 6"/>
          <p:cNvSpPr>
            <a:spLocks noChangeArrowheads="1"/>
          </p:cNvSpPr>
          <p:nvPr/>
        </p:nvSpPr>
        <p:spPr bwMode="auto">
          <a:xfrm>
            <a:off x="1600200" y="15240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472071" name="Oval 7"/>
          <p:cNvSpPr>
            <a:spLocks noChangeArrowheads="1"/>
          </p:cNvSpPr>
          <p:nvPr/>
        </p:nvSpPr>
        <p:spPr bwMode="auto">
          <a:xfrm>
            <a:off x="1600200" y="18288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472072" name="Oval 8"/>
          <p:cNvSpPr>
            <a:spLocks noChangeArrowheads="1"/>
          </p:cNvSpPr>
          <p:nvPr/>
        </p:nvSpPr>
        <p:spPr bwMode="auto">
          <a:xfrm>
            <a:off x="2209800" y="16764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472073" name="Oval 9"/>
          <p:cNvSpPr>
            <a:spLocks noChangeArrowheads="1"/>
          </p:cNvSpPr>
          <p:nvPr/>
        </p:nvSpPr>
        <p:spPr bwMode="auto">
          <a:xfrm>
            <a:off x="2514600" y="16002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472074" name="Oval 10"/>
          <p:cNvSpPr>
            <a:spLocks noChangeArrowheads="1"/>
          </p:cNvSpPr>
          <p:nvPr/>
        </p:nvSpPr>
        <p:spPr bwMode="auto">
          <a:xfrm>
            <a:off x="2438400" y="12192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472075" name="Oval 11"/>
          <p:cNvSpPr>
            <a:spLocks noChangeArrowheads="1"/>
          </p:cNvSpPr>
          <p:nvPr/>
        </p:nvSpPr>
        <p:spPr bwMode="auto">
          <a:xfrm>
            <a:off x="2057400" y="13716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472076" name="Oval 12"/>
          <p:cNvSpPr>
            <a:spLocks noChangeArrowheads="1"/>
          </p:cNvSpPr>
          <p:nvPr/>
        </p:nvSpPr>
        <p:spPr bwMode="auto">
          <a:xfrm>
            <a:off x="1828800" y="17526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472077" name="Oval 13"/>
          <p:cNvSpPr>
            <a:spLocks noChangeArrowheads="1"/>
          </p:cNvSpPr>
          <p:nvPr/>
        </p:nvSpPr>
        <p:spPr bwMode="auto">
          <a:xfrm>
            <a:off x="2743200" y="13716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472078" name="Oval 14"/>
          <p:cNvSpPr>
            <a:spLocks noChangeArrowheads="1"/>
          </p:cNvSpPr>
          <p:nvPr/>
        </p:nvSpPr>
        <p:spPr bwMode="auto">
          <a:xfrm>
            <a:off x="1524000" y="11430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472079" name="Oval 15"/>
          <p:cNvSpPr>
            <a:spLocks noChangeArrowheads="1"/>
          </p:cNvSpPr>
          <p:nvPr/>
        </p:nvSpPr>
        <p:spPr bwMode="auto">
          <a:xfrm>
            <a:off x="1066800" y="14478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472080" name="Oval 16"/>
          <p:cNvSpPr>
            <a:spLocks noChangeArrowheads="1"/>
          </p:cNvSpPr>
          <p:nvPr/>
        </p:nvSpPr>
        <p:spPr bwMode="auto">
          <a:xfrm>
            <a:off x="1828800" y="10668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472081" name="Oval 17"/>
          <p:cNvSpPr>
            <a:spLocks noChangeArrowheads="1"/>
          </p:cNvSpPr>
          <p:nvPr/>
        </p:nvSpPr>
        <p:spPr bwMode="auto">
          <a:xfrm>
            <a:off x="990600" y="19812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472082" name="AutoShape 18"/>
          <p:cNvSpPr>
            <a:spLocks noChangeArrowheads="1"/>
          </p:cNvSpPr>
          <p:nvPr/>
        </p:nvSpPr>
        <p:spPr bwMode="auto">
          <a:xfrm>
            <a:off x="1219200" y="1905000"/>
            <a:ext cx="152400" cy="152400"/>
          </a:xfrm>
          <a:prstGeom prst="smileyFace">
            <a:avLst>
              <a:gd name="adj" fmla="val 4653"/>
            </a:avLst>
          </a:prstGeom>
          <a:solidFill>
            <a:srgbClr val="FF0000"/>
          </a:solidFill>
          <a:ln w="9525">
            <a:solidFill>
              <a:schemeClr val="tx1"/>
            </a:solidFill>
            <a:round/>
            <a:headEnd/>
            <a:tailEnd/>
          </a:ln>
          <a:effectLst/>
        </p:spPr>
        <p:txBody>
          <a:bodyPr wrap="none" anchor="ctr"/>
          <a:lstStyle/>
          <a:p>
            <a:endParaRPr lang="en-US"/>
          </a:p>
        </p:txBody>
      </p:sp>
      <p:sp>
        <p:nvSpPr>
          <p:cNvPr id="472083" name="Oval 19"/>
          <p:cNvSpPr>
            <a:spLocks noChangeArrowheads="1"/>
          </p:cNvSpPr>
          <p:nvPr/>
        </p:nvSpPr>
        <p:spPr bwMode="auto">
          <a:xfrm>
            <a:off x="1219200" y="17526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472084" name="Line 20"/>
          <p:cNvSpPr>
            <a:spLocks noChangeShapeType="1"/>
          </p:cNvSpPr>
          <p:nvPr/>
        </p:nvSpPr>
        <p:spPr bwMode="auto">
          <a:xfrm>
            <a:off x="1676400" y="2133600"/>
            <a:ext cx="0" cy="152400"/>
          </a:xfrm>
          <a:prstGeom prst="line">
            <a:avLst/>
          </a:prstGeom>
          <a:noFill/>
          <a:ln w="9525">
            <a:solidFill>
              <a:schemeClr val="tx1"/>
            </a:solidFill>
            <a:round/>
            <a:headEnd/>
            <a:tailEnd/>
          </a:ln>
          <a:effectLst/>
        </p:spPr>
        <p:txBody>
          <a:bodyPr anchorCtr="1">
            <a:spAutoFit/>
          </a:bodyPr>
          <a:lstStyle/>
          <a:p>
            <a:endParaRPr lang="en-US"/>
          </a:p>
        </p:txBody>
      </p:sp>
      <p:sp>
        <p:nvSpPr>
          <p:cNvPr id="472085" name="Line 21"/>
          <p:cNvSpPr>
            <a:spLocks noChangeShapeType="1"/>
          </p:cNvSpPr>
          <p:nvPr/>
        </p:nvSpPr>
        <p:spPr bwMode="auto">
          <a:xfrm>
            <a:off x="1295400" y="2286000"/>
            <a:ext cx="685800" cy="0"/>
          </a:xfrm>
          <a:prstGeom prst="line">
            <a:avLst/>
          </a:prstGeom>
          <a:noFill/>
          <a:ln w="9525">
            <a:solidFill>
              <a:schemeClr val="tx1"/>
            </a:solidFill>
            <a:round/>
            <a:headEnd/>
            <a:tailEnd/>
          </a:ln>
          <a:effectLst/>
        </p:spPr>
        <p:txBody>
          <a:bodyPr anchorCtr="1">
            <a:spAutoFit/>
          </a:bodyPr>
          <a:lstStyle/>
          <a:p>
            <a:endParaRPr lang="en-US"/>
          </a:p>
        </p:txBody>
      </p:sp>
      <p:sp>
        <p:nvSpPr>
          <p:cNvPr id="472086" name="Line 22"/>
          <p:cNvSpPr>
            <a:spLocks noChangeShapeType="1"/>
          </p:cNvSpPr>
          <p:nvPr/>
        </p:nvSpPr>
        <p:spPr bwMode="auto">
          <a:xfrm>
            <a:off x="1447800" y="2362200"/>
            <a:ext cx="381000" cy="0"/>
          </a:xfrm>
          <a:prstGeom prst="line">
            <a:avLst/>
          </a:prstGeom>
          <a:noFill/>
          <a:ln w="9525">
            <a:solidFill>
              <a:schemeClr val="tx1"/>
            </a:solidFill>
            <a:round/>
            <a:headEnd/>
            <a:tailEnd/>
          </a:ln>
          <a:effectLst/>
        </p:spPr>
        <p:txBody>
          <a:bodyPr anchorCtr="1">
            <a:spAutoFit/>
          </a:bodyPr>
          <a:lstStyle/>
          <a:p>
            <a:endParaRPr lang="en-US"/>
          </a:p>
        </p:txBody>
      </p:sp>
      <p:sp>
        <p:nvSpPr>
          <p:cNvPr id="472087" name="Line 23"/>
          <p:cNvSpPr>
            <a:spLocks noChangeShapeType="1"/>
          </p:cNvSpPr>
          <p:nvPr/>
        </p:nvSpPr>
        <p:spPr bwMode="auto">
          <a:xfrm flipV="1">
            <a:off x="1524000" y="2438400"/>
            <a:ext cx="228600" cy="0"/>
          </a:xfrm>
          <a:prstGeom prst="line">
            <a:avLst/>
          </a:prstGeom>
          <a:noFill/>
          <a:ln w="9525">
            <a:solidFill>
              <a:schemeClr val="tx1"/>
            </a:solidFill>
            <a:round/>
            <a:headEnd/>
            <a:tailEnd/>
          </a:ln>
          <a:effectLst/>
        </p:spPr>
        <p:txBody>
          <a:bodyPr anchorCtr="1">
            <a:spAutoFit/>
          </a:bodyPr>
          <a:lstStyle/>
          <a:p>
            <a:endParaRPr lang="en-US"/>
          </a:p>
        </p:txBody>
      </p:sp>
      <p:sp>
        <p:nvSpPr>
          <p:cNvPr id="472088" name="Oval 24"/>
          <p:cNvSpPr>
            <a:spLocks noChangeArrowheads="1"/>
          </p:cNvSpPr>
          <p:nvPr/>
        </p:nvSpPr>
        <p:spPr bwMode="auto">
          <a:xfrm>
            <a:off x="2209800" y="9906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472089" name="Line 25"/>
          <p:cNvSpPr>
            <a:spLocks noChangeShapeType="1"/>
          </p:cNvSpPr>
          <p:nvPr/>
        </p:nvSpPr>
        <p:spPr bwMode="auto">
          <a:xfrm>
            <a:off x="914400" y="838200"/>
            <a:ext cx="0" cy="1295400"/>
          </a:xfrm>
          <a:prstGeom prst="line">
            <a:avLst/>
          </a:prstGeom>
          <a:noFill/>
          <a:ln w="76200">
            <a:solidFill>
              <a:srgbClr val="008000"/>
            </a:solidFill>
            <a:round/>
            <a:headEnd/>
            <a:tailEnd/>
          </a:ln>
          <a:effectLst/>
        </p:spPr>
        <p:txBody>
          <a:bodyPr/>
          <a:lstStyle/>
          <a:p>
            <a:endParaRPr lang="en-US"/>
          </a:p>
        </p:txBody>
      </p:sp>
      <p:sp>
        <p:nvSpPr>
          <p:cNvPr id="472090" name="Line 26"/>
          <p:cNvSpPr>
            <a:spLocks noChangeShapeType="1"/>
          </p:cNvSpPr>
          <p:nvPr/>
        </p:nvSpPr>
        <p:spPr bwMode="auto">
          <a:xfrm>
            <a:off x="2895600" y="838200"/>
            <a:ext cx="0" cy="1295400"/>
          </a:xfrm>
          <a:prstGeom prst="line">
            <a:avLst/>
          </a:prstGeom>
          <a:noFill/>
          <a:ln w="76200">
            <a:solidFill>
              <a:srgbClr val="008000"/>
            </a:solidFill>
            <a:round/>
            <a:headEnd/>
            <a:tailEnd/>
          </a:ln>
          <a:effectLst/>
        </p:spPr>
        <p:txBody>
          <a:bodyPr/>
          <a:lstStyle/>
          <a:p>
            <a:endParaRPr lang="en-US"/>
          </a:p>
        </p:txBody>
      </p:sp>
      <p:sp>
        <p:nvSpPr>
          <p:cNvPr id="472091" name="Oval 27"/>
          <p:cNvSpPr>
            <a:spLocks noChangeArrowheads="1"/>
          </p:cNvSpPr>
          <p:nvPr/>
        </p:nvSpPr>
        <p:spPr bwMode="auto">
          <a:xfrm>
            <a:off x="2438400" y="19050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472093" name="Text Box 29"/>
          <p:cNvSpPr txBox="1">
            <a:spLocks noChangeArrowheads="1"/>
          </p:cNvSpPr>
          <p:nvPr/>
        </p:nvSpPr>
        <p:spPr bwMode="auto">
          <a:xfrm>
            <a:off x="533400" y="2819400"/>
            <a:ext cx="2743200" cy="650875"/>
          </a:xfrm>
          <a:prstGeom prst="rect">
            <a:avLst/>
          </a:prstGeom>
          <a:noFill/>
          <a:ln w="9525">
            <a:solidFill>
              <a:schemeClr val="bg2"/>
            </a:solidFill>
            <a:miter lim="800000"/>
            <a:headEnd/>
            <a:tailEnd/>
          </a:ln>
          <a:effectLst/>
        </p:spPr>
        <p:txBody>
          <a:bodyPr>
            <a:spAutoFit/>
          </a:bodyPr>
          <a:lstStyle/>
          <a:p>
            <a:pPr>
              <a:spcBef>
                <a:spcPct val="50000"/>
              </a:spcBef>
            </a:pPr>
            <a:r>
              <a:rPr lang="en-US" b="0"/>
              <a:t>Random Phase approximation</a:t>
            </a:r>
          </a:p>
        </p:txBody>
      </p:sp>
      <p:graphicFrame>
        <p:nvGraphicFramePr>
          <p:cNvPr id="472094" name="Object 30"/>
          <p:cNvGraphicFramePr>
            <a:graphicFrameLocks noChangeAspect="1"/>
          </p:cNvGraphicFramePr>
          <p:nvPr/>
        </p:nvGraphicFramePr>
        <p:xfrm>
          <a:off x="381000" y="3657600"/>
          <a:ext cx="3200400" cy="862013"/>
        </p:xfrm>
        <a:graphic>
          <a:graphicData uri="http://schemas.openxmlformats.org/presentationml/2006/ole">
            <p:oleObj spid="_x0000_s59394" name="Equation" r:id="rId3" imgW="1320480" imgH="355320" progId="Equation.3">
              <p:embed/>
            </p:oleObj>
          </a:graphicData>
        </a:graphic>
      </p:graphicFrame>
      <p:sp>
        <p:nvSpPr>
          <p:cNvPr id="472095" name="Line 31"/>
          <p:cNvSpPr>
            <a:spLocks noChangeShapeType="1"/>
          </p:cNvSpPr>
          <p:nvPr/>
        </p:nvSpPr>
        <p:spPr bwMode="auto">
          <a:xfrm flipH="1">
            <a:off x="2590800" y="4114800"/>
            <a:ext cx="762000" cy="762000"/>
          </a:xfrm>
          <a:prstGeom prst="line">
            <a:avLst/>
          </a:prstGeom>
          <a:noFill/>
          <a:ln w="9525">
            <a:solidFill>
              <a:schemeClr val="tx1"/>
            </a:solidFill>
            <a:round/>
            <a:headEnd/>
            <a:tailEnd type="triangle" w="med" len="med"/>
          </a:ln>
          <a:effectLst/>
        </p:spPr>
        <p:txBody>
          <a:bodyPr/>
          <a:lstStyle/>
          <a:p>
            <a:endParaRPr lang="en-US"/>
          </a:p>
        </p:txBody>
      </p:sp>
      <p:sp>
        <p:nvSpPr>
          <p:cNvPr id="472096" name="Text Box 32"/>
          <p:cNvSpPr txBox="1">
            <a:spLocks noChangeArrowheads="1"/>
          </p:cNvSpPr>
          <p:nvPr/>
        </p:nvSpPr>
        <p:spPr bwMode="auto">
          <a:xfrm>
            <a:off x="228600" y="4953000"/>
            <a:ext cx="3810000" cy="1190625"/>
          </a:xfrm>
          <a:prstGeom prst="rect">
            <a:avLst/>
          </a:prstGeom>
          <a:noFill/>
          <a:ln w="9525">
            <a:noFill/>
            <a:miter lim="800000"/>
            <a:headEnd/>
            <a:tailEnd/>
          </a:ln>
          <a:effectLst/>
        </p:spPr>
        <p:txBody>
          <a:bodyPr>
            <a:spAutoFit/>
          </a:bodyPr>
          <a:lstStyle/>
          <a:p>
            <a:pPr>
              <a:spcBef>
                <a:spcPct val="50000"/>
              </a:spcBef>
            </a:pPr>
            <a:r>
              <a:rPr lang="en-US"/>
              <a:t>Since energy/momentum of the electron is altered statistically after travelling a distance </a:t>
            </a:r>
            <a:r>
              <a:rPr lang="en-US" i="1">
                <a:latin typeface="Times New Roman" pitchFamily="18" charset="0"/>
              </a:rPr>
              <a:t>l </a:t>
            </a:r>
            <a:r>
              <a:rPr lang="en-US" i="1">
                <a:solidFill>
                  <a:srgbClr val="0099FF"/>
                </a:solidFill>
                <a:latin typeface="Symbol" pitchFamily="18" charset="2"/>
                <a:ea typeface="\"/>
                <a:cs typeface="\"/>
              </a:rPr>
              <a:t>f</a:t>
            </a:r>
            <a:r>
              <a:rPr lang="en-US" i="1">
                <a:solidFill>
                  <a:schemeClr val="accent2"/>
                </a:solidFill>
              </a:rPr>
              <a:t> </a:t>
            </a:r>
            <a:r>
              <a:rPr lang="en-US"/>
              <a:t>does not matter</a:t>
            </a:r>
            <a:endParaRPr lang="en-US">
              <a:latin typeface="Times New Roman" pitchFamily="18" charset="0"/>
            </a:endParaRPr>
          </a:p>
        </p:txBody>
      </p:sp>
      <p:sp>
        <p:nvSpPr>
          <p:cNvPr id="472097" name="Text Box 33"/>
          <p:cNvSpPr txBox="1">
            <a:spLocks noChangeArrowheads="1"/>
          </p:cNvSpPr>
          <p:nvPr/>
        </p:nvSpPr>
        <p:spPr bwMode="auto">
          <a:xfrm>
            <a:off x="4724400" y="1295400"/>
            <a:ext cx="3810000" cy="457200"/>
          </a:xfrm>
          <a:prstGeom prst="rect">
            <a:avLst/>
          </a:prstGeom>
          <a:noFill/>
          <a:ln w="9525">
            <a:noFill/>
            <a:miter lim="800000"/>
            <a:headEnd/>
            <a:tailEnd/>
          </a:ln>
          <a:effectLst/>
        </p:spPr>
        <p:txBody>
          <a:bodyPr>
            <a:spAutoFit/>
          </a:bodyPr>
          <a:lstStyle/>
          <a:p>
            <a:pPr algn="ctr">
              <a:spcBef>
                <a:spcPct val="50000"/>
              </a:spcBef>
            </a:pPr>
            <a:r>
              <a:rPr lang="en-US" sz="2400"/>
              <a:t>Superconductor</a:t>
            </a:r>
          </a:p>
        </p:txBody>
      </p:sp>
      <p:graphicFrame>
        <p:nvGraphicFramePr>
          <p:cNvPr id="472099" name="Object 35"/>
          <p:cNvGraphicFramePr>
            <a:graphicFrameLocks noChangeAspect="1"/>
          </p:cNvGraphicFramePr>
          <p:nvPr/>
        </p:nvGraphicFramePr>
        <p:xfrm>
          <a:off x="5029200" y="3048000"/>
          <a:ext cx="3651250" cy="782638"/>
        </p:xfrm>
        <a:graphic>
          <a:graphicData uri="http://schemas.openxmlformats.org/presentationml/2006/ole">
            <p:oleObj spid="_x0000_s59395" name="Equation" r:id="rId4" imgW="1066680" imgH="228600" progId="Equation.3">
              <p:embed/>
            </p:oleObj>
          </a:graphicData>
        </a:graphic>
      </p:graphicFrame>
      <p:sp>
        <p:nvSpPr>
          <p:cNvPr id="472101" name="Text Box 37"/>
          <p:cNvSpPr txBox="1">
            <a:spLocks noChangeArrowheads="1"/>
          </p:cNvSpPr>
          <p:nvPr/>
        </p:nvSpPr>
        <p:spPr bwMode="auto">
          <a:xfrm>
            <a:off x="4800600" y="5257800"/>
            <a:ext cx="3886200" cy="822325"/>
          </a:xfrm>
          <a:prstGeom prst="rect">
            <a:avLst/>
          </a:prstGeom>
          <a:noFill/>
          <a:ln w="9525">
            <a:noFill/>
            <a:miter lim="800000"/>
            <a:headEnd/>
            <a:tailEnd/>
          </a:ln>
          <a:effectLst/>
        </p:spPr>
        <p:txBody>
          <a:bodyPr>
            <a:spAutoFit/>
          </a:bodyPr>
          <a:lstStyle/>
          <a:p>
            <a:pPr algn="ctr">
              <a:spcBef>
                <a:spcPct val="50000"/>
              </a:spcBef>
            </a:pPr>
            <a:r>
              <a:rPr lang="en-US" sz="2400"/>
              <a:t>Phase important for Cooper pair tunneling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72082"/>
                                        </p:tgtEl>
                                        <p:attrNameLst>
                                          <p:attrName>style.visibility</p:attrName>
                                        </p:attrNameLst>
                                      </p:cBhvr>
                                      <p:to>
                                        <p:strVal val="visible"/>
                                      </p:to>
                                    </p:set>
                                    <p:animEffect transition="in" filter="box(in)">
                                      <p:cBhvr>
                                        <p:cTn id="7" dur="500"/>
                                        <p:tgtEl>
                                          <p:spTgt spid="472082"/>
                                        </p:tgtEl>
                                      </p:cBhvr>
                                    </p:animEffect>
                                  </p:childTnLst>
                                </p:cTn>
                              </p:par>
                              <p:par>
                                <p:cTn id="8" presetID="0" presetClass="path" presetSubtype="0" accel="50000" decel="50000" fill="hold" grpId="1" nodeType="withEffect">
                                  <p:stCondLst>
                                    <p:cond delay="0"/>
                                  </p:stCondLst>
                                  <p:childTnLst>
                                    <p:animMotion origin="layout" path="M -0.04167 -0.03333 L -0.00833 -0.02222 " pathEditMode="relative" rAng="0" ptsTypes="AA">
                                      <p:cBhvr>
                                        <p:cTn id="9" dur="1000" fill="hold"/>
                                        <p:tgtEl>
                                          <p:spTgt spid="472082"/>
                                        </p:tgtEl>
                                        <p:attrNameLst>
                                          <p:attrName>ppt_x</p:attrName>
                                          <p:attrName>ppt_y</p:attrName>
                                        </p:attrNameLst>
                                      </p:cBhvr>
                                      <p:rCtr x="17" y="6"/>
                                    </p:animMotion>
                                  </p:childTnLst>
                                </p:cTn>
                              </p:par>
                            </p:childTnLst>
                          </p:cTn>
                        </p:par>
                        <p:par>
                          <p:cTn id="10" fill="hold">
                            <p:stCondLst>
                              <p:cond delay="1000"/>
                            </p:stCondLst>
                            <p:childTnLst>
                              <p:par>
                                <p:cTn id="11" presetID="0" presetClass="path" presetSubtype="0" accel="50000" decel="50000" fill="hold" grpId="2" nodeType="afterEffect">
                                  <p:stCondLst>
                                    <p:cond delay="0"/>
                                  </p:stCondLst>
                                  <p:childTnLst>
                                    <p:animMotion origin="layout" path="M -0.00833 -0.02222 L 0.03333 -0.02222 " pathEditMode="relative" rAng="0" ptsTypes="AA">
                                      <p:cBhvr>
                                        <p:cTn id="12" dur="1000" fill="hold"/>
                                        <p:tgtEl>
                                          <p:spTgt spid="472082"/>
                                        </p:tgtEl>
                                        <p:attrNameLst>
                                          <p:attrName>ppt_x</p:attrName>
                                          <p:attrName>ppt_y</p:attrName>
                                        </p:attrNameLst>
                                      </p:cBhvr>
                                      <p:rCtr x="21" y="0"/>
                                    </p:animMotion>
                                  </p:childTnLst>
                                </p:cTn>
                              </p:par>
                            </p:childTnLst>
                          </p:cTn>
                        </p:par>
                        <p:par>
                          <p:cTn id="13" fill="hold">
                            <p:stCondLst>
                              <p:cond delay="2000"/>
                            </p:stCondLst>
                            <p:childTnLst>
                              <p:par>
                                <p:cTn id="14" presetID="0" presetClass="path" presetSubtype="0" accel="50000" decel="50000" fill="hold" grpId="3" nodeType="afterEffect">
                                  <p:stCondLst>
                                    <p:cond delay="0"/>
                                  </p:stCondLst>
                                  <p:childTnLst>
                                    <p:animMotion origin="layout" path="M 0.04167 -0.02222 L 0.03333 -0.06667 " pathEditMode="relative" ptsTypes="AA">
                                      <p:cBhvr>
                                        <p:cTn id="15" dur="1000" fill="hold"/>
                                        <p:tgtEl>
                                          <p:spTgt spid="472082"/>
                                        </p:tgtEl>
                                        <p:attrNameLst>
                                          <p:attrName>ppt_x</p:attrName>
                                          <p:attrName>ppt_y</p:attrName>
                                        </p:attrNameLst>
                                      </p:cBhvr>
                                    </p:animMotion>
                                  </p:childTnLst>
                                </p:cTn>
                              </p:par>
                            </p:childTnLst>
                          </p:cTn>
                        </p:par>
                        <p:par>
                          <p:cTn id="16" fill="hold">
                            <p:stCondLst>
                              <p:cond delay="3000"/>
                            </p:stCondLst>
                            <p:childTnLst>
                              <p:par>
                                <p:cTn id="17" presetID="0" presetClass="path" presetSubtype="0" accel="50000" decel="50000" fill="hold" grpId="4" nodeType="afterEffect">
                                  <p:stCondLst>
                                    <p:cond delay="0"/>
                                  </p:stCondLst>
                                  <p:childTnLst>
                                    <p:animMotion origin="layout" path="M 0.04167 -0.06667 L 0.08333 -0.07778 " pathEditMode="relative" rAng="0" ptsTypes="AA">
                                      <p:cBhvr>
                                        <p:cTn id="18" dur="1000" fill="hold"/>
                                        <p:tgtEl>
                                          <p:spTgt spid="472082"/>
                                        </p:tgtEl>
                                        <p:attrNameLst>
                                          <p:attrName>ppt_x</p:attrName>
                                          <p:attrName>ppt_y</p:attrName>
                                        </p:attrNameLst>
                                      </p:cBhvr>
                                      <p:rCtr x="21" y="-6"/>
                                    </p:animMotion>
                                  </p:childTnLst>
                                </p:cTn>
                              </p:par>
                            </p:childTnLst>
                          </p:cTn>
                        </p:par>
                        <p:par>
                          <p:cTn id="19" fill="hold">
                            <p:stCondLst>
                              <p:cond delay="4000"/>
                            </p:stCondLst>
                            <p:childTnLst>
                              <p:par>
                                <p:cTn id="20" presetID="0" presetClass="path" presetSubtype="0" accel="50000" decel="50000" fill="hold" grpId="5" nodeType="afterEffect">
                                  <p:stCondLst>
                                    <p:cond delay="0"/>
                                  </p:stCondLst>
                                  <p:childTnLst>
                                    <p:animMotion origin="layout" path="M 0.08333 -0.07778 L 0.1 -0.04444 " pathEditMode="relative" rAng="0" ptsTypes="AA">
                                      <p:cBhvr>
                                        <p:cTn id="21" dur="1000" fill="hold"/>
                                        <p:tgtEl>
                                          <p:spTgt spid="472082"/>
                                        </p:tgtEl>
                                        <p:attrNameLst>
                                          <p:attrName>ppt_x</p:attrName>
                                          <p:attrName>ppt_y</p:attrName>
                                        </p:attrNameLst>
                                      </p:cBhvr>
                                      <p:rCtr x="8" y="17"/>
                                    </p:animMotion>
                                  </p:childTnLst>
                                </p:cTn>
                              </p:par>
                            </p:childTnLst>
                          </p:cTn>
                        </p:par>
                        <p:par>
                          <p:cTn id="22" fill="hold">
                            <p:stCondLst>
                              <p:cond delay="5000"/>
                            </p:stCondLst>
                            <p:childTnLst>
                              <p:par>
                                <p:cTn id="23" presetID="0" presetClass="path" presetSubtype="0" accel="50000" decel="50000" fill="hold" grpId="6" nodeType="afterEffect">
                                  <p:stCondLst>
                                    <p:cond delay="0"/>
                                  </p:stCondLst>
                                  <p:childTnLst>
                                    <p:animMotion origin="layout" path="M 0.10833 -0.04444 L 0.125 -0.1 " pathEditMode="relative" rAng="0" ptsTypes="AA">
                                      <p:cBhvr>
                                        <p:cTn id="24" dur="1000" fill="hold"/>
                                        <p:tgtEl>
                                          <p:spTgt spid="472082"/>
                                        </p:tgtEl>
                                        <p:attrNameLst>
                                          <p:attrName>ppt_x</p:attrName>
                                          <p:attrName>ppt_y</p:attrName>
                                        </p:attrNameLst>
                                      </p:cBhvr>
                                      <p:rCtr x="8" y="-28"/>
                                    </p:animMotion>
                                  </p:childTnLst>
                                </p:cTn>
                              </p:par>
                            </p:childTnLst>
                          </p:cTn>
                        </p:par>
                        <p:par>
                          <p:cTn id="25" fill="hold">
                            <p:stCondLst>
                              <p:cond delay="6000"/>
                            </p:stCondLst>
                            <p:childTnLst>
                              <p:par>
                                <p:cTn id="26" presetID="0" presetClass="path" presetSubtype="0" accel="50000" decel="50000" fill="hold" grpId="7" nodeType="afterEffect">
                                  <p:stCondLst>
                                    <p:cond delay="0"/>
                                  </p:stCondLst>
                                  <p:childTnLst>
                                    <p:animMotion origin="layout" path="M 0.125 -0.1 L 0.13333 -0.05555 " pathEditMode="relative" rAng="0" ptsTypes="AA">
                                      <p:cBhvr>
                                        <p:cTn id="27" dur="1000" fill="hold"/>
                                        <p:tgtEl>
                                          <p:spTgt spid="472082"/>
                                        </p:tgtEl>
                                        <p:attrNameLst>
                                          <p:attrName>ppt_x</p:attrName>
                                          <p:attrName>ppt_y</p:attrName>
                                        </p:attrNameLst>
                                      </p:cBhvr>
                                      <p:rCtr x="4" y="22"/>
                                    </p:animMotion>
                                  </p:childTnLst>
                                </p:cTn>
                              </p:par>
                            </p:childTnLst>
                          </p:cTn>
                        </p:par>
                        <p:par>
                          <p:cTn id="28" fill="hold">
                            <p:stCondLst>
                              <p:cond delay="7000"/>
                            </p:stCondLst>
                            <p:childTnLst>
                              <p:par>
                                <p:cTn id="29" presetID="0" presetClass="path" presetSubtype="0" accel="50000" decel="50000" fill="hold" grpId="8" nodeType="afterEffect">
                                  <p:stCondLst>
                                    <p:cond delay="0"/>
                                  </p:stCondLst>
                                  <p:childTnLst>
                                    <p:animMotion origin="layout" path="M 0.14167 -0.05555 L 0.15833 -0.07778 " pathEditMode="relative" rAng="0" ptsTypes="AA">
                                      <p:cBhvr>
                                        <p:cTn id="30" dur="1000" fill="hold"/>
                                        <p:tgtEl>
                                          <p:spTgt spid="472082"/>
                                        </p:tgtEl>
                                        <p:attrNameLst>
                                          <p:attrName>ppt_x</p:attrName>
                                          <p:attrName>ppt_y</p:attrName>
                                        </p:attrNameLst>
                                      </p:cBhvr>
                                      <p:rCtr x="8" y="-11"/>
                                    </p:animMotion>
                                  </p:childTnLst>
                                </p:cTn>
                              </p:par>
                            </p:childTnLst>
                          </p:cTn>
                        </p:par>
                        <p:par>
                          <p:cTn id="31" fill="hold">
                            <p:stCondLst>
                              <p:cond delay="8000"/>
                            </p:stCondLst>
                            <p:childTnLst>
                              <p:par>
                                <p:cTn id="32" presetID="0" presetClass="path" presetSubtype="0" accel="50000" decel="50000" fill="hold" grpId="9" nodeType="afterEffect">
                                  <p:stCondLst>
                                    <p:cond delay="0"/>
                                  </p:stCondLst>
                                  <p:childTnLst>
                                    <p:animMotion origin="layout" path="M 0.16667 -0.07778 L 0.18333 -0.05555 " pathEditMode="relative" rAng="0" ptsTypes="AA">
                                      <p:cBhvr>
                                        <p:cTn id="33" dur="1000" fill="hold"/>
                                        <p:tgtEl>
                                          <p:spTgt spid="472082"/>
                                        </p:tgtEl>
                                        <p:attrNameLst>
                                          <p:attrName>ppt_x</p:attrName>
                                          <p:attrName>ppt_y</p:attrName>
                                        </p:attrNameLst>
                                      </p:cBhvr>
                                      <p:rCtr x="8" y="11"/>
                                    </p:animMotion>
                                  </p:childTnLst>
                                </p:cTn>
                              </p:par>
                            </p:childTnLst>
                          </p:cTn>
                        </p:par>
                        <p:par>
                          <p:cTn id="34" fill="hold">
                            <p:stCondLst>
                              <p:cond delay="9000"/>
                            </p:stCondLst>
                            <p:childTnLst>
                              <p:par>
                                <p:cTn id="35" presetID="4" presetClass="exit" presetSubtype="16" fill="hold" grpId="10" nodeType="afterEffect">
                                  <p:stCondLst>
                                    <p:cond delay="0"/>
                                  </p:stCondLst>
                                  <p:childTnLst>
                                    <p:animEffect transition="out" filter="box(in)">
                                      <p:cBhvr>
                                        <p:cTn id="36" dur="500"/>
                                        <p:tgtEl>
                                          <p:spTgt spid="472082"/>
                                        </p:tgtEl>
                                      </p:cBhvr>
                                    </p:animEffect>
                                    <p:set>
                                      <p:cBhvr>
                                        <p:cTn id="37" dur="1" fill="hold">
                                          <p:stCondLst>
                                            <p:cond delay="499"/>
                                          </p:stCondLst>
                                        </p:cTn>
                                        <p:tgtEl>
                                          <p:spTgt spid="472082"/>
                                        </p:tgtEl>
                                        <p:attrNameLst>
                                          <p:attrName>style.visibility</p:attrName>
                                        </p:attrNameLst>
                                      </p:cBhvr>
                                      <p:to>
                                        <p:strVal val="hidden"/>
                                      </p:to>
                                    </p:set>
                                  </p:childTnLst>
                                </p:cTn>
                              </p:par>
                              <p:par>
                                <p:cTn id="38" presetID="3" presetClass="entr" presetSubtype="10" fill="hold" grpId="0" nodeType="withEffect">
                                  <p:stCondLst>
                                    <p:cond delay="0"/>
                                  </p:stCondLst>
                                  <p:childTnLst>
                                    <p:set>
                                      <p:cBhvr>
                                        <p:cTn id="39" dur="1" fill="hold">
                                          <p:stCondLst>
                                            <p:cond delay="0"/>
                                          </p:stCondLst>
                                        </p:cTn>
                                        <p:tgtEl>
                                          <p:spTgt spid="472093"/>
                                        </p:tgtEl>
                                        <p:attrNameLst>
                                          <p:attrName>style.visibility</p:attrName>
                                        </p:attrNameLst>
                                      </p:cBhvr>
                                      <p:to>
                                        <p:strVal val="visible"/>
                                      </p:to>
                                    </p:set>
                                    <p:animEffect transition="in" filter="blinds(horizontal)">
                                      <p:cBhvr>
                                        <p:cTn id="40" dur="500"/>
                                        <p:tgtEl>
                                          <p:spTgt spid="47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82" grpId="0" animBg="1"/>
      <p:bldP spid="472082" grpId="1" animBg="1"/>
      <p:bldP spid="472082" grpId="2" animBg="1"/>
      <p:bldP spid="472082" grpId="3" animBg="1"/>
      <p:bldP spid="472082" grpId="4" animBg="1"/>
      <p:bldP spid="472082" grpId="5" animBg="1"/>
      <p:bldP spid="472082" grpId="6" animBg="1"/>
      <p:bldP spid="472082" grpId="7" animBg="1"/>
      <p:bldP spid="472082" grpId="8" animBg="1"/>
      <p:bldP spid="472082" grpId="9" animBg="1"/>
      <p:bldP spid="472082" grpId="10" animBg="1"/>
      <p:bldP spid="47209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83" name="Picture 7"/>
          <p:cNvPicPr>
            <a:picLocks noChangeAspect="1" noChangeArrowheads="1"/>
          </p:cNvPicPr>
          <p:nvPr/>
        </p:nvPicPr>
        <p:blipFill>
          <a:blip r:embed="rId4" cstate="print"/>
          <a:srcRect/>
          <a:stretch>
            <a:fillRect/>
          </a:stretch>
        </p:blipFill>
        <p:spPr bwMode="auto">
          <a:xfrm>
            <a:off x="3557588" y="2438400"/>
            <a:ext cx="5586412" cy="4202113"/>
          </a:xfrm>
          <a:prstGeom prst="rect">
            <a:avLst/>
          </a:prstGeom>
          <a:noFill/>
          <a:ln w="9525">
            <a:noFill/>
            <a:miter lim="800000"/>
            <a:headEnd/>
            <a:tailEnd/>
          </a:ln>
          <a:effectLst/>
        </p:spPr>
      </p:pic>
      <p:sp>
        <p:nvSpPr>
          <p:cNvPr id="382978" name="Rectangle 2"/>
          <p:cNvSpPr>
            <a:spLocks noGrp="1" noChangeArrowheads="1"/>
          </p:cNvSpPr>
          <p:nvPr>
            <p:ph type="title" idx="4294967295"/>
          </p:nvPr>
        </p:nvSpPr>
        <p:spPr>
          <a:xfrm>
            <a:off x="0" y="274638"/>
            <a:ext cx="9144000" cy="487362"/>
          </a:xfrm>
        </p:spPr>
        <p:txBody>
          <a:bodyPr>
            <a:normAutofit fontScale="90000"/>
          </a:bodyPr>
          <a:lstStyle/>
          <a:p>
            <a:r>
              <a:rPr lang="en-US" sz="4000"/>
              <a:t>Josephson effect…</a:t>
            </a:r>
          </a:p>
        </p:txBody>
      </p:sp>
      <p:pic>
        <p:nvPicPr>
          <p:cNvPr id="382981" name="Picture 5" descr="ej_fig2a"/>
          <p:cNvPicPr>
            <a:picLocks noChangeAspect="1" noChangeArrowheads="1"/>
          </p:cNvPicPr>
          <p:nvPr/>
        </p:nvPicPr>
        <p:blipFill>
          <a:blip r:embed="rId5" cstate="print"/>
          <a:srcRect/>
          <a:stretch>
            <a:fillRect/>
          </a:stretch>
        </p:blipFill>
        <p:spPr bwMode="auto">
          <a:xfrm>
            <a:off x="228600" y="990600"/>
            <a:ext cx="4191000" cy="2332038"/>
          </a:xfrm>
          <a:prstGeom prst="rect">
            <a:avLst/>
          </a:prstGeom>
          <a:noFill/>
        </p:spPr>
      </p:pic>
      <p:sp>
        <p:nvSpPr>
          <p:cNvPr id="382984" name="Line 8"/>
          <p:cNvSpPr>
            <a:spLocks noChangeShapeType="1"/>
          </p:cNvSpPr>
          <p:nvPr/>
        </p:nvSpPr>
        <p:spPr bwMode="auto">
          <a:xfrm>
            <a:off x="1752600" y="2743200"/>
            <a:ext cx="3657600" cy="2057400"/>
          </a:xfrm>
          <a:prstGeom prst="line">
            <a:avLst/>
          </a:prstGeom>
          <a:noFill/>
          <a:ln w="9525">
            <a:solidFill>
              <a:srgbClr val="0000FF"/>
            </a:solidFill>
            <a:round/>
            <a:headEnd/>
            <a:tailEnd type="triangle" w="med" len="med"/>
          </a:ln>
          <a:effectLst/>
        </p:spPr>
        <p:txBody>
          <a:bodyPr/>
          <a:lstStyle/>
          <a:p>
            <a:endParaRPr lang="en-US"/>
          </a:p>
        </p:txBody>
      </p:sp>
      <p:sp>
        <p:nvSpPr>
          <p:cNvPr id="382985" name="Text Box 9"/>
          <p:cNvSpPr txBox="1">
            <a:spLocks noChangeArrowheads="1"/>
          </p:cNvSpPr>
          <p:nvPr/>
        </p:nvSpPr>
        <p:spPr bwMode="auto">
          <a:xfrm>
            <a:off x="0" y="5638800"/>
            <a:ext cx="3352800" cy="915988"/>
          </a:xfrm>
          <a:prstGeom prst="rect">
            <a:avLst/>
          </a:prstGeom>
          <a:noFill/>
          <a:ln w="9525">
            <a:noFill/>
            <a:miter lim="800000"/>
            <a:headEnd/>
            <a:tailEnd/>
          </a:ln>
          <a:effectLst/>
        </p:spPr>
        <p:txBody>
          <a:bodyPr>
            <a:spAutoFit/>
          </a:bodyPr>
          <a:lstStyle/>
          <a:p>
            <a:pPr>
              <a:spcBef>
                <a:spcPct val="50000"/>
              </a:spcBef>
            </a:pPr>
            <a:r>
              <a:rPr lang="en-US"/>
              <a:t>This effect is over and above the single particle tunneling current.</a:t>
            </a:r>
          </a:p>
        </p:txBody>
      </p:sp>
      <p:graphicFrame>
        <p:nvGraphicFramePr>
          <p:cNvPr id="382986" name="Object 10"/>
          <p:cNvGraphicFramePr>
            <a:graphicFrameLocks noChangeAspect="1"/>
          </p:cNvGraphicFramePr>
          <p:nvPr/>
        </p:nvGraphicFramePr>
        <p:xfrm>
          <a:off x="5181600" y="1219200"/>
          <a:ext cx="2971800" cy="909638"/>
        </p:xfrm>
        <a:graphic>
          <a:graphicData uri="http://schemas.openxmlformats.org/presentationml/2006/ole">
            <p:oleObj spid="_x0000_s60418" name="Bitmap Image" r:id="rId6" imgW="1619476" imgH="495369" progId="PBrush">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2984"/>
                                        </p:tgtEl>
                                        <p:attrNameLst>
                                          <p:attrName>style.visibility</p:attrName>
                                        </p:attrNameLst>
                                      </p:cBhvr>
                                      <p:to>
                                        <p:strVal val="visible"/>
                                      </p:to>
                                    </p:set>
                                    <p:animEffect transition="in" filter="blinds(horizontal)">
                                      <p:cBhvr>
                                        <p:cTn id="7" dur="500"/>
                                        <p:tgtEl>
                                          <p:spTgt spid="382984"/>
                                        </p:tgtEl>
                                      </p:cBhvr>
                                    </p:animEffect>
                                  </p:childTnLst>
                                </p:cTn>
                              </p:par>
                              <p:par>
                                <p:cTn id="8" presetID="3" presetClass="entr" presetSubtype="10" fill="hold" nodeType="withEffect">
                                  <p:stCondLst>
                                    <p:cond delay="0"/>
                                  </p:stCondLst>
                                  <p:childTnLst>
                                    <p:set>
                                      <p:cBhvr>
                                        <p:cTn id="9" dur="1" fill="hold">
                                          <p:stCondLst>
                                            <p:cond delay="0"/>
                                          </p:stCondLst>
                                        </p:cTn>
                                        <p:tgtEl>
                                          <p:spTgt spid="382983"/>
                                        </p:tgtEl>
                                        <p:attrNameLst>
                                          <p:attrName>style.visibility</p:attrName>
                                        </p:attrNameLst>
                                      </p:cBhvr>
                                      <p:to>
                                        <p:strVal val="visible"/>
                                      </p:to>
                                    </p:set>
                                    <p:animEffect transition="in" filter="blinds(horizontal)">
                                      <p:cBhvr>
                                        <p:cTn id="10" dur="500"/>
                                        <p:tgtEl>
                                          <p:spTgt spid="382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8" name="Rectangle 4"/>
          <p:cNvSpPr>
            <a:spLocks noGrp="1" noChangeArrowheads="1"/>
          </p:cNvSpPr>
          <p:nvPr>
            <p:ph type="title"/>
          </p:nvPr>
        </p:nvSpPr>
        <p:spPr>
          <a:xfrm>
            <a:off x="457200" y="152400"/>
            <a:ext cx="8229600" cy="563563"/>
          </a:xfrm>
          <a:noFill/>
        </p:spPr>
        <p:txBody>
          <a:bodyPr>
            <a:normAutofit fontScale="90000"/>
          </a:bodyPr>
          <a:lstStyle/>
          <a:p>
            <a:r>
              <a:rPr lang="en-US" sz="4000"/>
              <a:t>Where is the Josephson effect???</a:t>
            </a:r>
          </a:p>
        </p:txBody>
      </p:sp>
      <p:grpSp>
        <p:nvGrpSpPr>
          <p:cNvPr id="2" name="Group 15"/>
          <p:cNvGrpSpPr>
            <a:grpSpLocks/>
          </p:cNvGrpSpPr>
          <p:nvPr/>
        </p:nvGrpSpPr>
        <p:grpSpPr bwMode="auto">
          <a:xfrm>
            <a:off x="152400" y="1371600"/>
            <a:ext cx="4343400" cy="4756150"/>
            <a:chOff x="96" y="1152"/>
            <a:chExt cx="2736" cy="2996"/>
          </a:xfrm>
        </p:grpSpPr>
        <p:pic>
          <p:nvPicPr>
            <p:cNvPr id="277510" name="Picture 6"/>
            <p:cNvPicPr>
              <a:picLocks noChangeAspect="1" noChangeArrowheads="1"/>
            </p:cNvPicPr>
            <p:nvPr/>
          </p:nvPicPr>
          <p:blipFill>
            <a:blip r:embed="rId3" cstate="print"/>
            <a:srcRect/>
            <a:stretch>
              <a:fillRect/>
            </a:stretch>
          </p:blipFill>
          <p:spPr bwMode="auto">
            <a:xfrm>
              <a:off x="192" y="1152"/>
              <a:ext cx="2251" cy="2496"/>
            </a:xfrm>
            <a:prstGeom prst="rect">
              <a:avLst/>
            </a:prstGeom>
            <a:noFill/>
            <a:ln w="9525">
              <a:noFill/>
              <a:miter lim="800000"/>
              <a:headEnd/>
              <a:tailEnd/>
            </a:ln>
            <a:effectLst/>
          </p:spPr>
        </p:pic>
        <p:sp>
          <p:nvSpPr>
            <p:cNvPr id="277516" name="Text Box 12"/>
            <p:cNvSpPr txBox="1">
              <a:spLocks noChangeArrowheads="1"/>
            </p:cNvSpPr>
            <p:nvPr/>
          </p:nvSpPr>
          <p:spPr bwMode="auto">
            <a:xfrm>
              <a:off x="96" y="3744"/>
              <a:ext cx="2736" cy="404"/>
            </a:xfrm>
            <a:prstGeom prst="rect">
              <a:avLst/>
            </a:prstGeom>
            <a:noFill/>
            <a:ln w="9525">
              <a:noFill/>
              <a:miter lim="800000"/>
              <a:headEnd/>
              <a:tailEnd/>
            </a:ln>
            <a:effectLst/>
          </p:spPr>
          <p:txBody>
            <a:bodyPr>
              <a:spAutoFit/>
            </a:bodyPr>
            <a:lstStyle/>
            <a:p>
              <a:pPr>
                <a:spcBef>
                  <a:spcPct val="50000"/>
                </a:spcBef>
              </a:pPr>
              <a:r>
                <a:rPr lang="en-US"/>
                <a:t>Anderson &amp; Rowell, PRL10, 230 (1963)</a:t>
              </a:r>
            </a:p>
          </p:txBody>
        </p:sp>
      </p:grpSp>
      <p:grpSp>
        <p:nvGrpSpPr>
          <p:cNvPr id="3" name="Group 14"/>
          <p:cNvGrpSpPr>
            <a:grpSpLocks/>
          </p:cNvGrpSpPr>
          <p:nvPr/>
        </p:nvGrpSpPr>
        <p:grpSpPr bwMode="auto">
          <a:xfrm>
            <a:off x="838200" y="1371600"/>
            <a:ext cx="8153400" cy="4876800"/>
            <a:chOff x="528" y="1152"/>
            <a:chExt cx="5136" cy="3072"/>
          </a:xfrm>
        </p:grpSpPr>
        <p:sp>
          <p:nvSpPr>
            <p:cNvPr id="277512" name="Rectangle 8"/>
            <p:cNvSpPr>
              <a:spLocks noChangeArrowheads="1"/>
            </p:cNvSpPr>
            <p:nvPr/>
          </p:nvSpPr>
          <p:spPr bwMode="auto">
            <a:xfrm>
              <a:off x="528" y="3024"/>
              <a:ext cx="96" cy="288"/>
            </a:xfrm>
            <a:prstGeom prst="rect">
              <a:avLst/>
            </a:prstGeom>
            <a:noFill/>
            <a:ln w="25400">
              <a:solidFill>
                <a:srgbClr val="800080"/>
              </a:solidFill>
              <a:miter lim="800000"/>
              <a:headEnd/>
              <a:tailEnd/>
            </a:ln>
            <a:effectLst/>
          </p:spPr>
          <p:txBody>
            <a:bodyPr wrap="none" anchor="ctr"/>
            <a:lstStyle/>
            <a:p>
              <a:endParaRPr lang="en-US"/>
            </a:p>
          </p:txBody>
        </p:sp>
        <p:sp>
          <p:nvSpPr>
            <p:cNvPr id="277514" name="Line 10"/>
            <p:cNvSpPr>
              <a:spLocks noChangeShapeType="1"/>
            </p:cNvSpPr>
            <p:nvPr/>
          </p:nvSpPr>
          <p:spPr bwMode="auto">
            <a:xfrm flipV="1">
              <a:off x="624" y="2448"/>
              <a:ext cx="2352" cy="576"/>
            </a:xfrm>
            <a:prstGeom prst="line">
              <a:avLst/>
            </a:prstGeom>
            <a:noFill/>
            <a:ln w="9525">
              <a:solidFill>
                <a:srgbClr val="800080"/>
              </a:solidFill>
              <a:round/>
              <a:headEnd/>
              <a:tailEnd type="triangle" w="med" len="med"/>
            </a:ln>
            <a:effectLst/>
          </p:spPr>
          <p:txBody>
            <a:bodyPr/>
            <a:lstStyle/>
            <a:p>
              <a:endParaRPr lang="en-US"/>
            </a:p>
          </p:txBody>
        </p:sp>
        <p:grpSp>
          <p:nvGrpSpPr>
            <p:cNvPr id="4" name="Group 13"/>
            <p:cNvGrpSpPr>
              <a:grpSpLocks/>
            </p:cNvGrpSpPr>
            <p:nvPr/>
          </p:nvGrpSpPr>
          <p:grpSpPr bwMode="auto">
            <a:xfrm>
              <a:off x="3072" y="1152"/>
              <a:ext cx="2592" cy="3072"/>
              <a:chOff x="3072" y="1152"/>
              <a:chExt cx="2592" cy="3072"/>
            </a:xfrm>
          </p:grpSpPr>
          <p:pic>
            <p:nvPicPr>
              <p:cNvPr id="277511" name="Picture 7"/>
              <p:cNvPicPr>
                <a:picLocks noChangeAspect="1" noChangeArrowheads="1"/>
              </p:cNvPicPr>
              <p:nvPr/>
            </p:nvPicPr>
            <p:blipFill>
              <a:blip r:embed="rId4" cstate="print"/>
              <a:srcRect/>
              <a:stretch>
                <a:fillRect/>
              </a:stretch>
            </p:blipFill>
            <p:spPr bwMode="auto">
              <a:xfrm>
                <a:off x="3072" y="1200"/>
                <a:ext cx="2519" cy="2928"/>
              </a:xfrm>
              <a:prstGeom prst="rect">
                <a:avLst/>
              </a:prstGeom>
              <a:noFill/>
              <a:ln w="9525">
                <a:noFill/>
                <a:miter lim="800000"/>
                <a:headEnd/>
                <a:tailEnd/>
              </a:ln>
              <a:effectLst/>
            </p:spPr>
          </p:pic>
          <p:sp>
            <p:nvSpPr>
              <p:cNvPr id="277515" name="Rectangle 11"/>
              <p:cNvSpPr>
                <a:spLocks noChangeArrowheads="1"/>
              </p:cNvSpPr>
              <p:nvPr/>
            </p:nvSpPr>
            <p:spPr bwMode="auto">
              <a:xfrm>
                <a:off x="3072" y="1152"/>
                <a:ext cx="2592" cy="3072"/>
              </a:xfrm>
              <a:prstGeom prst="rect">
                <a:avLst/>
              </a:prstGeom>
              <a:noFill/>
              <a:ln w="25400">
                <a:solidFill>
                  <a:srgbClr val="800080"/>
                </a:solidFill>
                <a:miter lim="800000"/>
                <a:headEnd/>
                <a:tailEnd/>
              </a:ln>
              <a:effectLst/>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1295400"/>
            <a:ext cx="4572000" cy="1200329"/>
          </a:xfrm>
          <a:prstGeom prst="rect">
            <a:avLst/>
          </a:prstGeom>
        </p:spPr>
        <p:txBody>
          <a:bodyPr>
            <a:spAutoFit/>
          </a:bodyPr>
          <a:lstStyle/>
          <a:p>
            <a:r>
              <a:rPr lang="en-US" dirty="0" smtClean="0"/>
              <a:t> I realized that actually </a:t>
            </a:r>
            <a:r>
              <a:rPr lang="en-US" b="1" i="1" dirty="0" smtClean="0"/>
              <a:t>doing</a:t>
            </a:r>
            <a:r>
              <a:rPr lang="en-US" i="1" dirty="0" smtClean="0"/>
              <a:t> </a:t>
            </a:r>
            <a:r>
              <a:rPr lang="en-US" dirty="0" smtClean="0"/>
              <a:t>physics is much more enjoyable than just learning it. Maybe 'doing it' is the right way of learning, at least as far as I am concerned. </a:t>
            </a:r>
            <a:endParaRPr lang="en-US" dirty="0"/>
          </a:p>
        </p:txBody>
      </p:sp>
      <p:pic>
        <p:nvPicPr>
          <p:cNvPr id="76802" name="Picture 2" descr="http://nobelprize.org/nobel_prizes/physics/laureates/1986/binnig.jpg"/>
          <p:cNvPicPr>
            <a:picLocks noChangeAspect="1" noChangeArrowheads="1"/>
          </p:cNvPicPr>
          <p:nvPr/>
        </p:nvPicPr>
        <p:blipFill>
          <a:blip r:embed="rId2" cstate="print"/>
          <a:srcRect/>
          <a:stretch>
            <a:fillRect/>
          </a:stretch>
        </p:blipFill>
        <p:spPr bwMode="auto">
          <a:xfrm>
            <a:off x="762000" y="1030069"/>
            <a:ext cx="1543050" cy="2162176"/>
          </a:xfrm>
          <a:prstGeom prst="rect">
            <a:avLst/>
          </a:prstGeom>
          <a:noFill/>
        </p:spPr>
      </p:pic>
      <p:sp>
        <p:nvSpPr>
          <p:cNvPr id="5" name="TextBox 4"/>
          <p:cNvSpPr txBox="1"/>
          <p:nvPr/>
        </p:nvSpPr>
        <p:spPr>
          <a:xfrm>
            <a:off x="609600" y="3316069"/>
            <a:ext cx="2133600" cy="646331"/>
          </a:xfrm>
          <a:prstGeom prst="rect">
            <a:avLst/>
          </a:prstGeom>
          <a:noFill/>
        </p:spPr>
        <p:txBody>
          <a:bodyPr wrap="square" rtlCol="0">
            <a:spAutoFit/>
          </a:bodyPr>
          <a:lstStyle/>
          <a:p>
            <a:r>
              <a:rPr lang="en-US" dirty="0" err="1" smtClean="0"/>
              <a:t>Gerd</a:t>
            </a:r>
            <a:r>
              <a:rPr lang="en-US" dirty="0" smtClean="0"/>
              <a:t> Binnig, b. 1947</a:t>
            </a:r>
          </a:p>
          <a:p>
            <a:r>
              <a:rPr lang="en-US" dirty="0" smtClean="0"/>
              <a:t>Nobel Prize: 1986</a:t>
            </a:r>
            <a:endParaRPr lang="en-US" dirty="0"/>
          </a:p>
        </p:txBody>
      </p:sp>
      <p:pic>
        <p:nvPicPr>
          <p:cNvPr id="76804" name="Picture 4" descr="http://nobelprize.org/nobel_prizes/physics/laureates/1986/rohrer.jpg"/>
          <p:cNvPicPr>
            <a:picLocks noChangeAspect="1" noChangeArrowheads="1"/>
          </p:cNvPicPr>
          <p:nvPr/>
        </p:nvPicPr>
        <p:blipFill>
          <a:blip r:embed="rId3" cstate="print"/>
          <a:srcRect/>
          <a:stretch>
            <a:fillRect/>
          </a:stretch>
        </p:blipFill>
        <p:spPr bwMode="auto">
          <a:xfrm>
            <a:off x="838200" y="4001869"/>
            <a:ext cx="1543050" cy="2162176"/>
          </a:xfrm>
          <a:prstGeom prst="rect">
            <a:avLst/>
          </a:prstGeom>
          <a:noFill/>
        </p:spPr>
      </p:pic>
      <p:sp>
        <p:nvSpPr>
          <p:cNvPr id="7" name="TextBox 6"/>
          <p:cNvSpPr txBox="1"/>
          <p:nvPr/>
        </p:nvSpPr>
        <p:spPr>
          <a:xfrm>
            <a:off x="304800" y="6135469"/>
            <a:ext cx="2667000" cy="646331"/>
          </a:xfrm>
          <a:prstGeom prst="rect">
            <a:avLst/>
          </a:prstGeom>
          <a:noFill/>
        </p:spPr>
        <p:txBody>
          <a:bodyPr wrap="square" rtlCol="0">
            <a:spAutoFit/>
          </a:bodyPr>
          <a:lstStyle/>
          <a:p>
            <a:r>
              <a:rPr lang="en-US" dirty="0" smtClean="0"/>
              <a:t>Heinrich Rohrer, b. 1933</a:t>
            </a:r>
          </a:p>
          <a:p>
            <a:r>
              <a:rPr lang="en-US" dirty="0" smtClean="0"/>
              <a:t>Nobel Prize: 1987</a:t>
            </a:r>
            <a:endParaRPr lang="en-US" dirty="0"/>
          </a:p>
        </p:txBody>
      </p:sp>
      <p:sp>
        <p:nvSpPr>
          <p:cNvPr id="8" name="TextBox 7"/>
          <p:cNvSpPr txBox="1"/>
          <p:nvPr/>
        </p:nvSpPr>
        <p:spPr>
          <a:xfrm>
            <a:off x="914400" y="228600"/>
            <a:ext cx="7315200" cy="461665"/>
          </a:xfrm>
          <a:prstGeom prst="rect">
            <a:avLst/>
          </a:prstGeom>
          <a:noFill/>
        </p:spPr>
        <p:txBody>
          <a:bodyPr wrap="square" rtlCol="0">
            <a:spAutoFit/>
          </a:bodyPr>
          <a:lstStyle/>
          <a:p>
            <a:pPr algn="ctr"/>
            <a:r>
              <a:rPr lang="en-US" sz="2400" dirty="0" smtClean="0"/>
              <a:t>The scanning tunneling microscope</a:t>
            </a:r>
            <a:endParaRPr lang="en-US" sz="2400" dirty="0"/>
          </a:p>
        </p:txBody>
      </p:sp>
      <p:pic>
        <p:nvPicPr>
          <p:cNvPr id="76805" name="Picture 5"/>
          <p:cNvPicPr>
            <a:picLocks noChangeAspect="1" noChangeArrowheads="1"/>
          </p:cNvPicPr>
          <p:nvPr/>
        </p:nvPicPr>
        <p:blipFill>
          <a:blip r:embed="rId4" cstate="print"/>
          <a:srcRect/>
          <a:stretch>
            <a:fillRect/>
          </a:stretch>
        </p:blipFill>
        <p:spPr bwMode="auto">
          <a:xfrm>
            <a:off x="4267200" y="3288268"/>
            <a:ext cx="3595688" cy="2640781"/>
          </a:xfrm>
          <a:prstGeom prst="rect">
            <a:avLst/>
          </a:prstGeom>
          <a:noFill/>
          <a:ln w="9525">
            <a:noFill/>
            <a:miter lim="800000"/>
            <a:headEnd/>
            <a:tailEnd/>
          </a:ln>
          <a:effectLst/>
        </p:spPr>
      </p:pic>
      <p:sp>
        <p:nvSpPr>
          <p:cNvPr id="11" name="TextBox 10"/>
          <p:cNvSpPr txBox="1"/>
          <p:nvPr/>
        </p:nvSpPr>
        <p:spPr>
          <a:xfrm>
            <a:off x="4114800" y="6107668"/>
            <a:ext cx="4191000" cy="369332"/>
          </a:xfrm>
          <a:prstGeom prst="rect">
            <a:avLst/>
          </a:prstGeom>
          <a:noFill/>
        </p:spPr>
        <p:txBody>
          <a:bodyPr wrap="square" rtlCol="0">
            <a:spAutoFit/>
          </a:bodyPr>
          <a:lstStyle/>
          <a:p>
            <a:pPr algn="ctr"/>
            <a:r>
              <a:rPr lang="en-US" dirty="0" smtClean="0"/>
              <a:t>7X7 reconstruction of Si (111)</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28600" y="146050"/>
            <a:ext cx="8534400" cy="762000"/>
          </a:xfrm>
        </p:spPr>
        <p:txBody>
          <a:bodyPr>
            <a:normAutofit fontScale="90000"/>
          </a:bodyPr>
          <a:lstStyle/>
          <a:p>
            <a:r>
              <a:rPr lang="en-US" sz="3200" b="1"/>
              <a:t>Vacuum tunneling between two planar electrodes</a:t>
            </a:r>
          </a:p>
        </p:txBody>
      </p:sp>
      <p:pic>
        <p:nvPicPr>
          <p:cNvPr id="59395" name="Picture 3" descr="esq_niv_1"/>
          <p:cNvPicPr>
            <a:picLocks noChangeAspect="1" noChangeArrowheads="1"/>
          </p:cNvPicPr>
          <p:nvPr/>
        </p:nvPicPr>
        <p:blipFill>
          <a:blip r:embed="rId3" cstate="print"/>
          <a:srcRect/>
          <a:stretch>
            <a:fillRect/>
          </a:stretch>
        </p:blipFill>
        <p:spPr bwMode="auto">
          <a:xfrm>
            <a:off x="34925" y="1052513"/>
            <a:ext cx="4678363" cy="2535237"/>
          </a:xfrm>
          <a:prstGeom prst="rect">
            <a:avLst/>
          </a:prstGeom>
          <a:noFill/>
        </p:spPr>
      </p:pic>
      <p:pic>
        <p:nvPicPr>
          <p:cNvPr id="59396" name="Picture 4" descr="esq_niv_2"/>
          <p:cNvPicPr>
            <a:picLocks noChangeAspect="1" noChangeArrowheads="1"/>
          </p:cNvPicPr>
          <p:nvPr/>
        </p:nvPicPr>
        <p:blipFill>
          <a:blip r:embed="rId4" cstate="print"/>
          <a:srcRect/>
          <a:stretch>
            <a:fillRect/>
          </a:stretch>
        </p:blipFill>
        <p:spPr bwMode="auto">
          <a:xfrm>
            <a:off x="34925" y="3643313"/>
            <a:ext cx="4678363" cy="2947987"/>
          </a:xfrm>
          <a:prstGeom prst="rect">
            <a:avLst/>
          </a:prstGeom>
          <a:noFill/>
        </p:spPr>
      </p:pic>
      <p:sp>
        <p:nvSpPr>
          <p:cNvPr id="59403" name="Text Box 11"/>
          <p:cNvSpPr txBox="1">
            <a:spLocks noChangeArrowheads="1"/>
          </p:cNvSpPr>
          <p:nvPr/>
        </p:nvSpPr>
        <p:spPr bwMode="auto">
          <a:xfrm>
            <a:off x="2051050" y="6375400"/>
            <a:ext cx="336550" cy="366713"/>
          </a:xfrm>
          <a:prstGeom prst="rect">
            <a:avLst/>
          </a:prstGeom>
          <a:noFill/>
          <a:ln w="9525">
            <a:noFill/>
            <a:miter lim="800000"/>
            <a:headEnd/>
            <a:tailEnd/>
          </a:ln>
          <a:effectLst/>
        </p:spPr>
        <p:txBody>
          <a:bodyPr wrap="none">
            <a:spAutoFit/>
          </a:bodyPr>
          <a:lstStyle/>
          <a:p>
            <a:r>
              <a:rPr lang="en-US" b="1"/>
              <a:t>V</a:t>
            </a:r>
          </a:p>
        </p:txBody>
      </p:sp>
      <p:sp>
        <p:nvSpPr>
          <p:cNvPr id="59397" name="Text Box 5"/>
          <p:cNvSpPr txBox="1">
            <a:spLocks noChangeArrowheads="1"/>
          </p:cNvSpPr>
          <p:nvPr/>
        </p:nvSpPr>
        <p:spPr bwMode="auto">
          <a:xfrm>
            <a:off x="5800725" y="5581650"/>
            <a:ext cx="2819400" cy="457200"/>
          </a:xfrm>
          <a:prstGeom prst="rect">
            <a:avLst/>
          </a:prstGeom>
          <a:noFill/>
          <a:ln w="9525">
            <a:noFill/>
            <a:miter lim="800000"/>
            <a:headEnd/>
            <a:tailEnd/>
          </a:ln>
          <a:effectLst/>
        </p:spPr>
        <p:txBody>
          <a:bodyPr>
            <a:spAutoFit/>
          </a:bodyPr>
          <a:lstStyle/>
          <a:p>
            <a:pPr algn="ctr" eaLnBrk="0" hangingPunct="0">
              <a:spcBef>
                <a:spcPct val="50000"/>
              </a:spcBef>
            </a:pPr>
            <a:r>
              <a:rPr lang="en-US" sz="2400" b="1" i="1">
                <a:latin typeface="Times New Roman" pitchFamily="18" charset="0"/>
              </a:rPr>
              <a:t>I</a:t>
            </a:r>
            <a:r>
              <a:rPr lang="en-US" sz="2400" b="1">
                <a:latin typeface="Times New Roman" pitchFamily="18" charset="0"/>
              </a:rPr>
              <a:t> </a:t>
            </a:r>
            <a:r>
              <a:rPr lang="en-US" sz="2400" b="1">
                <a:latin typeface="Times New Roman" pitchFamily="18" charset="0"/>
                <a:sym typeface="Symbol" pitchFamily="18" charset="2"/>
              </a:rPr>
              <a:t> f(</a:t>
            </a:r>
            <a:r>
              <a:rPr lang="en-US" sz="2400" b="1" i="1">
                <a:latin typeface="Times New Roman" pitchFamily="18" charset="0"/>
                <a:sym typeface="Symbol" pitchFamily="18" charset="2"/>
              </a:rPr>
              <a:t>V</a:t>
            </a:r>
            <a:r>
              <a:rPr lang="en-US" sz="2400" b="1">
                <a:latin typeface="Times New Roman" pitchFamily="18" charset="0"/>
                <a:sym typeface="Symbol" pitchFamily="18" charset="2"/>
              </a:rPr>
              <a:t>) exp (-2</a:t>
            </a:r>
            <a:r>
              <a:rPr lang="en-US" sz="2400" b="1" i="1">
                <a:latin typeface="Times New Roman" pitchFamily="18" charset="0"/>
                <a:sym typeface="Symbol" pitchFamily="18" charset="2"/>
              </a:rPr>
              <a:t></a:t>
            </a:r>
            <a:r>
              <a:rPr lang="en-US" sz="2400" b="1" i="1">
                <a:latin typeface="Times New Roman" pitchFamily="18" charset="0"/>
              </a:rPr>
              <a:t> d</a:t>
            </a:r>
            <a:r>
              <a:rPr lang="en-US" sz="2400">
                <a:latin typeface="Times New Roman" pitchFamily="18" charset="0"/>
              </a:rPr>
              <a:t>)</a:t>
            </a:r>
            <a:endParaRPr lang="en-US" sz="2400" b="1">
              <a:latin typeface="Times New Roman" pitchFamily="18" charset="0"/>
            </a:endParaRPr>
          </a:p>
        </p:txBody>
      </p:sp>
      <p:sp>
        <p:nvSpPr>
          <p:cNvPr id="59398" name="Text Box 6"/>
          <p:cNvSpPr txBox="1">
            <a:spLocks noChangeArrowheads="1"/>
          </p:cNvSpPr>
          <p:nvPr/>
        </p:nvSpPr>
        <p:spPr bwMode="auto">
          <a:xfrm>
            <a:off x="6105525" y="4667250"/>
            <a:ext cx="2209800" cy="671513"/>
          </a:xfrm>
          <a:prstGeom prst="rect">
            <a:avLst/>
          </a:prstGeom>
          <a:noFill/>
          <a:ln w="9525">
            <a:noFill/>
            <a:miter lim="800000"/>
            <a:headEnd/>
            <a:tailEnd/>
          </a:ln>
          <a:effectLst/>
        </p:spPr>
        <p:txBody>
          <a:bodyPr>
            <a:spAutoFit/>
          </a:bodyPr>
          <a:lstStyle/>
          <a:p>
            <a:pPr eaLnBrk="0" hangingPunct="0">
              <a:spcBef>
                <a:spcPct val="50000"/>
              </a:spcBef>
            </a:pPr>
            <a:r>
              <a:rPr lang="en-US">
                <a:latin typeface="Times New Roman" pitchFamily="18" charset="0"/>
              </a:rPr>
              <a:t>For low bias voltage (e</a:t>
            </a:r>
            <a:r>
              <a:rPr lang="en-US" i="1">
                <a:latin typeface="Times New Roman" pitchFamily="18" charset="0"/>
              </a:rPr>
              <a:t>V</a:t>
            </a:r>
            <a:r>
              <a:rPr lang="en-US">
                <a:latin typeface="Times New Roman" pitchFamily="18" charset="0"/>
              </a:rPr>
              <a:t> &lt;&lt; </a:t>
            </a:r>
            <a:r>
              <a:rPr lang="en-US" i="1">
                <a:latin typeface="Times New Roman" pitchFamily="18" charset="0"/>
                <a:sym typeface="Symbol" pitchFamily="18" charset="2"/>
              </a:rPr>
              <a:t></a:t>
            </a:r>
            <a:r>
              <a:rPr lang="en-US" sz="2000" i="1">
                <a:latin typeface="Times New Roman" pitchFamily="18" charset="0"/>
                <a:sym typeface="Symbol" pitchFamily="18" charset="2"/>
              </a:rPr>
              <a:t> </a:t>
            </a:r>
            <a:r>
              <a:rPr lang="en-US" sz="2000">
                <a:latin typeface="Times New Roman" pitchFamily="18" charset="0"/>
                <a:sym typeface="Symbol" pitchFamily="18" charset="2"/>
              </a:rPr>
              <a:t>):</a:t>
            </a:r>
            <a:endParaRPr lang="en-US">
              <a:latin typeface="Times New Roman" pitchFamily="18" charset="0"/>
            </a:endParaRPr>
          </a:p>
        </p:txBody>
      </p:sp>
      <p:graphicFrame>
        <p:nvGraphicFramePr>
          <p:cNvPr id="59399" name="Object 7"/>
          <p:cNvGraphicFramePr>
            <a:graphicFrameLocks noChangeAspect="1"/>
          </p:cNvGraphicFramePr>
          <p:nvPr/>
        </p:nvGraphicFramePr>
        <p:xfrm>
          <a:off x="6429375" y="6267450"/>
          <a:ext cx="1739900" cy="330200"/>
        </p:xfrm>
        <a:graphic>
          <a:graphicData uri="http://schemas.openxmlformats.org/presentationml/2006/ole">
            <p:oleObj spid="_x0000_s61442" name="Ecuación" r:id="rId5" imgW="1739880" imgH="330120" progId="Equation.3">
              <p:embed/>
            </p:oleObj>
          </a:graphicData>
        </a:graphic>
      </p:graphicFrame>
      <p:sp>
        <p:nvSpPr>
          <p:cNvPr id="59400" name="Rectangle 8"/>
          <p:cNvSpPr>
            <a:spLocks noChangeArrowheads="1"/>
          </p:cNvSpPr>
          <p:nvPr/>
        </p:nvSpPr>
        <p:spPr bwMode="auto">
          <a:xfrm>
            <a:off x="5724525" y="4652963"/>
            <a:ext cx="2968625" cy="2016125"/>
          </a:xfrm>
          <a:prstGeom prst="rect">
            <a:avLst/>
          </a:prstGeom>
          <a:noFill/>
          <a:ln w="28575">
            <a:solidFill>
              <a:schemeClr val="tx1"/>
            </a:solidFill>
            <a:miter lim="800000"/>
            <a:headEnd/>
            <a:tailEnd/>
          </a:ln>
          <a:effectLst/>
        </p:spPr>
        <p:txBody>
          <a:bodyPr wrap="none" anchor="ctr"/>
          <a:lstStyle/>
          <a:p>
            <a:endParaRPr lang="en-US"/>
          </a:p>
        </p:txBody>
      </p:sp>
      <p:sp>
        <p:nvSpPr>
          <p:cNvPr id="59401" name="Line 9"/>
          <p:cNvSpPr>
            <a:spLocks noChangeShapeType="1"/>
          </p:cNvSpPr>
          <p:nvPr/>
        </p:nvSpPr>
        <p:spPr bwMode="auto">
          <a:xfrm>
            <a:off x="7164388" y="4076700"/>
            <a:ext cx="0" cy="576263"/>
          </a:xfrm>
          <a:prstGeom prst="line">
            <a:avLst/>
          </a:prstGeom>
          <a:noFill/>
          <a:ln w="28575">
            <a:solidFill>
              <a:schemeClr val="tx2"/>
            </a:solidFill>
            <a:round/>
            <a:headEnd/>
            <a:tailEnd type="triangle" w="med" len="med"/>
          </a:ln>
          <a:effectLst/>
        </p:spPr>
        <p:txBody>
          <a:bodyPr wrap="none" anchor="ctr"/>
          <a:lstStyle/>
          <a:p>
            <a:endParaRPr lang="en-US"/>
          </a:p>
        </p:txBody>
      </p:sp>
      <p:sp>
        <p:nvSpPr>
          <p:cNvPr id="59402" name="Text Box 10"/>
          <p:cNvSpPr txBox="1">
            <a:spLocks noChangeArrowheads="1"/>
          </p:cNvSpPr>
          <p:nvPr/>
        </p:nvSpPr>
        <p:spPr bwMode="auto">
          <a:xfrm>
            <a:off x="5867400" y="3619500"/>
            <a:ext cx="2667000" cy="457200"/>
          </a:xfrm>
          <a:prstGeom prst="rect">
            <a:avLst/>
          </a:prstGeom>
          <a:noFill/>
          <a:ln w="9525">
            <a:noFill/>
            <a:miter lim="800000"/>
            <a:headEnd/>
            <a:tailEnd/>
          </a:ln>
          <a:effectLst/>
        </p:spPr>
        <p:txBody>
          <a:bodyPr>
            <a:spAutoFit/>
          </a:bodyPr>
          <a:lstStyle/>
          <a:p>
            <a:pPr algn="ctr" eaLnBrk="0" hangingPunct="0">
              <a:spcBef>
                <a:spcPct val="50000"/>
              </a:spcBef>
            </a:pPr>
            <a:r>
              <a:rPr lang="en-US" sz="2400" b="1">
                <a:solidFill>
                  <a:schemeClr val="tx2"/>
                </a:solidFill>
                <a:latin typeface="Times New Roman" pitchFamily="18" charset="0"/>
              </a:rPr>
              <a:t>STM basis</a:t>
            </a:r>
          </a:p>
        </p:txBody>
      </p:sp>
      <p:pic>
        <p:nvPicPr>
          <p:cNvPr id="59404" name="Picture 12" descr="IBMTip"/>
          <p:cNvPicPr>
            <a:picLocks noChangeAspect="1" noChangeArrowheads="1"/>
          </p:cNvPicPr>
          <p:nvPr/>
        </p:nvPicPr>
        <p:blipFill>
          <a:blip r:embed="rId6" cstate="print"/>
          <a:srcRect/>
          <a:stretch>
            <a:fillRect/>
          </a:stretch>
        </p:blipFill>
        <p:spPr bwMode="auto">
          <a:xfrm>
            <a:off x="5724525" y="973138"/>
            <a:ext cx="2808288" cy="2671762"/>
          </a:xfrm>
          <a:prstGeom prst="rect">
            <a:avLst/>
          </a:prstGeom>
          <a:noFill/>
          <a:ln w="9525">
            <a:solidFill>
              <a:schemeClr val="tx1"/>
            </a:solidFill>
            <a:miter lim="800000"/>
            <a:headEnd/>
            <a:tailEnd/>
          </a:ln>
        </p:spPr>
      </p:pic>
      <p:sp>
        <p:nvSpPr>
          <p:cNvPr id="59405" name="Freeform 13"/>
          <p:cNvSpPr>
            <a:spLocks/>
          </p:cNvSpPr>
          <p:nvPr/>
        </p:nvSpPr>
        <p:spPr bwMode="auto">
          <a:xfrm>
            <a:off x="5219700" y="1268413"/>
            <a:ext cx="504825" cy="377825"/>
          </a:xfrm>
          <a:custGeom>
            <a:avLst/>
            <a:gdLst/>
            <a:ahLst/>
            <a:cxnLst>
              <a:cxn ang="0">
                <a:pos x="317" y="0"/>
              </a:cxn>
              <a:cxn ang="0">
                <a:pos x="0" y="0"/>
              </a:cxn>
              <a:cxn ang="0">
                <a:pos x="0" y="182"/>
              </a:cxn>
            </a:cxnLst>
            <a:rect l="0" t="0" r="r" b="b"/>
            <a:pathLst>
              <a:path w="317" h="182">
                <a:moveTo>
                  <a:pt x="317" y="0"/>
                </a:moveTo>
                <a:lnTo>
                  <a:pt x="0" y="0"/>
                </a:lnTo>
                <a:lnTo>
                  <a:pt x="0" y="182"/>
                </a:lnTo>
              </a:path>
            </a:pathLst>
          </a:custGeom>
          <a:noFill/>
          <a:ln w="19050" cmpd="sng">
            <a:solidFill>
              <a:schemeClr val="tx1"/>
            </a:solidFill>
            <a:round/>
            <a:headEnd/>
            <a:tailEnd/>
          </a:ln>
          <a:effectLst/>
        </p:spPr>
        <p:txBody>
          <a:bodyPr/>
          <a:lstStyle/>
          <a:p>
            <a:endParaRPr lang="en-US"/>
          </a:p>
        </p:txBody>
      </p:sp>
      <p:sp>
        <p:nvSpPr>
          <p:cNvPr id="59406" name="Freeform 14"/>
          <p:cNvSpPr>
            <a:spLocks/>
          </p:cNvSpPr>
          <p:nvPr/>
        </p:nvSpPr>
        <p:spPr bwMode="auto">
          <a:xfrm flipV="1">
            <a:off x="5219700" y="1693863"/>
            <a:ext cx="504825" cy="1447800"/>
          </a:xfrm>
          <a:custGeom>
            <a:avLst/>
            <a:gdLst/>
            <a:ahLst/>
            <a:cxnLst>
              <a:cxn ang="0">
                <a:pos x="317" y="0"/>
              </a:cxn>
              <a:cxn ang="0">
                <a:pos x="0" y="0"/>
              </a:cxn>
              <a:cxn ang="0">
                <a:pos x="0" y="182"/>
              </a:cxn>
            </a:cxnLst>
            <a:rect l="0" t="0" r="r" b="b"/>
            <a:pathLst>
              <a:path w="317" h="182">
                <a:moveTo>
                  <a:pt x="317" y="0"/>
                </a:moveTo>
                <a:lnTo>
                  <a:pt x="0" y="0"/>
                </a:lnTo>
                <a:lnTo>
                  <a:pt x="0" y="182"/>
                </a:lnTo>
              </a:path>
            </a:pathLst>
          </a:custGeom>
          <a:noFill/>
          <a:ln w="19050" cmpd="sng">
            <a:solidFill>
              <a:schemeClr val="tx1"/>
            </a:solidFill>
            <a:round/>
            <a:headEnd/>
            <a:tailEnd/>
          </a:ln>
          <a:effectLst/>
        </p:spPr>
        <p:txBody>
          <a:bodyPr/>
          <a:lstStyle/>
          <a:p>
            <a:endParaRPr lang="en-US"/>
          </a:p>
        </p:txBody>
      </p:sp>
      <p:sp>
        <p:nvSpPr>
          <p:cNvPr id="59407" name="Line 15"/>
          <p:cNvSpPr>
            <a:spLocks noChangeShapeType="1"/>
          </p:cNvSpPr>
          <p:nvPr/>
        </p:nvSpPr>
        <p:spPr bwMode="auto">
          <a:xfrm>
            <a:off x="5108575" y="1646238"/>
            <a:ext cx="215900" cy="0"/>
          </a:xfrm>
          <a:prstGeom prst="line">
            <a:avLst/>
          </a:prstGeom>
          <a:noFill/>
          <a:ln w="19050">
            <a:solidFill>
              <a:schemeClr val="tx1"/>
            </a:solidFill>
            <a:round/>
            <a:headEnd/>
            <a:tailEnd/>
          </a:ln>
          <a:effectLst/>
        </p:spPr>
        <p:txBody>
          <a:bodyPr/>
          <a:lstStyle/>
          <a:p>
            <a:endParaRPr lang="en-US"/>
          </a:p>
        </p:txBody>
      </p:sp>
      <p:sp>
        <p:nvSpPr>
          <p:cNvPr id="59408" name="Line 16"/>
          <p:cNvSpPr>
            <a:spLocks noChangeShapeType="1"/>
          </p:cNvSpPr>
          <p:nvPr/>
        </p:nvSpPr>
        <p:spPr bwMode="auto">
          <a:xfrm>
            <a:off x="5159375" y="1693863"/>
            <a:ext cx="111125" cy="0"/>
          </a:xfrm>
          <a:prstGeom prst="line">
            <a:avLst/>
          </a:prstGeom>
          <a:noFill/>
          <a:ln w="19050">
            <a:solidFill>
              <a:schemeClr val="tx1"/>
            </a:solidFill>
            <a:round/>
            <a:headEnd/>
            <a:tailEnd/>
          </a:ln>
          <a:effectLst/>
        </p:spPr>
        <p:txBody>
          <a:bodyPr/>
          <a:lstStyle/>
          <a:p>
            <a:endParaRPr lang="en-US"/>
          </a:p>
        </p:txBody>
      </p:sp>
      <p:sp>
        <p:nvSpPr>
          <p:cNvPr id="59409" name="Text Box 17"/>
          <p:cNvSpPr txBox="1">
            <a:spLocks noChangeArrowheads="1"/>
          </p:cNvSpPr>
          <p:nvPr/>
        </p:nvSpPr>
        <p:spPr bwMode="auto">
          <a:xfrm>
            <a:off x="5291138" y="1503363"/>
            <a:ext cx="336550" cy="366712"/>
          </a:xfrm>
          <a:prstGeom prst="rect">
            <a:avLst/>
          </a:prstGeom>
          <a:noFill/>
          <a:ln w="9525">
            <a:noFill/>
            <a:miter lim="800000"/>
            <a:headEnd/>
            <a:tailEnd/>
          </a:ln>
          <a:effectLst/>
        </p:spPr>
        <p:txBody>
          <a:bodyPr wrap="none">
            <a:spAutoFit/>
          </a:bodyPr>
          <a:lstStyle/>
          <a:p>
            <a:r>
              <a:rPr lang="en-US" b="1"/>
              <a:t>V</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err="1" smtClean="0"/>
              <a:t>Piezoceramic</a:t>
            </a:r>
            <a:r>
              <a:rPr lang="en-US" dirty="0" smtClean="0"/>
              <a:t> tube</a:t>
            </a:r>
            <a:endParaRPr lang="en-US" dirty="0"/>
          </a:p>
        </p:txBody>
      </p:sp>
      <p:pic>
        <p:nvPicPr>
          <p:cNvPr id="62466" name="Picture 2"/>
          <p:cNvPicPr>
            <a:picLocks noChangeAspect="1" noChangeArrowheads="1"/>
          </p:cNvPicPr>
          <p:nvPr/>
        </p:nvPicPr>
        <p:blipFill>
          <a:blip r:embed="rId2" cstate="print"/>
          <a:srcRect/>
          <a:stretch>
            <a:fillRect/>
          </a:stretch>
        </p:blipFill>
        <p:spPr bwMode="auto">
          <a:xfrm>
            <a:off x="609600" y="1165319"/>
            <a:ext cx="7924800" cy="51592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0"/>
            <a:ext cx="8229600" cy="609600"/>
          </a:xfrm>
          <a:solidFill>
            <a:srgbClr val="99CCFF"/>
          </a:solidFill>
          <a:ln>
            <a:solidFill>
              <a:srgbClr val="99CCFF"/>
            </a:solidFill>
          </a:ln>
        </p:spPr>
        <p:txBody>
          <a:bodyPr>
            <a:normAutofit fontScale="90000"/>
          </a:bodyPr>
          <a:lstStyle/>
          <a:p>
            <a:r>
              <a:rPr lang="en-US" sz="4000" dirty="0"/>
              <a:t>Scanning Tunneling Spectroscopy</a:t>
            </a:r>
          </a:p>
        </p:txBody>
      </p:sp>
      <p:pic>
        <p:nvPicPr>
          <p:cNvPr id="321541" name="Picture 5" descr="stmprinc"/>
          <p:cNvPicPr>
            <a:picLocks noChangeAspect="1" noChangeArrowheads="1"/>
          </p:cNvPicPr>
          <p:nvPr/>
        </p:nvPicPr>
        <p:blipFill>
          <a:blip r:embed="rId3" cstate="print"/>
          <a:srcRect/>
          <a:stretch>
            <a:fillRect/>
          </a:stretch>
        </p:blipFill>
        <p:spPr bwMode="auto">
          <a:xfrm>
            <a:off x="2667000" y="762000"/>
            <a:ext cx="4114800" cy="3265488"/>
          </a:xfrm>
          <a:prstGeom prst="rect">
            <a:avLst/>
          </a:prstGeom>
          <a:noFill/>
        </p:spPr>
      </p:pic>
      <p:pic>
        <p:nvPicPr>
          <p:cNvPr id="321544" name="Picture 8"/>
          <p:cNvPicPr>
            <a:picLocks noChangeAspect="1" noChangeArrowheads="1"/>
          </p:cNvPicPr>
          <p:nvPr/>
        </p:nvPicPr>
        <p:blipFill>
          <a:blip r:embed="rId4" cstate="print"/>
          <a:srcRect/>
          <a:stretch>
            <a:fillRect/>
          </a:stretch>
        </p:blipFill>
        <p:spPr bwMode="auto">
          <a:xfrm>
            <a:off x="533400" y="4038600"/>
            <a:ext cx="7848600" cy="2798763"/>
          </a:xfrm>
          <a:prstGeom prst="rect">
            <a:avLst/>
          </a:prstGeom>
          <a:noFill/>
        </p:spPr>
      </p:pic>
      <p:sp>
        <p:nvSpPr>
          <p:cNvPr id="321545" name="Line 9"/>
          <p:cNvSpPr>
            <a:spLocks noChangeShapeType="1"/>
          </p:cNvSpPr>
          <p:nvPr/>
        </p:nvSpPr>
        <p:spPr bwMode="auto">
          <a:xfrm flipH="1">
            <a:off x="7543800" y="2514600"/>
            <a:ext cx="228600" cy="1524000"/>
          </a:xfrm>
          <a:prstGeom prst="line">
            <a:avLst/>
          </a:prstGeom>
          <a:noFill/>
          <a:ln w="9525">
            <a:solidFill>
              <a:schemeClr val="tx1"/>
            </a:solidFill>
            <a:round/>
            <a:headEnd/>
            <a:tailEnd type="triangle" w="med" len="med"/>
          </a:ln>
          <a:effectLst/>
        </p:spPr>
        <p:txBody>
          <a:bodyPr/>
          <a:lstStyle/>
          <a:p>
            <a:endParaRPr lang="en-US"/>
          </a:p>
        </p:txBody>
      </p:sp>
      <p:sp>
        <p:nvSpPr>
          <p:cNvPr id="321546" name="Text Box 10"/>
          <p:cNvSpPr txBox="1">
            <a:spLocks noChangeArrowheads="1"/>
          </p:cNvSpPr>
          <p:nvPr/>
        </p:nvSpPr>
        <p:spPr bwMode="auto">
          <a:xfrm>
            <a:off x="6858000" y="2147888"/>
            <a:ext cx="1981200" cy="366712"/>
          </a:xfrm>
          <a:prstGeom prst="rect">
            <a:avLst/>
          </a:prstGeom>
          <a:noFill/>
          <a:ln w="9525">
            <a:noFill/>
            <a:miter lim="800000"/>
            <a:headEnd/>
            <a:tailEnd/>
          </a:ln>
          <a:effectLst/>
        </p:spPr>
        <p:txBody>
          <a:bodyPr>
            <a:spAutoFit/>
          </a:bodyPr>
          <a:lstStyle/>
          <a:p>
            <a:pPr algn="ctr">
              <a:spcBef>
                <a:spcPct val="50000"/>
              </a:spcBef>
            </a:pPr>
            <a:r>
              <a:rPr lang="en-US"/>
              <a:t>Graphite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m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cstate="print"/>
          <a:srcRect/>
          <a:stretch>
            <a:fillRect/>
          </a:stretch>
        </p:blipFill>
        <p:spPr bwMode="auto">
          <a:xfrm>
            <a:off x="914400" y="1828800"/>
            <a:ext cx="2379663" cy="4419600"/>
          </a:xfrm>
          <a:prstGeom prst="rect">
            <a:avLst/>
          </a:prstGeom>
          <a:noFill/>
        </p:spPr>
      </p:pic>
      <p:sp>
        <p:nvSpPr>
          <p:cNvPr id="9221" name="Rectangle 5"/>
          <p:cNvSpPr>
            <a:spLocks noChangeArrowheads="1"/>
          </p:cNvSpPr>
          <p:nvPr/>
        </p:nvSpPr>
        <p:spPr bwMode="auto">
          <a:xfrm>
            <a:off x="685800" y="228600"/>
            <a:ext cx="7808913" cy="925513"/>
          </a:xfrm>
          <a:prstGeom prst="rect">
            <a:avLst/>
          </a:prstGeom>
          <a:noFill/>
          <a:ln w="9525">
            <a:noFill/>
            <a:miter lim="800000"/>
            <a:headEnd/>
            <a:tailEnd/>
          </a:ln>
          <a:effectLst/>
        </p:spPr>
        <p:txBody>
          <a:bodyPr lIns="0" tIns="0" rIns="0" bIns="0" anchor="ctr"/>
          <a:lstStyle/>
          <a:p>
            <a: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a:solidFill>
                  <a:schemeClr val="tx2"/>
                </a:solidFill>
              </a:rPr>
              <a:t>Electrons in a metal</a:t>
            </a:r>
            <a:br>
              <a:rPr lang="en-GB" sz="4400">
                <a:solidFill>
                  <a:schemeClr val="tx2"/>
                </a:solidFill>
              </a:rPr>
            </a:br>
            <a:endParaRPr lang="en-GB" sz="2800">
              <a:solidFill>
                <a:schemeClr val="tx2"/>
              </a:solidFill>
            </a:endParaRPr>
          </a:p>
        </p:txBody>
      </p:sp>
      <p:sp>
        <p:nvSpPr>
          <p:cNvPr id="9222" name="Line 6"/>
          <p:cNvSpPr>
            <a:spLocks noChangeShapeType="1"/>
          </p:cNvSpPr>
          <p:nvPr/>
        </p:nvSpPr>
        <p:spPr bwMode="auto">
          <a:xfrm flipV="1">
            <a:off x="381000" y="1524000"/>
            <a:ext cx="0" cy="4800600"/>
          </a:xfrm>
          <a:prstGeom prst="line">
            <a:avLst/>
          </a:prstGeom>
          <a:noFill/>
          <a:ln w="38100">
            <a:solidFill>
              <a:srgbClr val="3366FF"/>
            </a:solidFill>
            <a:round/>
            <a:headEnd/>
            <a:tailEnd type="triangle" w="lg" len="lg"/>
          </a:ln>
          <a:effectLst/>
        </p:spPr>
        <p:txBody>
          <a:bodyPr/>
          <a:lstStyle/>
          <a:p>
            <a:endParaRPr lang="en-US"/>
          </a:p>
        </p:txBody>
      </p:sp>
      <p:sp>
        <p:nvSpPr>
          <p:cNvPr id="9223" name="Oval 7"/>
          <p:cNvSpPr>
            <a:spLocks noChangeArrowheads="1"/>
          </p:cNvSpPr>
          <p:nvPr/>
        </p:nvSpPr>
        <p:spPr bwMode="auto">
          <a:xfrm>
            <a:off x="1143000" y="24384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224" name="Oval 8"/>
          <p:cNvSpPr>
            <a:spLocks noChangeArrowheads="1"/>
          </p:cNvSpPr>
          <p:nvPr/>
        </p:nvSpPr>
        <p:spPr bwMode="auto">
          <a:xfrm>
            <a:off x="1143000" y="2286000"/>
            <a:ext cx="76200" cy="76200"/>
          </a:xfrm>
          <a:prstGeom prst="ellipse">
            <a:avLst/>
          </a:prstGeom>
          <a:solidFill>
            <a:srgbClr val="0000FF"/>
          </a:solidFill>
          <a:ln w="9525">
            <a:solidFill>
              <a:schemeClr val="tx1"/>
            </a:solidFill>
            <a:round/>
            <a:headEnd/>
            <a:tailEnd/>
          </a:ln>
          <a:effectLst/>
        </p:spPr>
        <p:txBody>
          <a:bodyPr wrap="none" anchor="ctr"/>
          <a:lstStyle/>
          <a:p>
            <a:endParaRPr lang="en-US"/>
          </a:p>
        </p:txBody>
      </p:sp>
      <p:sp>
        <p:nvSpPr>
          <p:cNvPr id="9226" name="Text Box 10"/>
          <p:cNvSpPr txBox="1">
            <a:spLocks noChangeArrowheads="1"/>
          </p:cNvSpPr>
          <p:nvPr/>
        </p:nvSpPr>
        <p:spPr bwMode="auto">
          <a:xfrm>
            <a:off x="0" y="6324600"/>
            <a:ext cx="952500" cy="317500"/>
          </a:xfrm>
          <a:prstGeom prst="rect">
            <a:avLst/>
          </a:prstGeom>
          <a:noFill/>
          <a:ln w="9525">
            <a:noFill/>
            <a:miter lim="800000"/>
            <a:headEnd/>
            <a:tailEnd/>
          </a:ln>
        </p:spPr>
        <p:txBody>
          <a:bodyPr lIns="0" tIns="0" rIns="0" bIns="0">
            <a:spAutoFit/>
          </a:bodyPr>
          <a:lstStyle/>
          <a:p>
            <a:pPr defTabSz="828675" hangingPunct="0">
              <a:lnSpc>
                <a:spcPct val="95000"/>
              </a:lnSpc>
              <a:buClr>
                <a:srgbClr val="000000"/>
              </a:buClr>
              <a:buSzPct val="45000"/>
              <a:buFont typeface="StarSymbol"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2200" b="1">
                <a:solidFill>
                  <a:srgbClr val="0000FF"/>
                </a:solidFill>
                <a:latin typeface="Times New Roman" pitchFamily="18" charset="0"/>
              </a:rPr>
              <a:t>Energy</a:t>
            </a:r>
          </a:p>
        </p:txBody>
      </p:sp>
      <p:sp>
        <p:nvSpPr>
          <p:cNvPr id="9227" name="Rectangle 11"/>
          <p:cNvSpPr>
            <a:spLocks noChangeArrowheads="1"/>
          </p:cNvSpPr>
          <p:nvPr/>
        </p:nvSpPr>
        <p:spPr bwMode="auto">
          <a:xfrm>
            <a:off x="2743200" y="2362200"/>
            <a:ext cx="457200" cy="76200"/>
          </a:xfrm>
          <a:prstGeom prst="rect">
            <a:avLst/>
          </a:prstGeom>
          <a:noFill/>
          <a:ln w="28575">
            <a:solidFill>
              <a:srgbClr val="FF0000"/>
            </a:solidFill>
            <a:miter lim="800000"/>
            <a:headEnd/>
            <a:tailEnd/>
          </a:ln>
          <a:effectLst/>
        </p:spPr>
        <p:txBody>
          <a:bodyPr wrap="none" anchor="ctr"/>
          <a:lstStyle/>
          <a:p>
            <a:endParaRPr lang="en-US"/>
          </a:p>
        </p:txBody>
      </p:sp>
      <p:sp>
        <p:nvSpPr>
          <p:cNvPr id="9228" name="Line 12"/>
          <p:cNvSpPr>
            <a:spLocks noChangeShapeType="1"/>
          </p:cNvSpPr>
          <p:nvPr/>
        </p:nvSpPr>
        <p:spPr bwMode="auto">
          <a:xfrm flipV="1">
            <a:off x="3276600" y="2057400"/>
            <a:ext cx="1676400" cy="304800"/>
          </a:xfrm>
          <a:prstGeom prst="line">
            <a:avLst/>
          </a:prstGeom>
          <a:noFill/>
          <a:ln w="76200" cmpd="tri">
            <a:solidFill>
              <a:srgbClr val="FF0000"/>
            </a:solidFill>
            <a:round/>
            <a:headEnd/>
            <a:tailEnd type="stealth" w="lg" len="lg"/>
          </a:ln>
          <a:effectLst/>
        </p:spPr>
        <p:txBody>
          <a:bodyPr/>
          <a:lstStyle/>
          <a:p>
            <a:endParaRPr lang="en-US"/>
          </a:p>
        </p:txBody>
      </p:sp>
      <p:sp>
        <p:nvSpPr>
          <p:cNvPr id="9235" name="Text Box 19"/>
          <p:cNvSpPr txBox="1">
            <a:spLocks noChangeArrowheads="1"/>
          </p:cNvSpPr>
          <p:nvPr/>
        </p:nvSpPr>
        <p:spPr bwMode="auto">
          <a:xfrm>
            <a:off x="7772400" y="1828800"/>
            <a:ext cx="1143000" cy="366713"/>
          </a:xfrm>
          <a:prstGeom prst="rect">
            <a:avLst/>
          </a:prstGeom>
          <a:noFill/>
          <a:ln w="9525">
            <a:noFill/>
            <a:miter lim="800000"/>
            <a:headEnd/>
            <a:tailEnd/>
          </a:ln>
          <a:effectLst/>
        </p:spPr>
        <p:txBody>
          <a:bodyPr>
            <a:spAutoFit/>
          </a:bodyPr>
          <a:lstStyle/>
          <a:p>
            <a:pPr>
              <a:spcBef>
                <a:spcPct val="50000"/>
              </a:spcBef>
            </a:pPr>
            <a:endParaRPr lang="en-US"/>
          </a:p>
        </p:txBody>
      </p:sp>
      <p:grpSp>
        <p:nvGrpSpPr>
          <p:cNvPr id="2" name="Group 21"/>
          <p:cNvGrpSpPr>
            <a:grpSpLocks/>
          </p:cNvGrpSpPr>
          <p:nvPr/>
        </p:nvGrpSpPr>
        <p:grpSpPr bwMode="auto">
          <a:xfrm>
            <a:off x="5105400" y="838200"/>
            <a:ext cx="4038600" cy="1981200"/>
            <a:chOff x="3216" y="720"/>
            <a:chExt cx="2544" cy="1248"/>
          </a:xfrm>
        </p:grpSpPr>
        <p:sp>
          <p:nvSpPr>
            <p:cNvPr id="9229" name="Rectangle 13"/>
            <p:cNvSpPr>
              <a:spLocks noChangeArrowheads="1"/>
            </p:cNvSpPr>
            <p:nvPr/>
          </p:nvSpPr>
          <p:spPr bwMode="auto">
            <a:xfrm>
              <a:off x="3216" y="1056"/>
              <a:ext cx="1584" cy="480"/>
            </a:xfrm>
            <a:prstGeom prst="rect">
              <a:avLst/>
            </a:prstGeom>
            <a:noFill/>
            <a:ln w="38100">
              <a:solidFill>
                <a:srgbClr val="FF0000"/>
              </a:solidFill>
              <a:miter lim="800000"/>
              <a:headEnd/>
              <a:tailEnd/>
            </a:ln>
            <a:effectLst/>
          </p:spPr>
          <p:txBody>
            <a:bodyPr wrap="none" anchor="ctr"/>
            <a:lstStyle/>
            <a:p>
              <a:endParaRPr lang="en-US"/>
            </a:p>
          </p:txBody>
        </p:sp>
        <p:sp>
          <p:nvSpPr>
            <p:cNvPr id="9230" name="Rectangle 14"/>
            <p:cNvSpPr>
              <a:spLocks noChangeArrowheads="1"/>
            </p:cNvSpPr>
            <p:nvPr/>
          </p:nvSpPr>
          <p:spPr bwMode="auto">
            <a:xfrm>
              <a:off x="3216" y="1296"/>
              <a:ext cx="1584" cy="240"/>
            </a:xfrm>
            <a:prstGeom prst="rect">
              <a:avLst/>
            </a:prstGeom>
            <a:solidFill>
              <a:srgbClr val="C0C0C0"/>
            </a:solidFill>
            <a:ln w="9525">
              <a:solidFill>
                <a:schemeClr val="tx1"/>
              </a:solidFill>
              <a:miter lim="800000"/>
              <a:headEnd/>
              <a:tailEnd/>
            </a:ln>
            <a:effectLst/>
          </p:spPr>
          <p:txBody>
            <a:bodyPr wrap="none" anchor="ctr"/>
            <a:lstStyle/>
            <a:p>
              <a:endParaRPr lang="en-US"/>
            </a:p>
          </p:txBody>
        </p:sp>
        <p:sp>
          <p:nvSpPr>
            <p:cNvPr id="9231" name="Line 15"/>
            <p:cNvSpPr>
              <a:spLocks noChangeShapeType="1"/>
            </p:cNvSpPr>
            <p:nvPr/>
          </p:nvSpPr>
          <p:spPr bwMode="auto">
            <a:xfrm>
              <a:off x="4896" y="1056"/>
              <a:ext cx="528" cy="0"/>
            </a:xfrm>
            <a:prstGeom prst="line">
              <a:avLst/>
            </a:prstGeom>
            <a:noFill/>
            <a:ln w="9525">
              <a:solidFill>
                <a:srgbClr val="FF0000"/>
              </a:solidFill>
              <a:prstDash val="dash"/>
              <a:round/>
              <a:headEnd/>
              <a:tailEnd/>
            </a:ln>
            <a:effectLst/>
          </p:spPr>
          <p:txBody>
            <a:bodyPr/>
            <a:lstStyle/>
            <a:p>
              <a:endParaRPr lang="en-US"/>
            </a:p>
          </p:txBody>
        </p:sp>
        <p:sp>
          <p:nvSpPr>
            <p:cNvPr id="9232" name="Line 16"/>
            <p:cNvSpPr>
              <a:spLocks noChangeShapeType="1"/>
            </p:cNvSpPr>
            <p:nvPr/>
          </p:nvSpPr>
          <p:spPr bwMode="auto">
            <a:xfrm>
              <a:off x="4896" y="1536"/>
              <a:ext cx="528" cy="0"/>
            </a:xfrm>
            <a:prstGeom prst="line">
              <a:avLst/>
            </a:prstGeom>
            <a:noFill/>
            <a:ln w="9525">
              <a:solidFill>
                <a:srgbClr val="FF0000"/>
              </a:solidFill>
              <a:prstDash val="dash"/>
              <a:round/>
              <a:headEnd/>
              <a:tailEnd/>
            </a:ln>
            <a:effectLst/>
          </p:spPr>
          <p:txBody>
            <a:bodyPr/>
            <a:lstStyle/>
            <a:p>
              <a:endParaRPr lang="en-US"/>
            </a:p>
          </p:txBody>
        </p:sp>
        <p:sp>
          <p:nvSpPr>
            <p:cNvPr id="9233" name="Line 17"/>
            <p:cNvSpPr>
              <a:spLocks noChangeShapeType="1"/>
            </p:cNvSpPr>
            <p:nvPr/>
          </p:nvSpPr>
          <p:spPr bwMode="auto">
            <a:xfrm>
              <a:off x="5184" y="720"/>
              <a:ext cx="0" cy="336"/>
            </a:xfrm>
            <a:prstGeom prst="line">
              <a:avLst/>
            </a:prstGeom>
            <a:noFill/>
            <a:ln w="9525">
              <a:solidFill>
                <a:srgbClr val="808080"/>
              </a:solidFill>
              <a:round/>
              <a:headEnd/>
              <a:tailEnd type="triangle" w="med" len="med"/>
            </a:ln>
            <a:effectLst/>
          </p:spPr>
          <p:txBody>
            <a:bodyPr/>
            <a:lstStyle/>
            <a:p>
              <a:endParaRPr lang="en-US"/>
            </a:p>
          </p:txBody>
        </p:sp>
        <p:sp>
          <p:nvSpPr>
            <p:cNvPr id="9234" name="Line 18"/>
            <p:cNvSpPr>
              <a:spLocks noChangeShapeType="1"/>
            </p:cNvSpPr>
            <p:nvPr/>
          </p:nvSpPr>
          <p:spPr bwMode="auto">
            <a:xfrm flipV="1">
              <a:off x="5184" y="1536"/>
              <a:ext cx="0" cy="432"/>
            </a:xfrm>
            <a:prstGeom prst="line">
              <a:avLst/>
            </a:prstGeom>
            <a:noFill/>
            <a:ln w="9525">
              <a:solidFill>
                <a:schemeClr val="bg2"/>
              </a:solidFill>
              <a:round/>
              <a:headEnd/>
              <a:tailEnd type="triangle" w="med" len="med"/>
            </a:ln>
            <a:effectLst/>
          </p:spPr>
          <p:txBody>
            <a:bodyPr/>
            <a:lstStyle/>
            <a:p>
              <a:endParaRPr lang="en-US"/>
            </a:p>
          </p:txBody>
        </p:sp>
        <p:sp>
          <p:nvSpPr>
            <p:cNvPr id="9236" name="Text Box 20"/>
            <p:cNvSpPr txBox="1">
              <a:spLocks noChangeArrowheads="1"/>
            </p:cNvSpPr>
            <p:nvPr/>
          </p:nvSpPr>
          <p:spPr bwMode="auto">
            <a:xfrm>
              <a:off x="4800" y="1200"/>
              <a:ext cx="960" cy="231"/>
            </a:xfrm>
            <a:prstGeom prst="rect">
              <a:avLst/>
            </a:prstGeom>
            <a:noFill/>
            <a:ln w="9525">
              <a:noFill/>
              <a:miter lim="800000"/>
              <a:headEnd/>
              <a:tailEnd/>
            </a:ln>
            <a:effectLst/>
          </p:spPr>
          <p:txBody>
            <a:bodyPr>
              <a:spAutoFit/>
            </a:bodyPr>
            <a:lstStyle/>
            <a:p>
              <a:pPr>
                <a:spcBef>
                  <a:spcPct val="50000"/>
                </a:spcBef>
              </a:pPr>
              <a:r>
                <a:rPr lang="en-US"/>
                <a:t>~1-50meV</a:t>
              </a:r>
            </a:p>
          </p:txBody>
        </p:sp>
      </p:grpSp>
      <p:sp>
        <p:nvSpPr>
          <p:cNvPr id="9238" name="Line 22"/>
          <p:cNvSpPr>
            <a:spLocks noChangeShapeType="1"/>
          </p:cNvSpPr>
          <p:nvPr/>
        </p:nvSpPr>
        <p:spPr bwMode="auto">
          <a:xfrm flipH="1">
            <a:off x="533400" y="1981200"/>
            <a:ext cx="457200" cy="0"/>
          </a:xfrm>
          <a:prstGeom prst="line">
            <a:avLst/>
          </a:prstGeom>
          <a:noFill/>
          <a:ln w="25400">
            <a:solidFill>
              <a:schemeClr val="tx1"/>
            </a:solidFill>
            <a:prstDash val="dash"/>
            <a:round/>
            <a:headEnd/>
            <a:tailEnd/>
          </a:ln>
          <a:effectLst/>
        </p:spPr>
        <p:txBody>
          <a:bodyPr/>
          <a:lstStyle/>
          <a:p>
            <a:endParaRPr lang="en-US"/>
          </a:p>
        </p:txBody>
      </p:sp>
      <p:sp>
        <p:nvSpPr>
          <p:cNvPr id="9239" name="Line 23"/>
          <p:cNvSpPr>
            <a:spLocks noChangeShapeType="1"/>
          </p:cNvSpPr>
          <p:nvPr/>
        </p:nvSpPr>
        <p:spPr bwMode="auto">
          <a:xfrm flipH="1">
            <a:off x="533400" y="2743200"/>
            <a:ext cx="457200" cy="0"/>
          </a:xfrm>
          <a:prstGeom prst="line">
            <a:avLst/>
          </a:prstGeom>
          <a:noFill/>
          <a:ln w="25400">
            <a:solidFill>
              <a:schemeClr val="tx1"/>
            </a:solidFill>
            <a:prstDash val="dash"/>
            <a:round/>
            <a:headEnd/>
            <a:tailEnd/>
          </a:ln>
          <a:effectLst/>
        </p:spPr>
        <p:txBody>
          <a:bodyPr/>
          <a:lstStyle/>
          <a:p>
            <a:endParaRPr lang="en-US"/>
          </a:p>
        </p:txBody>
      </p:sp>
      <p:sp>
        <p:nvSpPr>
          <p:cNvPr id="9240" name="Line 24"/>
          <p:cNvSpPr>
            <a:spLocks noChangeShapeType="1"/>
          </p:cNvSpPr>
          <p:nvPr/>
        </p:nvSpPr>
        <p:spPr bwMode="auto">
          <a:xfrm>
            <a:off x="762000" y="1295400"/>
            <a:ext cx="0" cy="685800"/>
          </a:xfrm>
          <a:prstGeom prst="line">
            <a:avLst/>
          </a:prstGeom>
          <a:noFill/>
          <a:ln w="9525">
            <a:solidFill>
              <a:srgbClr val="0000FF"/>
            </a:solidFill>
            <a:round/>
            <a:headEnd/>
            <a:tailEnd type="triangle" w="med" len="med"/>
          </a:ln>
          <a:effectLst/>
        </p:spPr>
        <p:txBody>
          <a:bodyPr/>
          <a:lstStyle/>
          <a:p>
            <a:endParaRPr lang="en-US"/>
          </a:p>
        </p:txBody>
      </p:sp>
      <p:sp>
        <p:nvSpPr>
          <p:cNvPr id="9241" name="Line 25"/>
          <p:cNvSpPr>
            <a:spLocks noChangeShapeType="1"/>
          </p:cNvSpPr>
          <p:nvPr/>
        </p:nvSpPr>
        <p:spPr bwMode="auto">
          <a:xfrm flipV="1">
            <a:off x="762000" y="2743200"/>
            <a:ext cx="0" cy="685800"/>
          </a:xfrm>
          <a:prstGeom prst="line">
            <a:avLst/>
          </a:prstGeom>
          <a:noFill/>
          <a:ln w="9525">
            <a:solidFill>
              <a:srgbClr val="0000FF"/>
            </a:solidFill>
            <a:round/>
            <a:headEnd/>
            <a:tailEnd type="triangle" w="med" len="med"/>
          </a:ln>
          <a:effectLst/>
        </p:spPr>
        <p:txBody>
          <a:bodyPr/>
          <a:lstStyle/>
          <a:p>
            <a:endParaRPr lang="en-US"/>
          </a:p>
        </p:txBody>
      </p:sp>
      <p:sp>
        <p:nvSpPr>
          <p:cNvPr id="9242" name="Text Box 26"/>
          <p:cNvSpPr txBox="1">
            <a:spLocks noChangeArrowheads="1"/>
          </p:cNvSpPr>
          <p:nvPr/>
        </p:nvSpPr>
        <p:spPr bwMode="auto">
          <a:xfrm>
            <a:off x="457200" y="2133600"/>
            <a:ext cx="533400" cy="366713"/>
          </a:xfrm>
          <a:prstGeom prst="rect">
            <a:avLst/>
          </a:prstGeom>
          <a:noFill/>
          <a:ln w="9525">
            <a:noFill/>
            <a:miter lim="800000"/>
            <a:headEnd/>
            <a:tailEnd/>
          </a:ln>
          <a:effectLst/>
        </p:spPr>
        <p:txBody>
          <a:bodyPr>
            <a:spAutoFit/>
          </a:bodyPr>
          <a:lstStyle/>
          <a:p>
            <a:pPr>
              <a:spcBef>
                <a:spcPct val="50000"/>
              </a:spcBef>
            </a:pPr>
            <a:r>
              <a:rPr lang="en-US"/>
              <a:t>eV</a:t>
            </a:r>
          </a:p>
        </p:txBody>
      </p:sp>
      <p:sp>
        <p:nvSpPr>
          <p:cNvPr id="9243" name="Line 27"/>
          <p:cNvSpPr>
            <a:spLocks noChangeShapeType="1"/>
          </p:cNvSpPr>
          <p:nvPr/>
        </p:nvSpPr>
        <p:spPr bwMode="auto">
          <a:xfrm flipH="1">
            <a:off x="3962400" y="2286000"/>
            <a:ext cx="1295400" cy="1447800"/>
          </a:xfrm>
          <a:prstGeom prst="line">
            <a:avLst/>
          </a:prstGeom>
          <a:noFill/>
          <a:ln w="76200" cmpd="tri">
            <a:solidFill>
              <a:schemeClr val="tx1"/>
            </a:solidFill>
            <a:round/>
            <a:headEnd/>
            <a:tailEnd type="stealth" w="lg" len="lg"/>
          </a:ln>
          <a:effectLst/>
        </p:spPr>
        <p:txBody>
          <a:bodyPr/>
          <a:lstStyle/>
          <a:p>
            <a:endParaRPr lang="en-US"/>
          </a:p>
        </p:txBody>
      </p:sp>
      <p:sp>
        <p:nvSpPr>
          <p:cNvPr id="9244" name="Text Box 28"/>
          <p:cNvSpPr txBox="1">
            <a:spLocks noChangeArrowheads="1"/>
          </p:cNvSpPr>
          <p:nvPr/>
        </p:nvSpPr>
        <p:spPr bwMode="auto">
          <a:xfrm>
            <a:off x="3124200" y="3810000"/>
            <a:ext cx="1447800" cy="739775"/>
          </a:xfrm>
          <a:prstGeom prst="rect">
            <a:avLst/>
          </a:prstGeom>
          <a:solidFill>
            <a:srgbClr val="CCFFCC"/>
          </a:solidFill>
          <a:ln w="9525">
            <a:solidFill>
              <a:srgbClr val="008000"/>
            </a:solidFill>
            <a:miter lim="800000"/>
            <a:headEnd/>
            <a:tailEnd/>
          </a:ln>
          <a:effectLst/>
        </p:spPr>
        <p:txBody>
          <a:bodyPr>
            <a:spAutoFit/>
          </a:bodyPr>
          <a:lstStyle/>
          <a:p>
            <a:pPr algn="ctr">
              <a:spcBef>
                <a:spcPct val="50000"/>
              </a:spcBef>
            </a:pPr>
            <a:r>
              <a:rPr lang="en-US" sz="1400" b="1">
                <a:solidFill>
                  <a:srgbClr val="339933"/>
                </a:solidFill>
              </a:rPr>
              <a:t>Give rise to electrical conduction</a:t>
            </a:r>
          </a:p>
        </p:txBody>
      </p:sp>
      <p:sp>
        <p:nvSpPr>
          <p:cNvPr id="9245" name="Line 29"/>
          <p:cNvSpPr>
            <a:spLocks noChangeShapeType="1"/>
          </p:cNvSpPr>
          <p:nvPr/>
        </p:nvSpPr>
        <p:spPr bwMode="auto">
          <a:xfrm flipH="1">
            <a:off x="6019800" y="2286000"/>
            <a:ext cx="152400" cy="1447800"/>
          </a:xfrm>
          <a:prstGeom prst="line">
            <a:avLst/>
          </a:prstGeom>
          <a:noFill/>
          <a:ln w="76200" cmpd="tri">
            <a:solidFill>
              <a:srgbClr val="0000FF"/>
            </a:solidFill>
            <a:round/>
            <a:headEnd/>
            <a:tailEnd type="stealth" w="lg" len="lg"/>
          </a:ln>
          <a:effectLst/>
        </p:spPr>
        <p:txBody>
          <a:bodyPr/>
          <a:lstStyle/>
          <a:p>
            <a:endParaRPr lang="en-US"/>
          </a:p>
        </p:txBody>
      </p:sp>
      <p:sp>
        <p:nvSpPr>
          <p:cNvPr id="9246" name="Text Box 30"/>
          <p:cNvSpPr txBox="1">
            <a:spLocks noChangeArrowheads="1"/>
          </p:cNvSpPr>
          <p:nvPr/>
        </p:nvSpPr>
        <p:spPr bwMode="auto">
          <a:xfrm>
            <a:off x="5257800" y="3810000"/>
            <a:ext cx="1676400" cy="633413"/>
          </a:xfrm>
          <a:prstGeom prst="rect">
            <a:avLst/>
          </a:prstGeom>
          <a:solidFill>
            <a:srgbClr val="CCFFFF"/>
          </a:solidFill>
          <a:ln w="9525">
            <a:solidFill>
              <a:srgbClr val="0000FF"/>
            </a:solidFill>
            <a:miter lim="800000"/>
            <a:headEnd/>
            <a:tailEnd/>
          </a:ln>
          <a:effectLst/>
        </p:spPr>
        <p:txBody>
          <a:bodyPr lIns="0" rIns="0">
            <a:spAutoFit/>
          </a:bodyPr>
          <a:lstStyle/>
          <a:p>
            <a:pPr algn="ctr">
              <a:spcBef>
                <a:spcPct val="50000"/>
              </a:spcBef>
            </a:pPr>
            <a:r>
              <a:rPr lang="en-US" sz="1400" b="1">
                <a:solidFill>
                  <a:srgbClr val="0066FF"/>
                </a:solidFill>
              </a:rPr>
              <a:t>Superconductivity</a:t>
            </a:r>
          </a:p>
          <a:p>
            <a:pPr algn="ctr">
              <a:spcBef>
                <a:spcPct val="50000"/>
              </a:spcBef>
            </a:pPr>
            <a:r>
              <a:rPr lang="en-US" sz="1400" b="1">
                <a:solidFill>
                  <a:srgbClr val="0066FF"/>
                </a:solidFill>
              </a:rPr>
              <a:t>(Nb,Pb,Al,Sn)</a:t>
            </a:r>
          </a:p>
        </p:txBody>
      </p:sp>
      <p:sp>
        <p:nvSpPr>
          <p:cNvPr id="9247" name="Line 31"/>
          <p:cNvSpPr>
            <a:spLocks noChangeShapeType="1"/>
          </p:cNvSpPr>
          <p:nvPr/>
        </p:nvSpPr>
        <p:spPr bwMode="auto">
          <a:xfrm>
            <a:off x="7239000" y="2286000"/>
            <a:ext cx="762000" cy="1371600"/>
          </a:xfrm>
          <a:prstGeom prst="line">
            <a:avLst/>
          </a:prstGeom>
          <a:noFill/>
          <a:ln w="76200" cmpd="tri">
            <a:solidFill>
              <a:srgbClr val="008000"/>
            </a:solidFill>
            <a:round/>
            <a:headEnd/>
            <a:tailEnd type="stealth" w="lg" len="lg"/>
          </a:ln>
          <a:effectLst/>
        </p:spPr>
        <p:txBody>
          <a:bodyPr/>
          <a:lstStyle/>
          <a:p>
            <a:endParaRPr lang="en-US"/>
          </a:p>
        </p:txBody>
      </p:sp>
      <p:sp>
        <p:nvSpPr>
          <p:cNvPr id="9248" name="Text Box 32"/>
          <p:cNvSpPr txBox="1">
            <a:spLocks noChangeArrowheads="1"/>
          </p:cNvSpPr>
          <p:nvPr/>
        </p:nvSpPr>
        <p:spPr bwMode="auto">
          <a:xfrm>
            <a:off x="7467600" y="3733800"/>
            <a:ext cx="1676400" cy="1271588"/>
          </a:xfrm>
          <a:prstGeom prst="rect">
            <a:avLst/>
          </a:prstGeom>
          <a:solidFill>
            <a:srgbClr val="FFCC00">
              <a:alpha val="42000"/>
            </a:srgbClr>
          </a:solidFill>
          <a:ln w="9525">
            <a:solidFill>
              <a:srgbClr val="FFCC00"/>
            </a:solidFill>
            <a:miter lim="800000"/>
            <a:headEnd/>
            <a:tailEnd/>
          </a:ln>
          <a:effectLst/>
        </p:spPr>
        <p:txBody>
          <a:bodyPr lIns="0" rIns="0">
            <a:spAutoFit/>
          </a:bodyPr>
          <a:lstStyle/>
          <a:p>
            <a:pPr>
              <a:spcBef>
                <a:spcPct val="50000"/>
              </a:spcBef>
            </a:pPr>
            <a:r>
              <a:rPr lang="en-US" sz="1400" b="1">
                <a:solidFill>
                  <a:srgbClr val="993300"/>
                </a:solidFill>
              </a:rPr>
              <a:t>Novel quantum phenonmenon</a:t>
            </a:r>
          </a:p>
          <a:p>
            <a:pPr>
              <a:spcBef>
                <a:spcPct val="50000"/>
              </a:spcBef>
            </a:pPr>
            <a:r>
              <a:rPr lang="en-US" sz="1400" b="1"/>
              <a:t>Quantum criticality, Unconventional superconductivity</a:t>
            </a:r>
          </a:p>
        </p:txBody>
      </p:sp>
      <p:sp>
        <p:nvSpPr>
          <p:cNvPr id="9249" name="Line 33"/>
          <p:cNvSpPr>
            <a:spLocks noChangeShapeType="1"/>
          </p:cNvSpPr>
          <p:nvPr/>
        </p:nvSpPr>
        <p:spPr bwMode="auto">
          <a:xfrm flipH="1">
            <a:off x="4572000" y="1752600"/>
            <a:ext cx="457200" cy="0"/>
          </a:xfrm>
          <a:prstGeom prst="line">
            <a:avLst/>
          </a:prstGeom>
          <a:noFill/>
          <a:ln w="9525">
            <a:solidFill>
              <a:schemeClr val="tx1"/>
            </a:solidFill>
            <a:round/>
            <a:headEnd/>
            <a:tailEnd/>
          </a:ln>
          <a:effectLst/>
        </p:spPr>
        <p:txBody>
          <a:bodyPr/>
          <a:lstStyle/>
          <a:p>
            <a:endParaRPr lang="en-US"/>
          </a:p>
        </p:txBody>
      </p:sp>
      <p:sp>
        <p:nvSpPr>
          <p:cNvPr id="9250" name="Text Box 34"/>
          <p:cNvSpPr txBox="1">
            <a:spLocks noChangeArrowheads="1"/>
          </p:cNvSpPr>
          <p:nvPr/>
        </p:nvSpPr>
        <p:spPr bwMode="auto">
          <a:xfrm>
            <a:off x="4191000" y="1524000"/>
            <a:ext cx="457200" cy="366713"/>
          </a:xfrm>
          <a:prstGeom prst="rect">
            <a:avLst/>
          </a:prstGeom>
          <a:noFill/>
          <a:ln w="9525">
            <a:noFill/>
            <a:miter lim="800000"/>
            <a:headEnd/>
            <a:tailEnd/>
          </a:ln>
          <a:effectLst/>
        </p:spPr>
        <p:txBody>
          <a:bodyPr>
            <a:spAutoFit/>
          </a:bodyPr>
          <a:lstStyle/>
          <a:p>
            <a:pPr>
              <a:spcBef>
                <a:spcPct val="50000"/>
              </a:spcBef>
            </a:pPr>
            <a:r>
              <a:rPr lang="en-US" b="1"/>
              <a:t>E</a:t>
            </a:r>
            <a:r>
              <a:rPr lang="en-US" b="1" baseline="-25000"/>
              <a:t>F</a:t>
            </a:r>
            <a:endParaRPr lang="en-US" b="1"/>
          </a:p>
        </p:txBody>
      </p:sp>
      <p:sp>
        <p:nvSpPr>
          <p:cNvPr id="9251" name="Text Box 35"/>
          <p:cNvSpPr txBox="1">
            <a:spLocks noChangeArrowheads="1"/>
          </p:cNvSpPr>
          <p:nvPr/>
        </p:nvSpPr>
        <p:spPr bwMode="auto">
          <a:xfrm>
            <a:off x="3124200" y="6324600"/>
            <a:ext cx="5715000" cy="366713"/>
          </a:xfrm>
          <a:prstGeom prst="rect">
            <a:avLst/>
          </a:prstGeom>
          <a:solidFill>
            <a:srgbClr val="FFFFCC"/>
          </a:solidFill>
          <a:ln w="9525">
            <a:noFill/>
            <a:miter lim="800000"/>
            <a:headEnd/>
            <a:tailEnd/>
          </a:ln>
          <a:effectLst/>
        </p:spPr>
        <p:txBody>
          <a:bodyPr>
            <a:spAutoFit/>
          </a:bodyPr>
          <a:lstStyle/>
          <a:p>
            <a:pPr algn="ctr">
              <a:spcBef>
                <a:spcPct val="50000"/>
              </a:spcBef>
            </a:pPr>
            <a:r>
              <a:rPr lang="en-US"/>
              <a:t>Understanding the nature of electrons close to E</a:t>
            </a:r>
            <a:r>
              <a:rPr lang="en-US" baseline="-25000"/>
              <a:t>F</a:t>
            </a:r>
            <a:endParaRPr lang="en-US"/>
          </a:p>
        </p:txBody>
      </p:sp>
      <p:sp>
        <p:nvSpPr>
          <p:cNvPr id="9253" name="Text Box 37"/>
          <p:cNvSpPr txBox="1">
            <a:spLocks noChangeArrowheads="1"/>
          </p:cNvSpPr>
          <p:nvPr/>
        </p:nvSpPr>
        <p:spPr bwMode="auto">
          <a:xfrm>
            <a:off x="4038600" y="5181600"/>
            <a:ext cx="1676400" cy="952500"/>
          </a:xfrm>
          <a:prstGeom prst="rect">
            <a:avLst/>
          </a:prstGeom>
          <a:solidFill>
            <a:srgbClr val="FF6600">
              <a:alpha val="33000"/>
            </a:srgbClr>
          </a:solidFill>
          <a:ln w="9525">
            <a:solidFill>
              <a:srgbClr val="FF6600"/>
            </a:solidFill>
            <a:miter lim="800000"/>
            <a:headEnd/>
            <a:tailEnd/>
          </a:ln>
          <a:effectLst/>
        </p:spPr>
        <p:txBody>
          <a:bodyPr lIns="0" rIns="0">
            <a:spAutoFit/>
          </a:bodyPr>
          <a:lstStyle/>
          <a:p>
            <a:pPr algn="ctr">
              <a:spcBef>
                <a:spcPct val="50000"/>
              </a:spcBef>
            </a:pPr>
            <a:r>
              <a:rPr lang="en-US" sz="1400" b="1"/>
              <a:t>Itinerant</a:t>
            </a:r>
          </a:p>
          <a:p>
            <a:pPr algn="ctr">
              <a:spcBef>
                <a:spcPct val="50000"/>
              </a:spcBef>
            </a:pPr>
            <a:r>
              <a:rPr lang="en-US" sz="1400" b="1"/>
              <a:t>Magnetism</a:t>
            </a:r>
          </a:p>
          <a:p>
            <a:pPr algn="ctr">
              <a:spcBef>
                <a:spcPct val="50000"/>
              </a:spcBef>
            </a:pPr>
            <a:r>
              <a:rPr lang="en-US" sz="1400" b="1"/>
              <a:t>(Fe,Co,Ni)</a:t>
            </a:r>
          </a:p>
        </p:txBody>
      </p:sp>
      <p:sp>
        <p:nvSpPr>
          <p:cNvPr id="9254" name="Line 38"/>
          <p:cNvSpPr>
            <a:spLocks noChangeShapeType="1"/>
          </p:cNvSpPr>
          <p:nvPr/>
        </p:nvSpPr>
        <p:spPr bwMode="auto">
          <a:xfrm flipH="1">
            <a:off x="4724400" y="2286000"/>
            <a:ext cx="838200" cy="2819400"/>
          </a:xfrm>
          <a:prstGeom prst="line">
            <a:avLst/>
          </a:prstGeom>
          <a:noFill/>
          <a:ln w="76200" cmpd="tri">
            <a:solidFill>
              <a:srgbClr val="FF6600"/>
            </a:solidFill>
            <a:round/>
            <a:headEnd/>
            <a:tailEnd type="stealth" w="lg" len="lg"/>
          </a:ln>
          <a:effectLst/>
        </p:spPr>
        <p:txBody>
          <a:bodyPr/>
          <a:lstStyle/>
          <a:p>
            <a:endParaRPr lang="en-US"/>
          </a:p>
        </p:txBody>
      </p:sp>
      <p:sp>
        <p:nvSpPr>
          <p:cNvPr id="9255" name="Text Box 39"/>
          <p:cNvSpPr txBox="1">
            <a:spLocks noChangeArrowheads="1"/>
          </p:cNvSpPr>
          <p:nvPr/>
        </p:nvSpPr>
        <p:spPr bwMode="auto">
          <a:xfrm>
            <a:off x="6400800" y="5181600"/>
            <a:ext cx="1676400" cy="846138"/>
          </a:xfrm>
          <a:prstGeom prst="rect">
            <a:avLst/>
          </a:prstGeom>
          <a:solidFill>
            <a:srgbClr val="800080">
              <a:alpha val="33000"/>
            </a:srgbClr>
          </a:solidFill>
          <a:ln w="9525">
            <a:solidFill>
              <a:srgbClr val="800080"/>
            </a:solidFill>
            <a:miter lim="800000"/>
            <a:headEnd/>
            <a:tailEnd/>
          </a:ln>
          <a:effectLst/>
        </p:spPr>
        <p:txBody>
          <a:bodyPr lIns="0" rIns="0">
            <a:spAutoFit/>
          </a:bodyPr>
          <a:lstStyle/>
          <a:p>
            <a:pPr algn="ctr">
              <a:spcBef>
                <a:spcPct val="50000"/>
              </a:spcBef>
            </a:pPr>
            <a:r>
              <a:rPr lang="en-US" sz="1400" b="1"/>
              <a:t>Quantum Hall effect</a:t>
            </a:r>
          </a:p>
          <a:p>
            <a:pPr algn="ctr">
              <a:spcBef>
                <a:spcPct val="50000"/>
              </a:spcBef>
            </a:pPr>
            <a:r>
              <a:rPr lang="en-US" sz="1400" b="1"/>
              <a:t>2D systems</a:t>
            </a:r>
          </a:p>
        </p:txBody>
      </p:sp>
      <p:sp>
        <p:nvSpPr>
          <p:cNvPr id="9256" name="Line 40"/>
          <p:cNvSpPr>
            <a:spLocks noChangeShapeType="1"/>
          </p:cNvSpPr>
          <p:nvPr/>
        </p:nvSpPr>
        <p:spPr bwMode="auto">
          <a:xfrm>
            <a:off x="6934200" y="2286000"/>
            <a:ext cx="304800" cy="2743200"/>
          </a:xfrm>
          <a:prstGeom prst="line">
            <a:avLst/>
          </a:prstGeom>
          <a:noFill/>
          <a:ln w="76200" cmpd="tri">
            <a:solidFill>
              <a:srgbClr val="800080"/>
            </a:solidFill>
            <a:round/>
            <a:headEnd/>
            <a:tailEnd type="stealth" w="lg" len="lg"/>
          </a:ln>
          <a:effectLst/>
        </p:spPr>
        <p:txBody>
          <a:bodyPr/>
          <a:lstStyle/>
          <a:p>
            <a:endParaRPr lang="en-US"/>
          </a:p>
        </p:txBody>
      </p:sp>
      <p:grpSp>
        <p:nvGrpSpPr>
          <p:cNvPr id="3" name="Group 50"/>
          <p:cNvGrpSpPr>
            <a:grpSpLocks/>
          </p:cNvGrpSpPr>
          <p:nvPr/>
        </p:nvGrpSpPr>
        <p:grpSpPr bwMode="auto">
          <a:xfrm>
            <a:off x="990600" y="1219200"/>
            <a:ext cx="2133600" cy="1371600"/>
            <a:chOff x="624" y="768"/>
            <a:chExt cx="1344" cy="864"/>
          </a:xfrm>
        </p:grpSpPr>
        <p:sp>
          <p:nvSpPr>
            <p:cNvPr id="9261" name="Oval 45"/>
            <p:cNvSpPr>
              <a:spLocks noChangeArrowheads="1"/>
            </p:cNvSpPr>
            <p:nvPr/>
          </p:nvSpPr>
          <p:spPr bwMode="auto">
            <a:xfrm>
              <a:off x="1152" y="768"/>
              <a:ext cx="336" cy="336"/>
            </a:xfrm>
            <a:prstGeom prst="ellipse">
              <a:avLst/>
            </a:prstGeom>
            <a:noFill/>
            <a:ln w="34925">
              <a:solidFill>
                <a:srgbClr val="008000"/>
              </a:solidFill>
              <a:round/>
              <a:headEnd/>
              <a:tailEnd/>
            </a:ln>
            <a:effectLst/>
          </p:spPr>
          <p:txBody>
            <a:bodyPr wrap="none" anchor="ctr"/>
            <a:lstStyle/>
            <a:p>
              <a:endParaRPr lang="en-US"/>
            </a:p>
          </p:txBody>
        </p:sp>
        <p:sp>
          <p:nvSpPr>
            <p:cNvPr id="9257" name="Line 41"/>
            <p:cNvSpPr>
              <a:spLocks noChangeShapeType="1"/>
            </p:cNvSpPr>
            <p:nvPr/>
          </p:nvSpPr>
          <p:spPr bwMode="auto">
            <a:xfrm>
              <a:off x="624" y="1344"/>
              <a:ext cx="0" cy="288"/>
            </a:xfrm>
            <a:prstGeom prst="line">
              <a:avLst/>
            </a:prstGeom>
            <a:noFill/>
            <a:ln w="38100">
              <a:solidFill>
                <a:srgbClr val="008000"/>
              </a:solidFill>
              <a:round/>
              <a:headEnd/>
              <a:tailEnd/>
            </a:ln>
            <a:effectLst/>
          </p:spPr>
          <p:txBody>
            <a:bodyPr/>
            <a:lstStyle/>
            <a:p>
              <a:endParaRPr lang="en-US"/>
            </a:p>
          </p:txBody>
        </p:sp>
        <p:sp>
          <p:nvSpPr>
            <p:cNvPr id="9258" name="Line 42"/>
            <p:cNvSpPr>
              <a:spLocks noChangeShapeType="1"/>
            </p:cNvSpPr>
            <p:nvPr/>
          </p:nvSpPr>
          <p:spPr bwMode="auto">
            <a:xfrm>
              <a:off x="1968" y="1344"/>
              <a:ext cx="0" cy="288"/>
            </a:xfrm>
            <a:prstGeom prst="line">
              <a:avLst/>
            </a:prstGeom>
            <a:noFill/>
            <a:ln w="38100">
              <a:solidFill>
                <a:srgbClr val="008000"/>
              </a:solidFill>
              <a:round/>
              <a:headEnd/>
              <a:tailEnd/>
            </a:ln>
            <a:effectLst/>
          </p:spPr>
          <p:txBody>
            <a:bodyPr/>
            <a:lstStyle/>
            <a:p>
              <a:endParaRPr lang="en-US"/>
            </a:p>
          </p:txBody>
        </p:sp>
        <p:sp>
          <p:nvSpPr>
            <p:cNvPr id="9259" name="Line 43"/>
            <p:cNvSpPr>
              <a:spLocks noChangeShapeType="1"/>
            </p:cNvSpPr>
            <p:nvPr/>
          </p:nvSpPr>
          <p:spPr bwMode="auto">
            <a:xfrm flipV="1">
              <a:off x="624" y="912"/>
              <a:ext cx="0" cy="432"/>
            </a:xfrm>
            <a:prstGeom prst="line">
              <a:avLst/>
            </a:prstGeom>
            <a:noFill/>
            <a:ln w="9525">
              <a:solidFill>
                <a:srgbClr val="008000"/>
              </a:solidFill>
              <a:round/>
              <a:headEnd/>
              <a:tailEnd/>
            </a:ln>
            <a:effectLst/>
          </p:spPr>
          <p:txBody>
            <a:bodyPr/>
            <a:lstStyle/>
            <a:p>
              <a:endParaRPr lang="en-US"/>
            </a:p>
          </p:txBody>
        </p:sp>
        <p:sp>
          <p:nvSpPr>
            <p:cNvPr id="9260" name="Line 44"/>
            <p:cNvSpPr>
              <a:spLocks noChangeShapeType="1"/>
            </p:cNvSpPr>
            <p:nvPr/>
          </p:nvSpPr>
          <p:spPr bwMode="auto">
            <a:xfrm flipV="1">
              <a:off x="1968" y="912"/>
              <a:ext cx="0" cy="432"/>
            </a:xfrm>
            <a:prstGeom prst="line">
              <a:avLst/>
            </a:prstGeom>
            <a:noFill/>
            <a:ln w="9525">
              <a:solidFill>
                <a:srgbClr val="008000"/>
              </a:solidFill>
              <a:round/>
              <a:headEnd/>
              <a:tailEnd/>
            </a:ln>
            <a:effectLst/>
          </p:spPr>
          <p:txBody>
            <a:bodyPr/>
            <a:lstStyle/>
            <a:p>
              <a:endParaRPr lang="en-US"/>
            </a:p>
          </p:txBody>
        </p:sp>
        <p:sp>
          <p:nvSpPr>
            <p:cNvPr id="9262" name="Line 46"/>
            <p:cNvSpPr>
              <a:spLocks noChangeShapeType="1"/>
            </p:cNvSpPr>
            <p:nvPr/>
          </p:nvSpPr>
          <p:spPr bwMode="auto">
            <a:xfrm>
              <a:off x="624" y="912"/>
              <a:ext cx="528" cy="0"/>
            </a:xfrm>
            <a:prstGeom prst="line">
              <a:avLst/>
            </a:prstGeom>
            <a:noFill/>
            <a:ln w="9525">
              <a:solidFill>
                <a:srgbClr val="008000"/>
              </a:solidFill>
              <a:round/>
              <a:headEnd/>
              <a:tailEnd/>
            </a:ln>
            <a:effectLst/>
          </p:spPr>
          <p:txBody>
            <a:bodyPr/>
            <a:lstStyle/>
            <a:p>
              <a:endParaRPr lang="en-US"/>
            </a:p>
          </p:txBody>
        </p:sp>
        <p:sp>
          <p:nvSpPr>
            <p:cNvPr id="9263" name="Line 47"/>
            <p:cNvSpPr>
              <a:spLocks noChangeShapeType="1"/>
            </p:cNvSpPr>
            <p:nvPr/>
          </p:nvSpPr>
          <p:spPr bwMode="auto">
            <a:xfrm>
              <a:off x="1488" y="912"/>
              <a:ext cx="480" cy="0"/>
            </a:xfrm>
            <a:prstGeom prst="line">
              <a:avLst/>
            </a:prstGeom>
            <a:noFill/>
            <a:ln w="9525">
              <a:solidFill>
                <a:srgbClr val="008000"/>
              </a:solidFill>
              <a:round/>
              <a:headEnd/>
              <a:tailEnd/>
            </a:ln>
            <a:effectLst/>
          </p:spPr>
          <p:txBody>
            <a:bodyPr/>
            <a:lstStyle/>
            <a:p>
              <a:endParaRPr lang="en-US"/>
            </a:p>
          </p:txBody>
        </p:sp>
        <p:sp>
          <p:nvSpPr>
            <p:cNvPr id="9264" name="Text Box 48"/>
            <p:cNvSpPr txBox="1">
              <a:spLocks noChangeArrowheads="1"/>
            </p:cNvSpPr>
            <p:nvPr/>
          </p:nvSpPr>
          <p:spPr bwMode="auto">
            <a:xfrm>
              <a:off x="1248" y="864"/>
              <a:ext cx="96" cy="173"/>
            </a:xfrm>
            <a:prstGeom prst="rect">
              <a:avLst/>
            </a:prstGeom>
            <a:noFill/>
            <a:ln w="9525">
              <a:noFill/>
              <a:miter lim="800000"/>
              <a:headEnd/>
              <a:tailEnd/>
            </a:ln>
            <a:effectLst/>
          </p:spPr>
          <p:txBody>
            <a:bodyPr lIns="0" tIns="0" rIns="0" bIns="0">
              <a:spAutoFit/>
            </a:bodyPr>
            <a:lstStyle/>
            <a:p>
              <a:pPr>
                <a:spcBef>
                  <a:spcPct val="50000"/>
                </a:spcBef>
              </a:pPr>
              <a:r>
                <a:rPr lang="en-US" b="1">
                  <a:solidFill>
                    <a:srgbClr val="008000"/>
                  </a:solidFill>
                </a:rPr>
                <a:t>V</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226"/>
                                        </p:tgtEl>
                                        <p:attrNameLst>
                                          <p:attrName>style.visibility</p:attrName>
                                        </p:attrNameLst>
                                      </p:cBhvr>
                                      <p:to>
                                        <p:strVal val="visible"/>
                                      </p:to>
                                    </p:set>
                                    <p:animEffect transition="in" filter="blinds(horizontal)">
                                      <p:cBhvr>
                                        <p:cTn id="10" dur="500"/>
                                        <p:tgtEl>
                                          <p:spTgt spid="922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223"/>
                                        </p:tgtEl>
                                        <p:attrNameLst>
                                          <p:attrName>style.visibility</p:attrName>
                                        </p:attrNameLst>
                                      </p:cBhvr>
                                      <p:to>
                                        <p:strVal val="visible"/>
                                      </p:to>
                                    </p:set>
                                    <p:animEffect transition="in" filter="blinds(horizontal)">
                                      <p:cBhvr>
                                        <p:cTn id="13" dur="500"/>
                                        <p:tgtEl>
                                          <p:spTgt spid="9223"/>
                                        </p:tgtEl>
                                      </p:cBhvr>
                                    </p:animEffect>
                                  </p:childTnLst>
                                </p:cTn>
                              </p:par>
                              <p:par>
                                <p:cTn id="14" presetID="3" presetClass="exit" presetSubtype="10" fill="hold" grpId="1" nodeType="withEffect">
                                  <p:stCondLst>
                                    <p:cond delay="0"/>
                                  </p:stCondLst>
                                  <p:childTnLst>
                                    <p:animEffect transition="out" filter="blinds(horizontal)">
                                      <p:cBhvr>
                                        <p:cTn id="15" dur="500"/>
                                        <p:tgtEl>
                                          <p:spTgt spid="9223"/>
                                        </p:tgtEl>
                                      </p:cBhvr>
                                    </p:animEffect>
                                    <p:set>
                                      <p:cBhvr>
                                        <p:cTn id="16" dur="1" fill="hold">
                                          <p:stCondLst>
                                            <p:cond delay="499"/>
                                          </p:stCondLst>
                                        </p:cTn>
                                        <p:tgtEl>
                                          <p:spTgt spid="9223"/>
                                        </p:tgtEl>
                                        <p:attrNameLst>
                                          <p:attrName>style.visibility</p:attrName>
                                        </p:attrNameLst>
                                      </p:cBhvr>
                                      <p:to>
                                        <p:strVal val="hidden"/>
                                      </p:to>
                                    </p:se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9224"/>
                                        </p:tgtEl>
                                        <p:attrNameLst>
                                          <p:attrName>style.visibility</p:attrName>
                                        </p:attrNameLst>
                                      </p:cBhvr>
                                      <p:to>
                                        <p:strVal val="visible"/>
                                      </p:to>
                                    </p:set>
                                    <p:animEffect transition="in" filter="blinds(horizontal)">
                                      <p:cBhvr>
                                        <p:cTn id="20" dur="500"/>
                                        <p:tgtEl>
                                          <p:spTgt spid="9224"/>
                                        </p:tgtEl>
                                      </p:cBhvr>
                                    </p:animEffect>
                                  </p:childTnLst>
                                </p:cTn>
                              </p:par>
                            </p:childTnLst>
                          </p:cTn>
                        </p:par>
                        <p:par>
                          <p:cTn id="21" fill="hold">
                            <p:stCondLst>
                              <p:cond delay="1500"/>
                            </p:stCondLst>
                            <p:childTnLst>
                              <p:par>
                                <p:cTn id="22" presetID="63" presetClass="path" presetSubtype="0" accel="50000" decel="50000" fill="hold" grpId="1" nodeType="afterEffect">
                                  <p:stCondLst>
                                    <p:cond delay="0"/>
                                  </p:stCondLst>
                                  <p:childTnLst>
                                    <p:animMotion origin="layout" path="M 3.33333E-6 1.11111E-6 L 0.19583 0.00555 " pathEditMode="relative" rAng="0" ptsTypes="AA">
                                      <p:cBhvr>
                                        <p:cTn id="23" dur="2000" fill="hold"/>
                                        <p:tgtEl>
                                          <p:spTgt spid="9224"/>
                                        </p:tgtEl>
                                        <p:attrNameLst>
                                          <p:attrName>ppt_x</p:attrName>
                                          <p:attrName>ppt_y</p:attrName>
                                        </p:attrNameLst>
                                      </p:cBhvr>
                                      <p:rCtr x="98" y="3"/>
                                    </p:animMotion>
                                  </p:childTnLst>
                                </p:cTn>
                              </p:par>
                            </p:childTnLst>
                          </p:cTn>
                        </p:par>
                        <p:par>
                          <p:cTn id="24" fill="hold">
                            <p:stCondLst>
                              <p:cond delay="3500"/>
                            </p:stCondLst>
                            <p:childTnLst>
                              <p:par>
                                <p:cTn id="25" presetID="4" presetClass="exit" presetSubtype="16" fill="hold" grpId="2" nodeType="afterEffect">
                                  <p:stCondLst>
                                    <p:cond delay="0"/>
                                  </p:stCondLst>
                                  <p:childTnLst>
                                    <p:animEffect transition="out" filter="box(in)">
                                      <p:cBhvr>
                                        <p:cTn id="26" dur="500"/>
                                        <p:tgtEl>
                                          <p:spTgt spid="9224"/>
                                        </p:tgtEl>
                                      </p:cBhvr>
                                    </p:animEffect>
                                    <p:set>
                                      <p:cBhvr>
                                        <p:cTn id="27" dur="1" fill="hold">
                                          <p:stCondLst>
                                            <p:cond delay="499"/>
                                          </p:stCondLst>
                                        </p:cTn>
                                        <p:tgtEl>
                                          <p:spTgt spid="9224"/>
                                        </p:tgtEl>
                                        <p:attrNameLst>
                                          <p:attrName>style.visibility</p:attrName>
                                        </p:attrNameLst>
                                      </p:cBhvr>
                                      <p:to>
                                        <p:strVal val="hidden"/>
                                      </p:to>
                                    </p:set>
                                  </p:childTnLst>
                                </p:cTn>
                              </p:par>
                            </p:childTnLst>
                          </p:cTn>
                        </p:par>
                        <p:par>
                          <p:cTn id="28" fill="hold">
                            <p:stCondLst>
                              <p:cond delay="4000"/>
                            </p:stCondLst>
                            <p:childTnLst>
                              <p:par>
                                <p:cTn id="29" presetID="3" presetClass="entr" presetSubtype="10" fill="hold" grpId="2" nodeType="afterEffect">
                                  <p:stCondLst>
                                    <p:cond delay="0"/>
                                  </p:stCondLst>
                                  <p:childTnLst>
                                    <p:set>
                                      <p:cBhvr>
                                        <p:cTn id="30" dur="1" fill="hold">
                                          <p:stCondLst>
                                            <p:cond delay="0"/>
                                          </p:stCondLst>
                                        </p:cTn>
                                        <p:tgtEl>
                                          <p:spTgt spid="9223"/>
                                        </p:tgtEl>
                                        <p:attrNameLst>
                                          <p:attrName>style.visibility</p:attrName>
                                        </p:attrNameLst>
                                      </p:cBhvr>
                                      <p:to>
                                        <p:strVal val="visible"/>
                                      </p:to>
                                    </p:set>
                                    <p:animEffect transition="in" filter="blinds(horizontal)">
                                      <p:cBhvr>
                                        <p:cTn id="31" dur="500"/>
                                        <p:tgtEl>
                                          <p:spTgt spid="9223"/>
                                        </p:tgtEl>
                                      </p:cBhvr>
                                    </p:animEffect>
                                  </p:childTnLst>
                                </p:cTn>
                              </p:par>
                            </p:childTnLst>
                          </p:cTn>
                        </p:par>
                        <p:par>
                          <p:cTn id="32" fill="hold">
                            <p:stCondLst>
                              <p:cond delay="4500"/>
                            </p:stCondLst>
                            <p:childTnLst>
                              <p:par>
                                <p:cTn id="33" presetID="3" presetClass="exit" presetSubtype="10" fill="hold" nodeType="afterEffect">
                                  <p:stCondLst>
                                    <p:cond delay="0"/>
                                  </p:stCondLst>
                                  <p:childTnLst>
                                    <p:animEffect transition="out" filter="blinds(horizontal)">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3" presetClass="entr" presetSubtype="10" fill="hold" grpId="0" nodeType="withEffect">
                                  <p:stCondLst>
                                    <p:cond delay="0"/>
                                  </p:stCondLst>
                                  <p:childTnLst>
                                    <p:set>
                                      <p:cBhvr>
                                        <p:cTn id="37" dur="1" fill="hold">
                                          <p:stCondLst>
                                            <p:cond delay="0"/>
                                          </p:stCondLst>
                                        </p:cTn>
                                        <p:tgtEl>
                                          <p:spTgt spid="9227"/>
                                        </p:tgtEl>
                                        <p:attrNameLst>
                                          <p:attrName>style.visibility</p:attrName>
                                        </p:attrNameLst>
                                      </p:cBhvr>
                                      <p:to>
                                        <p:strVal val="visible"/>
                                      </p:to>
                                    </p:set>
                                    <p:animEffect transition="in" filter="blinds(horizontal)">
                                      <p:cBhvr>
                                        <p:cTn id="38" dur="500"/>
                                        <p:tgtEl>
                                          <p:spTgt spid="9227"/>
                                        </p:tgtEl>
                                      </p:cBhvr>
                                    </p:animEffect>
                                  </p:childTnLst>
                                </p:cTn>
                              </p:par>
                            </p:childTnLst>
                          </p:cTn>
                        </p:par>
                        <p:par>
                          <p:cTn id="39" fill="hold">
                            <p:stCondLst>
                              <p:cond delay="5000"/>
                            </p:stCondLst>
                            <p:childTnLst>
                              <p:par>
                                <p:cTn id="40" presetID="3" presetClass="entr" presetSubtype="10" fill="hold" grpId="0" nodeType="afterEffect">
                                  <p:stCondLst>
                                    <p:cond delay="0"/>
                                  </p:stCondLst>
                                  <p:childTnLst>
                                    <p:set>
                                      <p:cBhvr>
                                        <p:cTn id="41" dur="1" fill="hold">
                                          <p:stCondLst>
                                            <p:cond delay="0"/>
                                          </p:stCondLst>
                                        </p:cTn>
                                        <p:tgtEl>
                                          <p:spTgt spid="9249"/>
                                        </p:tgtEl>
                                        <p:attrNameLst>
                                          <p:attrName>style.visibility</p:attrName>
                                        </p:attrNameLst>
                                      </p:cBhvr>
                                      <p:to>
                                        <p:strVal val="visible"/>
                                      </p:to>
                                    </p:set>
                                    <p:animEffect transition="in" filter="blinds(horizontal)">
                                      <p:cBhvr>
                                        <p:cTn id="42" dur="500"/>
                                        <p:tgtEl>
                                          <p:spTgt spid="924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9250"/>
                                        </p:tgtEl>
                                        <p:attrNameLst>
                                          <p:attrName>style.visibility</p:attrName>
                                        </p:attrNameLst>
                                      </p:cBhvr>
                                      <p:to>
                                        <p:strVal val="visible"/>
                                      </p:to>
                                    </p:set>
                                    <p:animEffect transition="in" filter="blinds(horizontal)">
                                      <p:cBhvr>
                                        <p:cTn id="45" dur="500"/>
                                        <p:tgtEl>
                                          <p:spTgt spid="9250"/>
                                        </p:tgtEl>
                                      </p:cBhvr>
                                    </p:animEffect>
                                  </p:childTnLst>
                                </p:cTn>
                              </p:par>
                            </p:childTnLst>
                          </p:cTn>
                        </p:par>
                        <p:par>
                          <p:cTn id="46" fill="hold">
                            <p:stCondLst>
                              <p:cond delay="5500"/>
                            </p:stCondLst>
                            <p:childTnLst>
                              <p:par>
                                <p:cTn id="47" presetID="3" presetClass="entr" presetSubtype="10" fill="hold" grpId="0" nodeType="afterEffect">
                                  <p:stCondLst>
                                    <p:cond delay="0"/>
                                  </p:stCondLst>
                                  <p:childTnLst>
                                    <p:set>
                                      <p:cBhvr>
                                        <p:cTn id="48" dur="1" fill="hold">
                                          <p:stCondLst>
                                            <p:cond delay="0"/>
                                          </p:stCondLst>
                                        </p:cTn>
                                        <p:tgtEl>
                                          <p:spTgt spid="9228"/>
                                        </p:tgtEl>
                                        <p:attrNameLst>
                                          <p:attrName>style.visibility</p:attrName>
                                        </p:attrNameLst>
                                      </p:cBhvr>
                                      <p:to>
                                        <p:strVal val="visible"/>
                                      </p:to>
                                    </p:set>
                                    <p:animEffect transition="in" filter="blinds(horizontal)">
                                      <p:cBhvr>
                                        <p:cTn id="49" dur="500"/>
                                        <p:tgtEl>
                                          <p:spTgt spid="9228"/>
                                        </p:tgtEl>
                                      </p:cBhvr>
                                    </p:animEffect>
                                  </p:childTnLst>
                                </p:cTn>
                              </p:par>
                              <p:par>
                                <p:cTn id="50" presetID="3" presetClass="entr" presetSubtype="10"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linds(horizontal)">
                                      <p:cBhvr>
                                        <p:cTn id="52" dur="500"/>
                                        <p:tgtEl>
                                          <p:spTgt spid="2"/>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9240"/>
                                        </p:tgtEl>
                                        <p:attrNameLst>
                                          <p:attrName>style.visibility</p:attrName>
                                        </p:attrNameLst>
                                      </p:cBhvr>
                                      <p:to>
                                        <p:strVal val="visible"/>
                                      </p:to>
                                    </p:set>
                                    <p:animEffect transition="in" filter="blinds(horizontal)">
                                      <p:cBhvr>
                                        <p:cTn id="55" dur="500"/>
                                        <p:tgtEl>
                                          <p:spTgt spid="9240"/>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9238"/>
                                        </p:tgtEl>
                                        <p:attrNameLst>
                                          <p:attrName>style.visibility</p:attrName>
                                        </p:attrNameLst>
                                      </p:cBhvr>
                                      <p:to>
                                        <p:strVal val="visible"/>
                                      </p:to>
                                    </p:set>
                                    <p:animEffect transition="in" filter="blinds(horizontal)">
                                      <p:cBhvr>
                                        <p:cTn id="58" dur="500"/>
                                        <p:tgtEl>
                                          <p:spTgt spid="9238"/>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9239"/>
                                        </p:tgtEl>
                                        <p:attrNameLst>
                                          <p:attrName>style.visibility</p:attrName>
                                        </p:attrNameLst>
                                      </p:cBhvr>
                                      <p:to>
                                        <p:strVal val="visible"/>
                                      </p:to>
                                    </p:set>
                                    <p:animEffect transition="in" filter="blinds(horizontal)">
                                      <p:cBhvr>
                                        <p:cTn id="61" dur="500"/>
                                        <p:tgtEl>
                                          <p:spTgt spid="9239"/>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9241"/>
                                        </p:tgtEl>
                                        <p:attrNameLst>
                                          <p:attrName>style.visibility</p:attrName>
                                        </p:attrNameLst>
                                      </p:cBhvr>
                                      <p:to>
                                        <p:strVal val="visible"/>
                                      </p:to>
                                    </p:set>
                                    <p:animEffect transition="in" filter="blinds(horizontal)">
                                      <p:cBhvr>
                                        <p:cTn id="64" dur="500"/>
                                        <p:tgtEl>
                                          <p:spTgt spid="9241"/>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9242"/>
                                        </p:tgtEl>
                                        <p:attrNameLst>
                                          <p:attrName>style.visibility</p:attrName>
                                        </p:attrNameLst>
                                      </p:cBhvr>
                                      <p:to>
                                        <p:strVal val="visible"/>
                                      </p:to>
                                    </p:set>
                                    <p:animEffect transition="in" filter="blinds(horizontal)">
                                      <p:cBhvr>
                                        <p:cTn id="67" dur="500"/>
                                        <p:tgtEl>
                                          <p:spTgt spid="9242"/>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9244"/>
                                        </p:tgtEl>
                                        <p:attrNameLst>
                                          <p:attrName>style.visibility</p:attrName>
                                        </p:attrNameLst>
                                      </p:cBhvr>
                                      <p:to>
                                        <p:strVal val="visible"/>
                                      </p:to>
                                    </p:set>
                                    <p:animEffect transition="in" filter="blinds(horizontal)">
                                      <p:cBhvr>
                                        <p:cTn id="72" dur="500"/>
                                        <p:tgtEl>
                                          <p:spTgt spid="9244"/>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9243"/>
                                        </p:tgtEl>
                                        <p:attrNameLst>
                                          <p:attrName>style.visibility</p:attrName>
                                        </p:attrNameLst>
                                      </p:cBhvr>
                                      <p:to>
                                        <p:strVal val="visible"/>
                                      </p:to>
                                    </p:set>
                                    <p:animEffect transition="in" filter="blinds(horizontal)">
                                      <p:cBhvr>
                                        <p:cTn id="75" dur="500"/>
                                        <p:tgtEl>
                                          <p:spTgt spid="9243"/>
                                        </p:tgtEl>
                                      </p:cBhvr>
                                    </p:animEffect>
                                  </p:childTnLst>
                                </p:cTn>
                              </p:par>
                            </p:childTnLst>
                          </p:cTn>
                        </p:par>
                        <p:par>
                          <p:cTn id="76" fill="hold">
                            <p:stCondLst>
                              <p:cond delay="500"/>
                            </p:stCondLst>
                            <p:childTnLst>
                              <p:par>
                                <p:cTn id="77" presetID="3" presetClass="entr" presetSubtype="10" fill="hold" grpId="0" nodeType="afterEffect">
                                  <p:stCondLst>
                                    <p:cond delay="0"/>
                                  </p:stCondLst>
                                  <p:childTnLst>
                                    <p:set>
                                      <p:cBhvr>
                                        <p:cTn id="78" dur="1" fill="hold">
                                          <p:stCondLst>
                                            <p:cond delay="0"/>
                                          </p:stCondLst>
                                        </p:cTn>
                                        <p:tgtEl>
                                          <p:spTgt spid="9245"/>
                                        </p:tgtEl>
                                        <p:attrNameLst>
                                          <p:attrName>style.visibility</p:attrName>
                                        </p:attrNameLst>
                                      </p:cBhvr>
                                      <p:to>
                                        <p:strVal val="visible"/>
                                      </p:to>
                                    </p:set>
                                    <p:animEffect transition="in" filter="blinds(horizontal)">
                                      <p:cBhvr>
                                        <p:cTn id="79" dur="500"/>
                                        <p:tgtEl>
                                          <p:spTgt spid="9245"/>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9246"/>
                                        </p:tgtEl>
                                        <p:attrNameLst>
                                          <p:attrName>style.visibility</p:attrName>
                                        </p:attrNameLst>
                                      </p:cBhvr>
                                      <p:to>
                                        <p:strVal val="visible"/>
                                      </p:to>
                                    </p:set>
                                    <p:animEffect transition="in" filter="blinds(horizontal)">
                                      <p:cBhvr>
                                        <p:cTn id="82" dur="500"/>
                                        <p:tgtEl>
                                          <p:spTgt spid="9246"/>
                                        </p:tgtEl>
                                      </p:cBhvr>
                                    </p:animEffect>
                                  </p:childTnLst>
                                </p:cTn>
                              </p:par>
                            </p:childTnLst>
                          </p:cTn>
                        </p:par>
                        <p:par>
                          <p:cTn id="83" fill="hold">
                            <p:stCondLst>
                              <p:cond delay="1000"/>
                            </p:stCondLst>
                            <p:childTnLst>
                              <p:par>
                                <p:cTn id="84" presetID="3" presetClass="entr" presetSubtype="10" fill="hold" grpId="0" nodeType="afterEffect">
                                  <p:stCondLst>
                                    <p:cond delay="0"/>
                                  </p:stCondLst>
                                  <p:childTnLst>
                                    <p:set>
                                      <p:cBhvr>
                                        <p:cTn id="85" dur="1" fill="hold">
                                          <p:stCondLst>
                                            <p:cond delay="0"/>
                                          </p:stCondLst>
                                        </p:cTn>
                                        <p:tgtEl>
                                          <p:spTgt spid="9247"/>
                                        </p:tgtEl>
                                        <p:attrNameLst>
                                          <p:attrName>style.visibility</p:attrName>
                                        </p:attrNameLst>
                                      </p:cBhvr>
                                      <p:to>
                                        <p:strVal val="visible"/>
                                      </p:to>
                                    </p:set>
                                    <p:animEffect transition="in" filter="blinds(horizontal)">
                                      <p:cBhvr>
                                        <p:cTn id="86" dur="500"/>
                                        <p:tgtEl>
                                          <p:spTgt spid="9247"/>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9248"/>
                                        </p:tgtEl>
                                        <p:attrNameLst>
                                          <p:attrName>style.visibility</p:attrName>
                                        </p:attrNameLst>
                                      </p:cBhvr>
                                      <p:to>
                                        <p:strVal val="visible"/>
                                      </p:to>
                                    </p:set>
                                    <p:animEffect transition="in" filter="blinds(horizontal)">
                                      <p:cBhvr>
                                        <p:cTn id="89" dur="500"/>
                                        <p:tgtEl>
                                          <p:spTgt spid="9248"/>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9251"/>
                                        </p:tgtEl>
                                        <p:attrNameLst>
                                          <p:attrName>style.visibility</p:attrName>
                                        </p:attrNameLst>
                                      </p:cBhvr>
                                      <p:to>
                                        <p:strVal val="visible"/>
                                      </p:to>
                                    </p:set>
                                    <p:animEffect transition="in" filter="blinds(horizontal)">
                                      <p:cBhvr>
                                        <p:cTn id="92" dur="500"/>
                                        <p:tgtEl>
                                          <p:spTgt spid="9251"/>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9253"/>
                                        </p:tgtEl>
                                        <p:attrNameLst>
                                          <p:attrName>style.visibility</p:attrName>
                                        </p:attrNameLst>
                                      </p:cBhvr>
                                      <p:to>
                                        <p:strVal val="visible"/>
                                      </p:to>
                                    </p:set>
                                    <p:animEffect transition="in" filter="blinds(horizontal)">
                                      <p:cBhvr>
                                        <p:cTn id="95" dur="500"/>
                                        <p:tgtEl>
                                          <p:spTgt spid="9253"/>
                                        </p:tgtEl>
                                      </p:cBhvr>
                                    </p:animEffect>
                                  </p:childTnLst>
                                </p:cTn>
                              </p:par>
                              <p:par>
                                <p:cTn id="96" presetID="3" presetClass="entr" presetSubtype="10" fill="hold" grpId="0" nodeType="withEffect">
                                  <p:stCondLst>
                                    <p:cond delay="0"/>
                                  </p:stCondLst>
                                  <p:childTnLst>
                                    <p:set>
                                      <p:cBhvr>
                                        <p:cTn id="97" dur="1" fill="hold">
                                          <p:stCondLst>
                                            <p:cond delay="0"/>
                                          </p:stCondLst>
                                        </p:cTn>
                                        <p:tgtEl>
                                          <p:spTgt spid="9254"/>
                                        </p:tgtEl>
                                        <p:attrNameLst>
                                          <p:attrName>style.visibility</p:attrName>
                                        </p:attrNameLst>
                                      </p:cBhvr>
                                      <p:to>
                                        <p:strVal val="visible"/>
                                      </p:to>
                                    </p:set>
                                    <p:animEffect transition="in" filter="blinds(horizontal)">
                                      <p:cBhvr>
                                        <p:cTn id="98" dur="500"/>
                                        <p:tgtEl>
                                          <p:spTgt spid="9254"/>
                                        </p:tgtEl>
                                      </p:cBhvr>
                                    </p:animEffect>
                                  </p:childTnLst>
                                </p:cTn>
                              </p:par>
                              <p:par>
                                <p:cTn id="99" presetID="3" presetClass="entr" presetSubtype="10" fill="hold" grpId="0" nodeType="withEffect">
                                  <p:stCondLst>
                                    <p:cond delay="0"/>
                                  </p:stCondLst>
                                  <p:childTnLst>
                                    <p:set>
                                      <p:cBhvr>
                                        <p:cTn id="100" dur="1" fill="hold">
                                          <p:stCondLst>
                                            <p:cond delay="0"/>
                                          </p:stCondLst>
                                        </p:cTn>
                                        <p:tgtEl>
                                          <p:spTgt spid="9255"/>
                                        </p:tgtEl>
                                        <p:attrNameLst>
                                          <p:attrName>style.visibility</p:attrName>
                                        </p:attrNameLst>
                                      </p:cBhvr>
                                      <p:to>
                                        <p:strVal val="visible"/>
                                      </p:to>
                                    </p:set>
                                    <p:animEffect transition="in" filter="blinds(horizontal)">
                                      <p:cBhvr>
                                        <p:cTn id="101" dur="500"/>
                                        <p:tgtEl>
                                          <p:spTgt spid="9255"/>
                                        </p:tgtEl>
                                      </p:cBhvr>
                                    </p:animEffect>
                                  </p:childTnLst>
                                </p:cTn>
                              </p:par>
                              <p:par>
                                <p:cTn id="102" presetID="3" presetClass="entr" presetSubtype="10" fill="hold" grpId="0" nodeType="withEffect">
                                  <p:stCondLst>
                                    <p:cond delay="0"/>
                                  </p:stCondLst>
                                  <p:childTnLst>
                                    <p:set>
                                      <p:cBhvr>
                                        <p:cTn id="103" dur="1" fill="hold">
                                          <p:stCondLst>
                                            <p:cond delay="0"/>
                                          </p:stCondLst>
                                        </p:cTn>
                                        <p:tgtEl>
                                          <p:spTgt spid="9256"/>
                                        </p:tgtEl>
                                        <p:attrNameLst>
                                          <p:attrName>style.visibility</p:attrName>
                                        </p:attrNameLst>
                                      </p:cBhvr>
                                      <p:to>
                                        <p:strVal val="visible"/>
                                      </p:to>
                                    </p:set>
                                    <p:animEffect transition="in" filter="blinds(horizontal)">
                                      <p:cBhvr>
                                        <p:cTn id="104" dur="500"/>
                                        <p:tgtEl>
                                          <p:spTgt spid="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p:bldP spid="9223" grpId="1" animBg="1"/>
      <p:bldP spid="9223" grpId="2" animBg="1"/>
      <p:bldP spid="9224" grpId="0" animBg="1"/>
      <p:bldP spid="9224" grpId="1" animBg="1"/>
      <p:bldP spid="9224" grpId="2" animBg="1"/>
      <p:bldP spid="9226" grpId="0"/>
      <p:bldP spid="9227" grpId="0" animBg="1"/>
      <p:bldP spid="9228" grpId="0" animBg="1"/>
      <p:bldP spid="9238" grpId="0" animBg="1"/>
      <p:bldP spid="9239" grpId="0" animBg="1"/>
      <p:bldP spid="9240" grpId="0" animBg="1"/>
      <p:bldP spid="9241" grpId="0" animBg="1"/>
      <p:bldP spid="9242" grpId="0"/>
      <p:bldP spid="9243" grpId="0" animBg="1"/>
      <p:bldP spid="9244" grpId="0" animBg="1"/>
      <p:bldP spid="9245" grpId="0" animBg="1"/>
      <p:bldP spid="9246" grpId="0" animBg="1"/>
      <p:bldP spid="9247" grpId="0" animBg="1"/>
      <p:bldP spid="9248" grpId="0" animBg="1"/>
      <p:bldP spid="9249" grpId="0" animBg="1"/>
      <p:bldP spid="9250" grpId="0"/>
      <p:bldP spid="9251" grpId="0" animBg="1"/>
      <p:bldP spid="9253" grpId="0" animBg="1"/>
      <p:bldP spid="9254" grpId="0" animBg="1"/>
      <p:bldP spid="9255" grpId="0" animBg="1"/>
      <p:bldP spid="925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print"/>
          <a:srcRect/>
          <a:stretch>
            <a:fillRect/>
          </a:stretch>
        </p:blipFill>
        <p:spPr bwMode="auto">
          <a:xfrm>
            <a:off x="46800" y="1143000"/>
            <a:ext cx="4753800" cy="5295900"/>
          </a:xfrm>
          <a:prstGeom prst="rect">
            <a:avLst/>
          </a:prstGeom>
          <a:noFill/>
          <a:ln w="9525">
            <a:noFill/>
            <a:miter lim="800000"/>
            <a:headEnd/>
            <a:tailEnd/>
          </a:ln>
        </p:spPr>
      </p:pic>
      <p:sp>
        <p:nvSpPr>
          <p:cNvPr id="4" name="Rectangle 2"/>
          <p:cNvSpPr txBox="1">
            <a:spLocks noChangeArrowheads="1"/>
          </p:cNvSpPr>
          <p:nvPr/>
        </p:nvSpPr>
        <p:spPr>
          <a:xfrm>
            <a:off x="381000" y="304800"/>
            <a:ext cx="8229600" cy="609600"/>
          </a:xfrm>
          <a:prstGeom prst="rect">
            <a:avLst/>
          </a:prstGeom>
          <a:solidFill>
            <a:srgbClr val="99CCFF"/>
          </a:solidFill>
          <a:ln>
            <a:solidFill>
              <a:srgbClr val="99CCFF"/>
            </a:solidFill>
          </a:ln>
        </p:spPr>
        <p:txBody>
          <a:bodyPr>
            <a:normAutofit fontScale="8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The TIFR (low temperature high vacuum) STM</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extBox 4"/>
          <p:cNvSpPr txBox="1"/>
          <p:nvPr/>
        </p:nvSpPr>
        <p:spPr>
          <a:xfrm>
            <a:off x="5029200" y="6027003"/>
            <a:ext cx="3962400" cy="830997"/>
          </a:xfrm>
          <a:prstGeom prst="rect">
            <a:avLst/>
          </a:prstGeom>
          <a:noFill/>
        </p:spPr>
        <p:txBody>
          <a:bodyPr wrap="square" rtlCol="0">
            <a:spAutoFit/>
          </a:bodyPr>
          <a:lstStyle/>
          <a:p>
            <a:r>
              <a:rPr lang="en-US" sz="2400" dirty="0" smtClean="0"/>
              <a:t>With active design help from Dr. </a:t>
            </a:r>
            <a:r>
              <a:rPr lang="en-US" sz="2400" dirty="0" err="1" smtClean="0"/>
              <a:t>Sangita</a:t>
            </a:r>
            <a:r>
              <a:rPr lang="en-US" sz="2400" dirty="0" smtClean="0"/>
              <a:t> Bose</a:t>
            </a:r>
            <a:endParaRPr lang="en-US" sz="2400" dirty="0"/>
          </a:p>
        </p:txBody>
      </p:sp>
      <p:pic>
        <p:nvPicPr>
          <p:cNvPr id="81924" name="Picture 4" descr="Dr. Sourin Mukhopadhyay"/>
          <p:cNvPicPr>
            <a:picLocks noChangeAspect="1" noChangeArrowheads="1"/>
          </p:cNvPicPr>
          <p:nvPr/>
        </p:nvPicPr>
        <p:blipFill>
          <a:blip r:embed="rId3" cstate="print"/>
          <a:srcRect/>
          <a:stretch>
            <a:fillRect/>
          </a:stretch>
        </p:blipFill>
        <p:spPr bwMode="auto">
          <a:xfrm>
            <a:off x="4876800" y="1143000"/>
            <a:ext cx="952500" cy="1209676"/>
          </a:xfrm>
          <a:prstGeom prst="rect">
            <a:avLst/>
          </a:prstGeom>
          <a:noFill/>
        </p:spPr>
      </p:pic>
      <p:sp>
        <p:nvSpPr>
          <p:cNvPr id="7" name="TextBox 6"/>
          <p:cNvSpPr txBox="1"/>
          <p:nvPr/>
        </p:nvSpPr>
        <p:spPr>
          <a:xfrm>
            <a:off x="6096000" y="1752600"/>
            <a:ext cx="3048000" cy="646331"/>
          </a:xfrm>
          <a:prstGeom prst="rect">
            <a:avLst/>
          </a:prstGeom>
          <a:noFill/>
        </p:spPr>
        <p:txBody>
          <a:bodyPr wrap="square" rtlCol="0">
            <a:spAutoFit/>
          </a:bodyPr>
          <a:lstStyle/>
          <a:p>
            <a:r>
              <a:rPr lang="en-US" dirty="0" err="1" smtClean="0"/>
              <a:t>Sourin</a:t>
            </a:r>
            <a:r>
              <a:rPr lang="en-US" dirty="0" smtClean="0"/>
              <a:t> </a:t>
            </a:r>
            <a:r>
              <a:rPr lang="en-US" dirty="0" err="1" smtClean="0"/>
              <a:t>Mukhopadhyay</a:t>
            </a:r>
            <a:endParaRPr lang="en-US" dirty="0" smtClean="0"/>
          </a:p>
          <a:p>
            <a:r>
              <a:rPr lang="en-US" dirty="0" smtClean="0"/>
              <a:t>(currently post-doc in Cornell)</a:t>
            </a:r>
            <a:endParaRPr lang="en-US" dirty="0"/>
          </a:p>
        </p:txBody>
      </p:sp>
      <p:pic>
        <p:nvPicPr>
          <p:cNvPr id="8" name="Picture 7" descr="Anand-Garima.jpg"/>
          <p:cNvPicPr>
            <a:picLocks noChangeAspect="1"/>
          </p:cNvPicPr>
          <p:nvPr/>
        </p:nvPicPr>
        <p:blipFill>
          <a:blip r:embed="rId4" cstate="print"/>
          <a:stretch>
            <a:fillRect/>
          </a:stretch>
        </p:blipFill>
        <p:spPr>
          <a:xfrm>
            <a:off x="4876800" y="2438400"/>
            <a:ext cx="2286000" cy="3048000"/>
          </a:xfrm>
          <a:prstGeom prst="rect">
            <a:avLst/>
          </a:prstGeom>
        </p:spPr>
      </p:pic>
      <p:sp>
        <p:nvSpPr>
          <p:cNvPr id="9" name="TextBox 8"/>
          <p:cNvSpPr txBox="1"/>
          <p:nvPr/>
        </p:nvSpPr>
        <p:spPr>
          <a:xfrm>
            <a:off x="4876800" y="5486400"/>
            <a:ext cx="4267200" cy="369332"/>
          </a:xfrm>
          <a:prstGeom prst="rect">
            <a:avLst/>
          </a:prstGeom>
          <a:noFill/>
        </p:spPr>
        <p:txBody>
          <a:bodyPr wrap="square" rtlCol="0">
            <a:spAutoFit/>
          </a:bodyPr>
          <a:lstStyle/>
          <a:p>
            <a:r>
              <a:rPr lang="en-US" dirty="0" err="1" smtClean="0"/>
              <a:t>Anand</a:t>
            </a:r>
            <a:r>
              <a:rPr lang="en-US" dirty="0" smtClean="0"/>
              <a:t> </a:t>
            </a:r>
            <a:r>
              <a:rPr lang="en-US" dirty="0" err="1" smtClean="0"/>
              <a:t>Kamlapure</a:t>
            </a:r>
            <a:r>
              <a:rPr lang="en-US" dirty="0" smtClean="0"/>
              <a:t> and </a:t>
            </a:r>
            <a:r>
              <a:rPr lang="en-US" dirty="0" err="1" smtClean="0"/>
              <a:t>Garima</a:t>
            </a:r>
            <a:r>
              <a:rPr lang="en-US" dirty="0" smtClean="0"/>
              <a:t> </a:t>
            </a:r>
            <a:r>
              <a:rPr lang="en-US" dirty="0" err="1" smtClean="0"/>
              <a:t>Saraswat</a:t>
            </a:r>
            <a:endParaRPr lang="en-US" dirty="0"/>
          </a:p>
        </p:txBody>
      </p:sp>
      <p:pic>
        <p:nvPicPr>
          <p:cNvPr id="77825" name="Picture 1"/>
          <p:cNvPicPr>
            <a:picLocks noChangeAspect="1" noChangeArrowheads="1"/>
          </p:cNvPicPr>
          <p:nvPr/>
        </p:nvPicPr>
        <p:blipFill>
          <a:blip r:embed="rId5" cstate="print"/>
          <a:srcRect/>
          <a:stretch>
            <a:fillRect/>
          </a:stretch>
        </p:blipFill>
        <p:spPr bwMode="auto">
          <a:xfrm>
            <a:off x="228599" y="1514360"/>
            <a:ext cx="4420979" cy="3133725"/>
          </a:xfrm>
          <a:prstGeom prst="rect">
            <a:avLst/>
          </a:prstGeom>
          <a:noFill/>
          <a:ln w="9525">
            <a:noFill/>
            <a:miter lim="800000"/>
            <a:headEnd/>
            <a:tailEnd/>
          </a:ln>
        </p:spPr>
      </p:pic>
      <p:sp>
        <p:nvSpPr>
          <p:cNvPr id="10" name="Rectangle 9"/>
          <p:cNvSpPr/>
          <p:nvPr/>
        </p:nvSpPr>
        <p:spPr>
          <a:xfrm>
            <a:off x="1676400" y="5029200"/>
            <a:ext cx="6096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77825"/>
                                        </p:tgtEl>
                                        <p:attrNameLst>
                                          <p:attrName>style.visibility</p:attrName>
                                        </p:attrNameLst>
                                      </p:cBhvr>
                                      <p:to>
                                        <p:strVal val="visible"/>
                                      </p:to>
                                    </p:set>
                                    <p:animEffect transition="in" filter="blinds(horizontal)">
                                      <p:cBhvr>
                                        <p:cTn id="10" dur="500"/>
                                        <p:tgtEl>
                                          <p:spTgt spid="77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4800" y="685800"/>
            <a:ext cx="4343400" cy="2971800"/>
            <a:chOff x="4173538" y="1700213"/>
            <a:chExt cx="2846387" cy="2043112"/>
          </a:xfrm>
        </p:grpSpPr>
        <p:pic>
          <p:nvPicPr>
            <p:cNvPr id="4" name="Picture 18" descr="Punta_buena1"/>
            <p:cNvPicPr>
              <a:picLocks noChangeAspect="1" noChangeArrowheads="1"/>
            </p:cNvPicPr>
            <p:nvPr/>
          </p:nvPicPr>
          <p:blipFill>
            <a:blip r:embed="rId3" cstate="print">
              <a:lum bright="20000"/>
            </a:blip>
            <a:srcRect l="16147" r="17712"/>
            <a:stretch>
              <a:fillRect/>
            </a:stretch>
          </p:blipFill>
          <p:spPr bwMode="auto">
            <a:xfrm>
              <a:off x="4643438" y="1700213"/>
              <a:ext cx="1800225" cy="2043112"/>
            </a:xfrm>
            <a:prstGeom prst="rect">
              <a:avLst/>
            </a:prstGeom>
            <a:noFill/>
            <a:ln w="9525">
              <a:noFill/>
              <a:miter lim="800000"/>
              <a:headEnd/>
              <a:tailEnd/>
            </a:ln>
          </p:spPr>
        </p:pic>
        <p:graphicFrame>
          <p:nvGraphicFramePr>
            <p:cNvPr id="5" name="Object 19"/>
            <p:cNvGraphicFramePr>
              <a:graphicFrameLocks noChangeAspect="1"/>
            </p:cNvGraphicFramePr>
            <p:nvPr/>
          </p:nvGraphicFramePr>
          <p:xfrm>
            <a:off x="5106988" y="2614613"/>
            <a:ext cx="1050925" cy="269875"/>
          </p:xfrm>
          <a:graphic>
            <a:graphicData uri="http://schemas.openxmlformats.org/presentationml/2006/ole">
              <p:oleObj spid="_x0000_s63490" name="Graph" r:id="rId4" imgW="2773440" imgH="2102400" progId="Origin50.Graph">
                <p:embed/>
              </p:oleObj>
            </a:graphicData>
          </a:graphic>
        </p:graphicFrame>
        <p:sp>
          <p:nvSpPr>
            <p:cNvPr id="6" name="Line 20"/>
            <p:cNvSpPr>
              <a:spLocks noChangeAspect="1" noChangeShapeType="1"/>
            </p:cNvSpPr>
            <p:nvPr/>
          </p:nvSpPr>
          <p:spPr bwMode="auto">
            <a:xfrm>
              <a:off x="5254625" y="2727325"/>
              <a:ext cx="0" cy="327025"/>
            </a:xfrm>
            <a:prstGeom prst="line">
              <a:avLst/>
            </a:prstGeom>
            <a:noFill/>
            <a:ln w="9525">
              <a:solidFill>
                <a:schemeClr val="tx1"/>
              </a:solidFill>
              <a:round/>
              <a:headEnd type="arrow" w="med" len="med"/>
              <a:tailEnd type="arrow" w="med" len="med"/>
            </a:ln>
            <a:effectLst/>
          </p:spPr>
          <p:txBody>
            <a:bodyPr lIns="0" tIns="0" rIns="0" bIns="0">
              <a:spAutoFit/>
            </a:bodyPr>
            <a:lstStyle/>
            <a:p>
              <a:endParaRPr lang="en-US"/>
            </a:p>
          </p:txBody>
        </p:sp>
        <p:sp>
          <p:nvSpPr>
            <p:cNvPr id="7" name="AutoShape 27"/>
            <p:cNvSpPr>
              <a:spLocks noChangeArrowheads="1"/>
            </p:cNvSpPr>
            <p:nvPr/>
          </p:nvSpPr>
          <p:spPr bwMode="auto">
            <a:xfrm rot="-5400000">
              <a:off x="6606382" y="2423319"/>
              <a:ext cx="107950" cy="719137"/>
            </a:xfrm>
            <a:prstGeom prst="downArrow">
              <a:avLst>
                <a:gd name="adj1" fmla="val 50000"/>
                <a:gd name="adj2" fmla="val 166544"/>
              </a:avLst>
            </a:prstGeom>
            <a:solidFill>
              <a:srgbClr val="0000FF"/>
            </a:solidFill>
            <a:ln w="25400">
              <a:miter lim="800000"/>
              <a:headEnd/>
              <a:tailEnd/>
            </a:ln>
            <a:effectLst/>
            <a:scene3d>
              <a:camera prst="legacyObliqueTopRight"/>
              <a:lightRig rig="legacyFlat3" dir="b"/>
            </a:scene3d>
            <a:sp3d extrusionH="49200" prstMaterial="legacyMatte">
              <a:bevelT w="13500" h="13500" prst="angle"/>
              <a:bevelB w="13500" h="13500" prst="angle"/>
              <a:extrusionClr>
                <a:schemeClr val="hlink"/>
              </a:extrusionClr>
            </a:sp3d>
          </p:spPr>
          <p:txBody>
            <a:bodyPr wrap="none" anchor="ctr">
              <a:flatTx/>
            </a:bodyPr>
            <a:lstStyle/>
            <a:p>
              <a:endParaRPr lang="en-US"/>
            </a:p>
          </p:txBody>
        </p:sp>
        <p:sp>
          <p:nvSpPr>
            <p:cNvPr id="8" name="Line 29"/>
            <p:cNvSpPr>
              <a:spLocks noChangeAspect="1" noChangeShapeType="1"/>
            </p:cNvSpPr>
            <p:nvPr/>
          </p:nvSpPr>
          <p:spPr bwMode="auto">
            <a:xfrm>
              <a:off x="6156325" y="2614613"/>
              <a:ext cx="0" cy="254000"/>
            </a:xfrm>
            <a:prstGeom prst="line">
              <a:avLst/>
            </a:prstGeom>
            <a:noFill/>
            <a:ln w="9525">
              <a:solidFill>
                <a:schemeClr val="tx1"/>
              </a:solidFill>
              <a:round/>
              <a:headEnd type="stealth" w="med" len="med"/>
              <a:tailEnd type="stealth" w="med" len="med"/>
            </a:ln>
            <a:effectLst/>
          </p:spPr>
          <p:txBody>
            <a:bodyPr lIns="0" tIns="0" rIns="0" bIns="0">
              <a:spAutoFit/>
            </a:bodyPr>
            <a:lstStyle/>
            <a:p>
              <a:endParaRPr lang="en-US"/>
            </a:p>
          </p:txBody>
        </p:sp>
        <p:sp>
          <p:nvSpPr>
            <p:cNvPr id="9" name="Freeform 30"/>
            <p:cNvSpPr>
              <a:spLocks/>
            </p:cNvSpPr>
            <p:nvPr/>
          </p:nvSpPr>
          <p:spPr bwMode="auto">
            <a:xfrm>
              <a:off x="4284663" y="2114550"/>
              <a:ext cx="484187" cy="377825"/>
            </a:xfrm>
            <a:custGeom>
              <a:avLst/>
              <a:gdLst/>
              <a:ahLst/>
              <a:cxnLst>
                <a:cxn ang="0">
                  <a:pos x="317" y="0"/>
                </a:cxn>
                <a:cxn ang="0">
                  <a:pos x="0" y="0"/>
                </a:cxn>
                <a:cxn ang="0">
                  <a:pos x="0" y="182"/>
                </a:cxn>
              </a:cxnLst>
              <a:rect l="0" t="0" r="r" b="b"/>
              <a:pathLst>
                <a:path w="317" h="182">
                  <a:moveTo>
                    <a:pt x="317" y="0"/>
                  </a:moveTo>
                  <a:lnTo>
                    <a:pt x="0" y="0"/>
                  </a:lnTo>
                  <a:lnTo>
                    <a:pt x="0" y="182"/>
                  </a:lnTo>
                </a:path>
              </a:pathLst>
            </a:custGeom>
            <a:noFill/>
            <a:ln w="19050" cmpd="sng">
              <a:solidFill>
                <a:schemeClr val="tx1"/>
              </a:solidFill>
              <a:round/>
              <a:headEnd/>
              <a:tailEnd/>
            </a:ln>
            <a:effectLst/>
          </p:spPr>
          <p:txBody>
            <a:bodyPr/>
            <a:lstStyle/>
            <a:p>
              <a:endParaRPr lang="en-US"/>
            </a:p>
          </p:txBody>
        </p:sp>
        <p:sp>
          <p:nvSpPr>
            <p:cNvPr id="10" name="Freeform 31"/>
            <p:cNvSpPr>
              <a:spLocks/>
            </p:cNvSpPr>
            <p:nvPr/>
          </p:nvSpPr>
          <p:spPr bwMode="auto">
            <a:xfrm flipV="1">
              <a:off x="4284663" y="2540000"/>
              <a:ext cx="585787" cy="960438"/>
            </a:xfrm>
            <a:custGeom>
              <a:avLst/>
              <a:gdLst/>
              <a:ahLst/>
              <a:cxnLst>
                <a:cxn ang="0">
                  <a:pos x="317" y="0"/>
                </a:cxn>
                <a:cxn ang="0">
                  <a:pos x="0" y="0"/>
                </a:cxn>
                <a:cxn ang="0">
                  <a:pos x="0" y="182"/>
                </a:cxn>
              </a:cxnLst>
              <a:rect l="0" t="0" r="r" b="b"/>
              <a:pathLst>
                <a:path w="317" h="182">
                  <a:moveTo>
                    <a:pt x="317" y="0"/>
                  </a:moveTo>
                  <a:lnTo>
                    <a:pt x="0" y="0"/>
                  </a:lnTo>
                  <a:lnTo>
                    <a:pt x="0" y="182"/>
                  </a:lnTo>
                </a:path>
              </a:pathLst>
            </a:custGeom>
            <a:noFill/>
            <a:ln w="19050" cmpd="sng">
              <a:solidFill>
                <a:schemeClr val="tx1"/>
              </a:solidFill>
              <a:round/>
              <a:headEnd/>
              <a:tailEnd/>
            </a:ln>
            <a:effectLst/>
          </p:spPr>
          <p:txBody>
            <a:bodyPr/>
            <a:lstStyle/>
            <a:p>
              <a:endParaRPr lang="en-US"/>
            </a:p>
          </p:txBody>
        </p:sp>
        <p:sp>
          <p:nvSpPr>
            <p:cNvPr id="11" name="Line 32"/>
            <p:cNvSpPr>
              <a:spLocks noChangeShapeType="1"/>
            </p:cNvSpPr>
            <p:nvPr/>
          </p:nvSpPr>
          <p:spPr bwMode="auto">
            <a:xfrm>
              <a:off x="4173538" y="2492375"/>
              <a:ext cx="215900" cy="0"/>
            </a:xfrm>
            <a:prstGeom prst="line">
              <a:avLst/>
            </a:prstGeom>
            <a:noFill/>
            <a:ln w="19050">
              <a:solidFill>
                <a:schemeClr val="tx1"/>
              </a:solidFill>
              <a:round/>
              <a:headEnd/>
              <a:tailEnd/>
            </a:ln>
            <a:effectLst/>
          </p:spPr>
          <p:txBody>
            <a:bodyPr/>
            <a:lstStyle/>
            <a:p>
              <a:endParaRPr lang="en-US"/>
            </a:p>
          </p:txBody>
        </p:sp>
        <p:sp>
          <p:nvSpPr>
            <p:cNvPr id="12" name="Line 33"/>
            <p:cNvSpPr>
              <a:spLocks noChangeShapeType="1"/>
            </p:cNvSpPr>
            <p:nvPr/>
          </p:nvSpPr>
          <p:spPr bwMode="auto">
            <a:xfrm>
              <a:off x="4224338" y="2540000"/>
              <a:ext cx="111125" cy="0"/>
            </a:xfrm>
            <a:prstGeom prst="line">
              <a:avLst/>
            </a:prstGeom>
            <a:noFill/>
            <a:ln w="19050">
              <a:solidFill>
                <a:schemeClr val="tx1"/>
              </a:solidFill>
              <a:round/>
              <a:headEnd/>
              <a:tailEnd/>
            </a:ln>
            <a:effectLst/>
          </p:spPr>
          <p:txBody>
            <a:bodyPr/>
            <a:lstStyle/>
            <a:p>
              <a:endParaRPr lang="en-US"/>
            </a:p>
          </p:txBody>
        </p:sp>
        <p:sp>
          <p:nvSpPr>
            <p:cNvPr id="13" name="Text Box 41"/>
            <p:cNvSpPr txBox="1">
              <a:spLocks noChangeArrowheads="1"/>
            </p:cNvSpPr>
            <p:nvPr/>
          </p:nvSpPr>
          <p:spPr bwMode="auto">
            <a:xfrm>
              <a:off x="4356100" y="2349500"/>
              <a:ext cx="336550" cy="366713"/>
            </a:xfrm>
            <a:prstGeom prst="rect">
              <a:avLst/>
            </a:prstGeom>
            <a:noFill/>
            <a:ln w="9525">
              <a:noFill/>
              <a:miter lim="800000"/>
              <a:headEnd/>
              <a:tailEnd/>
            </a:ln>
            <a:effectLst/>
          </p:spPr>
          <p:txBody>
            <a:bodyPr wrap="none">
              <a:spAutoFit/>
            </a:bodyPr>
            <a:lstStyle/>
            <a:p>
              <a:r>
                <a:rPr lang="en-US" b="1"/>
                <a:t>V</a:t>
              </a:r>
            </a:p>
          </p:txBody>
        </p:sp>
      </p:grpSp>
      <p:sp>
        <p:nvSpPr>
          <p:cNvPr id="2" name="Title 1"/>
          <p:cNvSpPr>
            <a:spLocks noGrp="1"/>
          </p:cNvSpPr>
          <p:nvPr>
            <p:ph type="title"/>
          </p:nvPr>
        </p:nvSpPr>
        <p:spPr>
          <a:xfrm>
            <a:off x="381000" y="0"/>
            <a:ext cx="8229600" cy="762000"/>
          </a:xfrm>
        </p:spPr>
        <p:txBody>
          <a:bodyPr>
            <a:normAutofit/>
          </a:bodyPr>
          <a:lstStyle/>
          <a:p>
            <a:r>
              <a:rPr lang="en-US" dirty="0" smtClean="0"/>
              <a:t>Topographic image/spectroscopy</a:t>
            </a:r>
            <a:endParaRPr lang="en-US" sz="2700" dirty="0"/>
          </a:p>
        </p:txBody>
      </p:sp>
      <p:pic>
        <p:nvPicPr>
          <p:cNvPr id="14" name="Picture 10" descr="D:\filtered2.jpg"/>
          <p:cNvPicPr>
            <a:picLocks noChangeAspect="1" noChangeArrowheads="1"/>
          </p:cNvPicPr>
          <p:nvPr/>
        </p:nvPicPr>
        <p:blipFill>
          <a:blip r:embed="rId5" cstate="print"/>
          <a:srcRect/>
          <a:stretch>
            <a:fillRect/>
          </a:stretch>
        </p:blipFill>
        <p:spPr bwMode="auto">
          <a:xfrm>
            <a:off x="5105400" y="914400"/>
            <a:ext cx="2060052" cy="2060052"/>
          </a:xfrm>
          <a:prstGeom prst="rect">
            <a:avLst/>
          </a:prstGeom>
          <a:noFill/>
        </p:spPr>
      </p:pic>
      <p:sp>
        <p:nvSpPr>
          <p:cNvPr id="15" name="TextBox 14"/>
          <p:cNvSpPr txBox="1"/>
          <p:nvPr/>
        </p:nvSpPr>
        <p:spPr>
          <a:xfrm>
            <a:off x="4953000" y="3050652"/>
            <a:ext cx="3886200" cy="646331"/>
          </a:xfrm>
          <a:prstGeom prst="rect">
            <a:avLst/>
          </a:prstGeom>
          <a:noFill/>
        </p:spPr>
        <p:txBody>
          <a:bodyPr wrap="square" rtlCol="0">
            <a:spAutoFit/>
          </a:bodyPr>
          <a:lstStyle/>
          <a:p>
            <a:r>
              <a:rPr lang="en-US" dirty="0" smtClean="0"/>
              <a:t>FeSe</a:t>
            </a:r>
            <a:r>
              <a:rPr lang="en-US" baseline="-25000" dirty="0" smtClean="0"/>
              <a:t>0.5</a:t>
            </a:r>
            <a:r>
              <a:rPr lang="en-US" dirty="0" smtClean="0"/>
              <a:t>Te</a:t>
            </a:r>
            <a:r>
              <a:rPr lang="en-US" baseline="-25000" dirty="0" smtClean="0"/>
              <a:t>0.5 </a:t>
            </a:r>
            <a:r>
              <a:rPr lang="en-US" dirty="0" smtClean="0"/>
              <a:t>single crystal: Grown by P. L. </a:t>
            </a:r>
            <a:r>
              <a:rPr lang="en-US" dirty="0" err="1" smtClean="0"/>
              <a:t>Paulose</a:t>
            </a:r>
            <a:endParaRPr lang="en-US" dirty="0"/>
          </a:p>
        </p:txBody>
      </p:sp>
      <p:pic>
        <p:nvPicPr>
          <p:cNvPr id="63495" name="Picture 7"/>
          <p:cNvPicPr>
            <a:picLocks noChangeAspect="1" noChangeArrowheads="1"/>
          </p:cNvPicPr>
          <p:nvPr/>
        </p:nvPicPr>
        <p:blipFill>
          <a:blip r:embed="rId6" cstate="print"/>
          <a:srcRect/>
          <a:stretch>
            <a:fillRect/>
          </a:stretch>
        </p:blipFill>
        <p:spPr bwMode="auto">
          <a:xfrm>
            <a:off x="838200" y="4038600"/>
            <a:ext cx="3095625" cy="1755252"/>
          </a:xfrm>
          <a:prstGeom prst="rect">
            <a:avLst/>
          </a:prstGeom>
          <a:noFill/>
          <a:ln w="9525">
            <a:noFill/>
            <a:miter lim="800000"/>
            <a:headEnd/>
            <a:tailEnd/>
          </a:ln>
        </p:spPr>
      </p:pic>
      <p:cxnSp>
        <p:nvCxnSpPr>
          <p:cNvPr id="20" name="Straight Arrow Connector 19"/>
          <p:cNvCxnSpPr>
            <a:endCxn id="63495" idx="0"/>
          </p:cNvCxnSpPr>
          <p:nvPr/>
        </p:nvCxnSpPr>
        <p:spPr>
          <a:xfrm rot="5400000">
            <a:off x="2200182" y="3843432"/>
            <a:ext cx="381000" cy="9337"/>
          </a:xfrm>
          <a:prstGeom prst="straightConnector1">
            <a:avLst/>
          </a:prstGeom>
          <a:ln w="38100">
            <a:solidFill>
              <a:srgbClr val="002060"/>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28600" y="5946252"/>
            <a:ext cx="3733800" cy="369332"/>
          </a:xfrm>
          <a:prstGeom prst="rect">
            <a:avLst/>
          </a:prstGeom>
          <a:noFill/>
        </p:spPr>
        <p:txBody>
          <a:bodyPr wrap="square" rtlCol="0">
            <a:spAutoFit/>
          </a:bodyPr>
          <a:lstStyle/>
          <a:p>
            <a:r>
              <a:rPr lang="en-US" dirty="0" smtClean="0"/>
              <a:t>Atomic steps on </a:t>
            </a:r>
            <a:r>
              <a:rPr lang="en-US" dirty="0" err="1" smtClean="0"/>
              <a:t>grapite</a:t>
            </a:r>
            <a:r>
              <a:rPr lang="en-US" dirty="0" smtClean="0"/>
              <a:t> surface</a:t>
            </a:r>
            <a:endParaRPr lang="en-US" dirty="0"/>
          </a:p>
        </p:txBody>
      </p:sp>
      <p:pic>
        <p:nvPicPr>
          <p:cNvPr id="27" name="Picture 2"/>
          <p:cNvPicPr>
            <a:picLocks noChangeAspect="1" noChangeArrowheads="1"/>
          </p:cNvPicPr>
          <p:nvPr/>
        </p:nvPicPr>
        <p:blipFill>
          <a:blip r:embed="rId7" cstate="print"/>
          <a:srcRect/>
          <a:stretch>
            <a:fillRect/>
          </a:stretch>
        </p:blipFill>
        <p:spPr bwMode="auto">
          <a:xfrm>
            <a:off x="5029200" y="3736452"/>
            <a:ext cx="3768154" cy="2278636"/>
          </a:xfrm>
          <a:prstGeom prst="rect">
            <a:avLst/>
          </a:prstGeom>
          <a:noFill/>
          <a:ln w="9525">
            <a:noFill/>
            <a:miter lim="800000"/>
            <a:headEnd/>
            <a:tailEnd/>
          </a:ln>
        </p:spPr>
      </p:pic>
      <p:cxnSp>
        <p:nvCxnSpPr>
          <p:cNvPr id="31" name="Straight Connector 30"/>
          <p:cNvCxnSpPr/>
          <p:nvPr/>
        </p:nvCxnSpPr>
        <p:spPr>
          <a:xfrm rot="16200000" flipH="1">
            <a:off x="5791201" y="4876800"/>
            <a:ext cx="18288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743138" y="3355453"/>
            <a:ext cx="1133662" cy="457201"/>
          </a:xfrm>
          <a:prstGeom prst="straightConnector1">
            <a:avLst/>
          </a:prstGeom>
          <a:ln w="38100">
            <a:solidFill>
              <a:srgbClr val="002060"/>
            </a:solidFill>
            <a:tailEnd type="triangle" w="lg" len="lg"/>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95800" y="6022452"/>
            <a:ext cx="4419600" cy="646331"/>
          </a:xfrm>
          <a:prstGeom prst="rect">
            <a:avLst/>
          </a:prstGeom>
          <a:noFill/>
        </p:spPr>
        <p:txBody>
          <a:bodyPr wrap="square" rtlCol="0">
            <a:spAutoFit/>
          </a:bodyPr>
          <a:lstStyle/>
          <a:p>
            <a:r>
              <a:rPr lang="en-US" dirty="0" err="1" smtClean="0"/>
              <a:t>GaAs</a:t>
            </a:r>
            <a:r>
              <a:rPr lang="en-US" dirty="0" smtClean="0"/>
              <a:t> </a:t>
            </a:r>
            <a:r>
              <a:rPr lang="en-US" dirty="0" err="1" smtClean="0"/>
              <a:t>epilayer</a:t>
            </a:r>
            <a:r>
              <a:rPr lang="en-US" dirty="0" smtClean="0"/>
              <a:t> by MOVPE: Grown by </a:t>
            </a:r>
            <a:r>
              <a:rPr lang="en-US" dirty="0" err="1" smtClean="0"/>
              <a:t>Arnab</a:t>
            </a:r>
            <a:r>
              <a:rPr lang="en-US" dirty="0" smtClean="0"/>
              <a:t> Bhattacharya</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457200" y="-182563"/>
            <a:ext cx="8229600" cy="944563"/>
          </a:xfrm>
        </p:spPr>
        <p:txBody>
          <a:bodyPr/>
          <a:lstStyle/>
          <a:p>
            <a:r>
              <a:rPr lang="en-US" dirty="0" err="1"/>
              <a:t>NbN</a:t>
            </a:r>
            <a:endParaRPr lang="en-US" dirty="0"/>
          </a:p>
        </p:txBody>
      </p:sp>
      <p:sp>
        <p:nvSpPr>
          <p:cNvPr id="6148" name="Text Box 4"/>
          <p:cNvSpPr txBox="1">
            <a:spLocks noChangeArrowheads="1"/>
          </p:cNvSpPr>
          <p:nvPr/>
        </p:nvSpPr>
        <p:spPr bwMode="auto">
          <a:xfrm>
            <a:off x="304800" y="671512"/>
            <a:ext cx="3657600" cy="1004888"/>
          </a:xfrm>
          <a:prstGeom prst="rect">
            <a:avLst/>
          </a:prstGeom>
          <a:solidFill>
            <a:srgbClr val="CCFFFF"/>
          </a:solidFill>
          <a:ln w="9525">
            <a:noFill/>
            <a:miter lim="800000"/>
            <a:headEnd/>
            <a:tailEnd/>
          </a:ln>
          <a:effectLst/>
        </p:spPr>
        <p:txBody>
          <a:bodyPr>
            <a:spAutoFit/>
          </a:bodyPr>
          <a:lstStyle/>
          <a:p>
            <a:pPr algn="ctr">
              <a:spcBef>
                <a:spcPct val="50000"/>
              </a:spcBef>
            </a:pPr>
            <a:r>
              <a:rPr lang="en-US" sz="2400" dirty="0"/>
              <a:t>T</a:t>
            </a:r>
            <a:r>
              <a:rPr lang="en-US" sz="2400" baseline="-25000" dirty="0"/>
              <a:t>c</a:t>
            </a:r>
            <a:r>
              <a:rPr lang="en-US" sz="2400" dirty="0"/>
              <a:t>~16K</a:t>
            </a:r>
          </a:p>
          <a:p>
            <a:pPr algn="ctr">
              <a:spcBef>
                <a:spcPct val="50000"/>
              </a:spcBef>
            </a:pPr>
            <a:r>
              <a:rPr lang="en-US" sz="2400" dirty="0">
                <a:latin typeface="Symbol" pitchFamily="18" charset="2"/>
              </a:rPr>
              <a:t>x~5</a:t>
            </a:r>
            <a:r>
              <a:rPr lang="en-US" sz="2400" dirty="0">
                <a:latin typeface="Times New Roman" pitchFamily="18" charset="0"/>
              </a:rPr>
              <a:t>nm</a:t>
            </a:r>
            <a:r>
              <a:rPr lang="en-US" sz="2400" dirty="0"/>
              <a:t>         </a:t>
            </a:r>
            <a:r>
              <a:rPr lang="en-US" sz="2400" dirty="0">
                <a:latin typeface="Symbol" pitchFamily="18" charset="2"/>
              </a:rPr>
              <a:t>l~200</a:t>
            </a:r>
            <a:r>
              <a:rPr lang="en-US" sz="2400" dirty="0">
                <a:latin typeface="Times New Roman" pitchFamily="18" charset="0"/>
              </a:rPr>
              <a:t>nm</a:t>
            </a:r>
          </a:p>
        </p:txBody>
      </p:sp>
      <p:sp>
        <p:nvSpPr>
          <p:cNvPr id="6149" name="Text Box 5"/>
          <p:cNvSpPr txBox="1">
            <a:spLocks noChangeArrowheads="1"/>
          </p:cNvSpPr>
          <p:nvPr/>
        </p:nvSpPr>
        <p:spPr bwMode="auto">
          <a:xfrm>
            <a:off x="3810000" y="1828800"/>
            <a:ext cx="5029200" cy="1200329"/>
          </a:xfrm>
          <a:prstGeom prst="rect">
            <a:avLst/>
          </a:prstGeom>
          <a:solidFill>
            <a:srgbClr val="CC99FF">
              <a:alpha val="24001"/>
            </a:srgbClr>
          </a:solidFill>
          <a:ln w="9525">
            <a:noFill/>
            <a:miter lim="800000"/>
            <a:headEnd/>
            <a:tailEnd/>
          </a:ln>
          <a:effectLst/>
        </p:spPr>
        <p:txBody>
          <a:bodyPr wrap="square">
            <a:spAutoFit/>
          </a:bodyPr>
          <a:lstStyle/>
          <a:p>
            <a:pPr>
              <a:spcBef>
                <a:spcPct val="50000"/>
              </a:spcBef>
            </a:pPr>
            <a:r>
              <a:rPr lang="en-US" sz="2400" dirty="0"/>
              <a:t>Grows as epitaxial thin film on (100) </a:t>
            </a:r>
            <a:r>
              <a:rPr lang="en-US" sz="2400" dirty="0" err="1"/>
              <a:t>MgO</a:t>
            </a:r>
            <a:r>
              <a:rPr lang="en-US" sz="2400" dirty="0"/>
              <a:t> substrate using </a:t>
            </a:r>
            <a:r>
              <a:rPr lang="en-US" sz="2400" dirty="0" smtClean="0"/>
              <a:t>reactive magnetron sputtering:</a:t>
            </a:r>
          </a:p>
        </p:txBody>
      </p:sp>
      <p:pic>
        <p:nvPicPr>
          <p:cNvPr id="6" name="Picture 4" descr="File:NaCl polyhedra.png"/>
          <p:cNvPicPr>
            <a:picLocks noChangeAspect="1" noChangeArrowheads="1"/>
          </p:cNvPicPr>
          <p:nvPr/>
        </p:nvPicPr>
        <p:blipFill>
          <a:blip r:embed="rId3" cstate="print"/>
          <a:srcRect/>
          <a:stretch>
            <a:fillRect/>
          </a:stretch>
        </p:blipFill>
        <p:spPr bwMode="auto">
          <a:xfrm>
            <a:off x="381000" y="3091815"/>
            <a:ext cx="3150870" cy="2699385"/>
          </a:xfrm>
          <a:prstGeom prst="rect">
            <a:avLst/>
          </a:prstGeom>
          <a:noFill/>
        </p:spPr>
      </p:pic>
      <p:sp>
        <p:nvSpPr>
          <p:cNvPr id="7" name="TextBox 6"/>
          <p:cNvSpPr txBox="1"/>
          <p:nvPr/>
        </p:nvSpPr>
        <p:spPr>
          <a:xfrm>
            <a:off x="609600" y="5715000"/>
            <a:ext cx="2590800" cy="369332"/>
          </a:xfrm>
          <a:prstGeom prst="rect">
            <a:avLst/>
          </a:prstGeom>
          <a:noFill/>
        </p:spPr>
        <p:txBody>
          <a:bodyPr wrap="square" rtlCol="0">
            <a:spAutoFit/>
          </a:bodyPr>
          <a:lstStyle/>
          <a:p>
            <a:pPr algn="ctr"/>
            <a:r>
              <a:rPr lang="en-US" b="1" dirty="0" err="1" smtClean="0"/>
              <a:t>NaCl</a:t>
            </a:r>
            <a:r>
              <a:rPr lang="en-US" b="1" dirty="0" smtClean="0"/>
              <a:t> structure</a:t>
            </a:r>
            <a:endParaRPr lang="en-US" b="1" dirty="0"/>
          </a:p>
        </p:txBody>
      </p:sp>
      <p:pic>
        <p:nvPicPr>
          <p:cNvPr id="8" name="Picture 7" descr="NbN Tc 16p4-TEM.bmp"/>
          <p:cNvPicPr>
            <a:picLocks noChangeAspect="1"/>
          </p:cNvPicPr>
          <p:nvPr/>
        </p:nvPicPr>
        <p:blipFill>
          <a:blip r:embed="rId4" cstate="print"/>
          <a:stretch>
            <a:fillRect/>
          </a:stretch>
        </p:blipFill>
        <p:spPr>
          <a:xfrm>
            <a:off x="4343400" y="3048000"/>
            <a:ext cx="3733800" cy="3733800"/>
          </a:xfrm>
          <a:prstGeom prst="rect">
            <a:avLst/>
          </a:prstGeom>
        </p:spPr>
      </p:pic>
      <p:sp>
        <p:nvSpPr>
          <p:cNvPr id="9" name="TextBox 8"/>
          <p:cNvSpPr txBox="1"/>
          <p:nvPr/>
        </p:nvSpPr>
        <p:spPr>
          <a:xfrm>
            <a:off x="6781800" y="3429000"/>
            <a:ext cx="685800" cy="369332"/>
          </a:xfrm>
          <a:prstGeom prst="rect">
            <a:avLst/>
          </a:prstGeom>
          <a:noFill/>
        </p:spPr>
        <p:txBody>
          <a:bodyPr wrap="square" rtlCol="0">
            <a:spAutoFit/>
          </a:bodyPr>
          <a:lstStyle/>
          <a:p>
            <a:r>
              <a:rPr lang="en-US" dirty="0" err="1" smtClean="0"/>
              <a:t>MgO</a:t>
            </a:r>
            <a:endParaRPr lang="en-US" dirty="0"/>
          </a:p>
        </p:txBody>
      </p:sp>
      <p:sp>
        <p:nvSpPr>
          <p:cNvPr id="10" name="TextBox 9"/>
          <p:cNvSpPr txBox="1"/>
          <p:nvPr/>
        </p:nvSpPr>
        <p:spPr>
          <a:xfrm>
            <a:off x="4876800" y="4888468"/>
            <a:ext cx="685800" cy="369332"/>
          </a:xfrm>
          <a:prstGeom prst="rect">
            <a:avLst/>
          </a:prstGeom>
          <a:noFill/>
        </p:spPr>
        <p:txBody>
          <a:bodyPr wrap="square" rtlCol="0">
            <a:spAutoFit/>
          </a:bodyPr>
          <a:lstStyle/>
          <a:p>
            <a:r>
              <a:rPr lang="en-US" dirty="0" err="1" smtClean="0"/>
              <a:t>NbN</a:t>
            </a:r>
            <a:endParaRPr lang="en-US" dirty="0"/>
          </a:p>
        </p:txBody>
      </p:sp>
      <p:sp>
        <p:nvSpPr>
          <p:cNvPr id="11" name="TextBox 10"/>
          <p:cNvSpPr txBox="1"/>
          <p:nvPr/>
        </p:nvSpPr>
        <p:spPr>
          <a:xfrm>
            <a:off x="4267200" y="609600"/>
            <a:ext cx="4648200" cy="1077218"/>
          </a:xfrm>
          <a:prstGeom prst="rect">
            <a:avLst/>
          </a:prstGeom>
          <a:noFill/>
        </p:spPr>
        <p:txBody>
          <a:bodyPr wrap="square" rtlCol="0">
            <a:spAutoFit/>
          </a:bodyPr>
          <a:lstStyle/>
          <a:p>
            <a:r>
              <a:rPr lang="en-US" sz="3200" dirty="0" smtClean="0"/>
              <a:t>Thickness of our  films ~ 50nm &gt;&gt; </a:t>
            </a:r>
            <a:r>
              <a:rPr lang="en-US" sz="3200" dirty="0" smtClean="0">
                <a:latin typeface="Symbol" pitchFamily="18" charset="2"/>
              </a:rPr>
              <a:t>x</a:t>
            </a:r>
            <a:endParaRPr lang="en-US" sz="3200" dirty="0"/>
          </a:p>
        </p:txBody>
      </p:sp>
      <p:cxnSp>
        <p:nvCxnSpPr>
          <p:cNvPr id="13" name="Straight Arrow Connector 12"/>
          <p:cNvCxnSpPr/>
          <p:nvPr/>
        </p:nvCxnSpPr>
        <p:spPr>
          <a:xfrm rot="16200000" flipV="1">
            <a:off x="5638800" y="4419600"/>
            <a:ext cx="8382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V="1">
            <a:off x="6400800" y="4191001"/>
            <a:ext cx="8382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0"/>
            <a:ext cx="8229600" cy="639763"/>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Topographic image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descr="6nm2.bmp"/>
          <p:cNvPicPr>
            <a:picLocks noChangeAspect="1"/>
          </p:cNvPicPr>
          <p:nvPr/>
        </p:nvPicPr>
        <p:blipFill>
          <a:blip r:embed="rId2" cstate="print"/>
          <a:stretch>
            <a:fillRect/>
          </a:stretch>
        </p:blipFill>
        <p:spPr>
          <a:xfrm>
            <a:off x="228600" y="2209800"/>
            <a:ext cx="4276725" cy="2201878"/>
          </a:xfrm>
          <a:prstGeom prst="rect">
            <a:avLst/>
          </a:prstGeom>
        </p:spPr>
      </p:pic>
      <p:sp>
        <p:nvSpPr>
          <p:cNvPr id="4" name="TextBox 3"/>
          <p:cNvSpPr txBox="1"/>
          <p:nvPr/>
        </p:nvSpPr>
        <p:spPr>
          <a:xfrm>
            <a:off x="228600" y="1752600"/>
            <a:ext cx="4267200" cy="369332"/>
          </a:xfrm>
          <a:prstGeom prst="rect">
            <a:avLst/>
          </a:prstGeom>
          <a:noFill/>
        </p:spPr>
        <p:txBody>
          <a:bodyPr wrap="square" rtlCol="0">
            <a:spAutoFit/>
          </a:bodyPr>
          <a:lstStyle/>
          <a:p>
            <a:pPr algn="ctr"/>
            <a:r>
              <a:rPr lang="en-US" b="1" dirty="0" smtClean="0"/>
              <a:t>Atomic step edges on a 6nm thick film</a:t>
            </a:r>
            <a:endParaRPr lang="en-US" b="1" dirty="0"/>
          </a:p>
        </p:txBody>
      </p:sp>
      <p:pic>
        <p:nvPicPr>
          <p:cNvPr id="5" name="Picture 3"/>
          <p:cNvPicPr>
            <a:picLocks noChangeAspect="1" noChangeArrowheads="1"/>
          </p:cNvPicPr>
          <p:nvPr/>
        </p:nvPicPr>
        <p:blipFill>
          <a:blip r:embed="rId3" cstate="print"/>
          <a:srcRect/>
          <a:stretch>
            <a:fillRect/>
          </a:stretch>
        </p:blipFill>
        <p:spPr bwMode="auto">
          <a:xfrm>
            <a:off x="4876800" y="2133600"/>
            <a:ext cx="4038600" cy="2438400"/>
          </a:xfrm>
          <a:prstGeom prst="rect">
            <a:avLst/>
          </a:prstGeom>
          <a:noFill/>
          <a:ln w="9525">
            <a:noFill/>
            <a:miter lim="800000"/>
            <a:headEnd/>
            <a:tailEnd/>
          </a:ln>
          <a:effectLst/>
        </p:spPr>
      </p:pic>
      <p:sp>
        <p:nvSpPr>
          <p:cNvPr id="6" name="TextBox 5"/>
          <p:cNvSpPr txBox="1"/>
          <p:nvPr/>
        </p:nvSpPr>
        <p:spPr>
          <a:xfrm>
            <a:off x="4724400" y="1371600"/>
            <a:ext cx="4267200" cy="646331"/>
          </a:xfrm>
          <a:prstGeom prst="rect">
            <a:avLst/>
          </a:prstGeom>
          <a:noFill/>
        </p:spPr>
        <p:txBody>
          <a:bodyPr wrap="square" rtlCol="0">
            <a:spAutoFit/>
          </a:bodyPr>
          <a:lstStyle/>
          <a:p>
            <a:pPr algn="ctr"/>
            <a:r>
              <a:rPr lang="en-US" b="1" dirty="0" smtClean="0"/>
              <a:t>Strain relaxed structure on a 50 nm thick film</a:t>
            </a:r>
            <a:endParaRPr lang="en-US"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2"/>
          </a:xfrm>
        </p:spPr>
        <p:txBody>
          <a:bodyPr>
            <a:normAutofit fontScale="90000"/>
          </a:bodyPr>
          <a:lstStyle/>
          <a:p>
            <a:r>
              <a:rPr lang="en-US" dirty="0" smtClean="0"/>
              <a:t>Superconducting tunneling using STM</a:t>
            </a:r>
            <a:endParaRPr lang="en-US" dirty="0"/>
          </a:p>
        </p:txBody>
      </p:sp>
      <p:graphicFrame>
        <p:nvGraphicFramePr>
          <p:cNvPr id="7" name="Object 4"/>
          <p:cNvGraphicFramePr>
            <a:graphicFrameLocks noChangeAspect="1"/>
          </p:cNvGraphicFramePr>
          <p:nvPr/>
        </p:nvGraphicFramePr>
        <p:xfrm>
          <a:off x="380999" y="3581400"/>
          <a:ext cx="3160663" cy="2667000"/>
        </p:xfrm>
        <a:graphic>
          <a:graphicData uri="http://schemas.openxmlformats.org/presentationml/2006/ole">
            <p:oleObj spid="_x0000_s107522" name="Graph" r:id="rId4" imgW="2010240" imgH="2576160" progId="Origin50.Graph">
              <p:embed/>
            </p:oleObj>
          </a:graphicData>
        </a:graphic>
      </p:graphicFrame>
      <p:cxnSp>
        <p:nvCxnSpPr>
          <p:cNvPr id="19" name="Straight Arrow Connector 18"/>
          <p:cNvCxnSpPr/>
          <p:nvPr/>
        </p:nvCxnSpPr>
        <p:spPr>
          <a:xfrm>
            <a:off x="2971800" y="3733800"/>
            <a:ext cx="1828800" cy="457200"/>
          </a:xfrm>
          <a:prstGeom prst="straightConnector1">
            <a:avLst/>
          </a:prstGeom>
          <a:ln w="50800" cmpd="dbl">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6" idx="2"/>
          </p:cNvCxnSpPr>
          <p:nvPr/>
        </p:nvCxnSpPr>
        <p:spPr>
          <a:xfrm flipV="1">
            <a:off x="2438400" y="4771532"/>
            <a:ext cx="2372821" cy="943468"/>
          </a:xfrm>
          <a:prstGeom prst="straightConnector1">
            <a:avLst/>
          </a:prstGeom>
          <a:ln w="50800" cmpd="dbl">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581400" y="3657600"/>
            <a:ext cx="1219200" cy="685800"/>
          </a:xfrm>
          <a:prstGeom prst="straightConnector1">
            <a:avLst/>
          </a:prstGeom>
          <a:ln w="50800" cmpd="dbl">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15" descr="New Picture (7).bmp"/>
          <p:cNvPicPr>
            <a:picLocks noChangeAspect="1"/>
          </p:cNvPicPr>
          <p:nvPr/>
        </p:nvPicPr>
        <p:blipFill>
          <a:blip r:embed="rId5" cstate="print"/>
          <a:stretch>
            <a:fillRect/>
          </a:stretch>
        </p:blipFill>
        <p:spPr>
          <a:xfrm>
            <a:off x="1828800" y="685800"/>
            <a:ext cx="2362200" cy="2355583"/>
          </a:xfrm>
          <a:prstGeom prst="rect">
            <a:avLst/>
          </a:prstGeom>
        </p:spPr>
      </p:pic>
      <p:pic>
        <p:nvPicPr>
          <p:cNvPr id="18" name="Picture 17" descr="New Picture (8).bmp"/>
          <p:cNvPicPr>
            <a:picLocks noChangeAspect="1"/>
          </p:cNvPicPr>
          <p:nvPr/>
        </p:nvPicPr>
        <p:blipFill>
          <a:blip r:embed="rId6" cstate="print"/>
          <a:stretch>
            <a:fillRect/>
          </a:stretch>
        </p:blipFill>
        <p:spPr>
          <a:xfrm>
            <a:off x="5715000" y="609600"/>
            <a:ext cx="2582560" cy="2654300"/>
          </a:xfrm>
          <a:prstGeom prst="rect">
            <a:avLst/>
          </a:prstGeom>
        </p:spPr>
      </p:pic>
      <p:sp>
        <p:nvSpPr>
          <p:cNvPr id="21" name="TextBox 20"/>
          <p:cNvSpPr txBox="1"/>
          <p:nvPr/>
        </p:nvSpPr>
        <p:spPr>
          <a:xfrm rot="1320000">
            <a:off x="6123131" y="3041391"/>
            <a:ext cx="838200" cy="307777"/>
          </a:xfrm>
          <a:prstGeom prst="rect">
            <a:avLst/>
          </a:prstGeom>
          <a:noFill/>
        </p:spPr>
        <p:txBody>
          <a:bodyPr wrap="square" rtlCol="0">
            <a:spAutoFit/>
          </a:bodyPr>
          <a:lstStyle/>
          <a:p>
            <a:r>
              <a:rPr lang="en-US" sz="1400" dirty="0" smtClean="0"/>
              <a:t>V (mV)</a:t>
            </a:r>
            <a:endParaRPr lang="en-US" sz="1400" dirty="0"/>
          </a:p>
        </p:txBody>
      </p:sp>
      <p:grpSp>
        <p:nvGrpSpPr>
          <p:cNvPr id="3" name="Group 27"/>
          <p:cNvGrpSpPr/>
          <p:nvPr/>
        </p:nvGrpSpPr>
        <p:grpSpPr>
          <a:xfrm>
            <a:off x="4343400" y="2971800"/>
            <a:ext cx="4572000" cy="3886200"/>
            <a:chOff x="4267200" y="2971800"/>
            <a:chExt cx="4572000" cy="3886200"/>
          </a:xfrm>
        </p:grpSpPr>
        <p:grpSp>
          <p:nvGrpSpPr>
            <p:cNvPr id="8" name="Group 2"/>
            <p:cNvGrpSpPr/>
            <p:nvPr/>
          </p:nvGrpSpPr>
          <p:grpSpPr>
            <a:xfrm>
              <a:off x="4267200" y="3276600"/>
              <a:ext cx="4343400" cy="3581400"/>
              <a:chOff x="2895600" y="762000"/>
              <a:chExt cx="3429000" cy="3012107"/>
            </a:xfrm>
          </p:grpSpPr>
          <p:pic>
            <p:nvPicPr>
              <p:cNvPr id="4" name="Picture 3"/>
              <p:cNvPicPr>
                <a:picLocks noChangeAspect="1" noChangeArrowheads="1"/>
              </p:cNvPicPr>
              <p:nvPr/>
            </p:nvPicPr>
            <p:blipFill>
              <a:blip r:embed="rId7" cstate="print"/>
              <a:srcRect/>
              <a:stretch>
                <a:fillRect/>
              </a:stretch>
            </p:blipFill>
            <p:spPr bwMode="auto">
              <a:xfrm>
                <a:off x="3276600" y="762000"/>
                <a:ext cx="3048000" cy="2552281"/>
              </a:xfrm>
              <a:prstGeom prst="rect">
                <a:avLst/>
              </a:prstGeom>
              <a:noFill/>
              <a:ln w="9525">
                <a:noFill/>
                <a:miter lim="800000"/>
                <a:headEnd/>
                <a:tailEnd/>
              </a:ln>
            </p:spPr>
          </p:pic>
          <p:sp>
            <p:nvSpPr>
              <p:cNvPr id="5" name="TextBox 4"/>
              <p:cNvSpPr txBox="1"/>
              <p:nvPr/>
            </p:nvSpPr>
            <p:spPr>
              <a:xfrm>
                <a:off x="4158916" y="3463483"/>
                <a:ext cx="1143000" cy="310624"/>
              </a:xfrm>
              <a:prstGeom prst="rect">
                <a:avLst/>
              </a:prstGeom>
              <a:noFill/>
            </p:spPr>
            <p:txBody>
              <a:bodyPr wrap="square" rtlCol="0">
                <a:spAutoFit/>
              </a:bodyPr>
              <a:lstStyle/>
              <a:p>
                <a:pPr algn="ctr"/>
                <a:r>
                  <a:rPr lang="en-US" dirty="0" smtClean="0"/>
                  <a:t>150nm</a:t>
                </a:r>
                <a:endParaRPr lang="en-US" dirty="0"/>
              </a:p>
            </p:txBody>
          </p:sp>
          <p:sp>
            <p:nvSpPr>
              <p:cNvPr id="6" name="TextBox 5"/>
              <p:cNvSpPr txBox="1"/>
              <p:nvPr/>
            </p:nvSpPr>
            <p:spPr>
              <a:xfrm rot="16200000">
                <a:off x="2508766" y="1834634"/>
                <a:ext cx="1143000" cy="369332"/>
              </a:xfrm>
              <a:prstGeom prst="rect">
                <a:avLst/>
              </a:prstGeom>
              <a:noFill/>
            </p:spPr>
            <p:txBody>
              <a:bodyPr wrap="square" rtlCol="0">
                <a:spAutoFit/>
              </a:bodyPr>
              <a:lstStyle/>
              <a:p>
                <a:pPr algn="ctr"/>
                <a:r>
                  <a:rPr lang="en-US" b="1" dirty="0" smtClean="0"/>
                  <a:t>Bias (mV)</a:t>
                </a:r>
                <a:endParaRPr lang="en-US" b="1" dirty="0"/>
              </a:p>
            </p:txBody>
          </p:sp>
        </p:grpSp>
        <p:cxnSp>
          <p:nvCxnSpPr>
            <p:cNvPr id="17" name="Straight Arrow Connector 16"/>
            <p:cNvCxnSpPr/>
            <p:nvPr/>
          </p:nvCxnSpPr>
          <p:spPr>
            <a:xfrm>
              <a:off x="4876800" y="6400800"/>
              <a:ext cx="3200400" cy="1588"/>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848600" y="2971800"/>
              <a:ext cx="990600" cy="369332"/>
            </a:xfrm>
            <a:prstGeom prst="rect">
              <a:avLst/>
            </a:prstGeom>
            <a:noFill/>
          </p:spPr>
          <p:txBody>
            <a:bodyPr wrap="square" rtlCol="0">
              <a:spAutoFit/>
            </a:bodyPr>
            <a:lstStyle/>
            <a:p>
              <a:r>
                <a:rPr lang="en-US" b="1" dirty="0" smtClean="0"/>
                <a:t>G(V)/G</a:t>
              </a:r>
              <a:r>
                <a:rPr lang="en-US" b="1" baseline="-25000" dirty="0" smtClean="0"/>
                <a:t>N</a:t>
              </a:r>
              <a:endParaRPr lang="en-US" b="1" dirty="0"/>
            </a:p>
          </p:txBody>
        </p:sp>
      </p:grpSp>
      <p:sp>
        <p:nvSpPr>
          <p:cNvPr id="22" name="TextBox 21"/>
          <p:cNvSpPr txBox="1"/>
          <p:nvPr/>
        </p:nvSpPr>
        <p:spPr>
          <a:xfrm>
            <a:off x="5257800" y="1981200"/>
            <a:ext cx="533400" cy="307777"/>
          </a:xfrm>
          <a:prstGeom prst="rect">
            <a:avLst/>
          </a:prstGeom>
          <a:noFill/>
        </p:spPr>
        <p:txBody>
          <a:bodyPr wrap="square" rtlCol="0">
            <a:spAutoFit/>
          </a:bodyPr>
          <a:lstStyle/>
          <a:p>
            <a:r>
              <a:rPr lang="en-US" sz="1400" dirty="0" smtClean="0"/>
              <a:t>G(V)</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linds(horizontal)">
                                      <p:cBhvr>
                                        <p:cTn id="13" dur="500"/>
                                        <p:tgtEl>
                                          <p:spTgt spid="24"/>
                                        </p:tgtEl>
                                      </p:cBhvr>
                                    </p:animEffect>
                                  </p:childTnLst>
                                </p:cTn>
                              </p:par>
                              <p:par>
                                <p:cTn id="14" presetID="3"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par>
                                <p:cTn id="17" presetID="3"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dirty="0" smtClean="0"/>
              <a:t>Superconducting Tunneling</a:t>
            </a:r>
            <a:endParaRPr lang="en-US" dirty="0"/>
          </a:p>
        </p:txBody>
      </p:sp>
      <p:graphicFrame>
        <p:nvGraphicFramePr>
          <p:cNvPr id="82945" name="Object 3"/>
          <p:cNvGraphicFramePr>
            <a:graphicFrameLocks noChangeAspect="1"/>
          </p:cNvGraphicFramePr>
          <p:nvPr/>
        </p:nvGraphicFramePr>
        <p:xfrm>
          <a:off x="19731" y="793750"/>
          <a:ext cx="3561669" cy="3016250"/>
        </p:xfrm>
        <a:graphic>
          <a:graphicData uri="http://schemas.openxmlformats.org/presentationml/2006/ole">
            <p:oleObj spid="_x0000_s82945" name="Graph" r:id="rId3" imgW="3300480" imgH="2795040" progId="Origin50.Graph">
              <p:embed/>
            </p:oleObj>
          </a:graphicData>
        </a:graphic>
      </p:graphicFrame>
      <p:graphicFrame>
        <p:nvGraphicFramePr>
          <p:cNvPr id="82946" name="Object 2"/>
          <p:cNvGraphicFramePr>
            <a:graphicFrameLocks noChangeAspect="1"/>
          </p:cNvGraphicFramePr>
          <p:nvPr/>
        </p:nvGraphicFramePr>
        <p:xfrm>
          <a:off x="152400" y="3839288"/>
          <a:ext cx="3429000" cy="2866312"/>
        </p:xfrm>
        <a:graphic>
          <a:graphicData uri="http://schemas.openxmlformats.org/presentationml/2006/ole">
            <p:oleObj spid="_x0000_s82946" name="Graph" r:id="rId4" imgW="3332160" imgH="2874240" progId="Origin50.Graph">
              <p:embed/>
            </p:oleObj>
          </a:graphicData>
        </a:graphic>
      </p:graphicFrame>
      <p:pic>
        <p:nvPicPr>
          <p:cNvPr id="82947" name="Picture 3"/>
          <p:cNvPicPr>
            <a:picLocks noChangeAspect="1" noChangeArrowheads="1"/>
          </p:cNvPicPr>
          <p:nvPr/>
        </p:nvPicPr>
        <p:blipFill>
          <a:blip r:embed="rId5" cstate="print"/>
          <a:srcRect/>
          <a:stretch>
            <a:fillRect/>
          </a:stretch>
        </p:blipFill>
        <p:spPr bwMode="auto">
          <a:xfrm>
            <a:off x="5105400" y="838200"/>
            <a:ext cx="2605647" cy="2590800"/>
          </a:xfrm>
          <a:prstGeom prst="rect">
            <a:avLst/>
          </a:prstGeom>
          <a:noFill/>
          <a:ln w="9525">
            <a:noFill/>
            <a:miter lim="800000"/>
            <a:headEnd/>
            <a:tailEnd/>
          </a:ln>
        </p:spPr>
      </p:pic>
      <p:cxnSp>
        <p:nvCxnSpPr>
          <p:cNvPr id="8" name="Straight Arrow Connector 7"/>
          <p:cNvCxnSpPr/>
          <p:nvPr/>
        </p:nvCxnSpPr>
        <p:spPr>
          <a:xfrm rot="5400000">
            <a:off x="6781800" y="2133600"/>
            <a:ext cx="2590800" cy="1588"/>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5400000">
            <a:off x="7880866" y="1948934"/>
            <a:ext cx="914400" cy="369332"/>
          </a:xfrm>
          <a:prstGeom prst="rect">
            <a:avLst/>
          </a:prstGeom>
          <a:noFill/>
        </p:spPr>
        <p:txBody>
          <a:bodyPr wrap="square" rtlCol="0">
            <a:spAutoFit/>
          </a:bodyPr>
          <a:lstStyle/>
          <a:p>
            <a:r>
              <a:rPr lang="en-US" b="1" dirty="0" smtClean="0"/>
              <a:t>150 nm</a:t>
            </a:r>
            <a:endParaRPr lang="en-US" b="1" dirty="0"/>
          </a:p>
        </p:txBody>
      </p:sp>
      <p:graphicFrame>
        <p:nvGraphicFramePr>
          <p:cNvPr id="82948" name="Object 4"/>
          <p:cNvGraphicFramePr>
            <a:graphicFrameLocks noChangeAspect="1"/>
          </p:cNvGraphicFramePr>
          <p:nvPr/>
        </p:nvGraphicFramePr>
        <p:xfrm>
          <a:off x="4419600" y="3581400"/>
          <a:ext cx="3897313" cy="3151187"/>
        </p:xfrm>
        <a:graphic>
          <a:graphicData uri="http://schemas.openxmlformats.org/presentationml/2006/ole">
            <p:oleObj spid="_x0000_s82948" name="Graph" r:id="rId6" imgW="3898080" imgH="3150720" progId="Origin50.Graph">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blinds(horizontal)">
                                      <p:cBhvr>
                                        <p:cTn id="7" dur="500"/>
                                        <p:tgtEl>
                                          <p:spTgt spid="82947"/>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82948"/>
                                        </p:tgtEl>
                                        <p:attrNameLst>
                                          <p:attrName>style.visibility</p:attrName>
                                        </p:attrNameLst>
                                      </p:cBhvr>
                                      <p:to>
                                        <p:strVal val="visible"/>
                                      </p:to>
                                    </p:set>
                                    <p:animEffect transition="in" filter="blinds(horizontal)">
                                      <p:cBhvr>
                                        <p:cTn id="16" dur="500"/>
                                        <p:tgtEl>
                                          <p:spTgt spid="82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2"/>
          </a:xfrm>
        </p:spPr>
        <p:txBody>
          <a:bodyPr>
            <a:normAutofit fontScale="90000"/>
          </a:bodyPr>
          <a:lstStyle/>
          <a:p>
            <a:r>
              <a:rPr lang="en-US" dirty="0" smtClean="0"/>
              <a:t>The superconducting gap map</a:t>
            </a:r>
            <a:endParaRPr lang="en-US" dirty="0"/>
          </a:p>
        </p:txBody>
      </p:sp>
      <p:pic>
        <p:nvPicPr>
          <p:cNvPr id="3" name="Picture 3"/>
          <p:cNvPicPr>
            <a:picLocks noChangeAspect="1" noChangeArrowheads="1"/>
          </p:cNvPicPr>
          <p:nvPr/>
        </p:nvPicPr>
        <p:blipFill>
          <a:blip r:embed="rId2" cstate="print"/>
          <a:srcRect/>
          <a:stretch>
            <a:fillRect/>
          </a:stretch>
        </p:blipFill>
        <p:spPr bwMode="auto">
          <a:xfrm>
            <a:off x="1066800" y="1600200"/>
            <a:ext cx="6858000" cy="1682750"/>
          </a:xfrm>
          <a:prstGeom prst="rect">
            <a:avLst/>
          </a:prstGeom>
          <a:noFill/>
          <a:ln w="9525">
            <a:noFill/>
            <a:round/>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990600" y="4114800"/>
            <a:ext cx="10764838" cy="2286000"/>
          </a:xfrm>
          <a:prstGeom prst="rect">
            <a:avLst/>
          </a:prstGeom>
          <a:noFill/>
          <a:ln w="9525">
            <a:noFill/>
            <a:round/>
            <a:headEnd/>
            <a:tailEnd/>
          </a:ln>
          <a:effectLst/>
        </p:spPr>
      </p:pic>
      <p:pic>
        <p:nvPicPr>
          <p:cNvPr id="5" name="Picture 4"/>
          <p:cNvPicPr>
            <a:picLocks noChangeAspect="1" noChangeArrowheads="1"/>
          </p:cNvPicPr>
          <p:nvPr/>
        </p:nvPicPr>
        <p:blipFill>
          <a:blip r:embed="rId4" cstate="print"/>
          <a:srcRect/>
          <a:stretch>
            <a:fillRect/>
          </a:stretch>
        </p:blipFill>
        <p:spPr bwMode="auto">
          <a:xfrm>
            <a:off x="8305800" y="1371600"/>
            <a:ext cx="304800" cy="1981200"/>
          </a:xfrm>
          <a:prstGeom prst="rect">
            <a:avLst/>
          </a:prstGeom>
          <a:noFill/>
          <a:ln w="9525">
            <a:noFill/>
            <a:round/>
            <a:headEnd/>
            <a:tailEnd/>
          </a:ln>
          <a:effectLst/>
        </p:spPr>
      </p:pic>
      <p:sp>
        <p:nvSpPr>
          <p:cNvPr id="6" name="TextBox 5"/>
          <p:cNvSpPr txBox="1"/>
          <p:nvPr/>
        </p:nvSpPr>
        <p:spPr>
          <a:xfrm>
            <a:off x="2667000" y="838200"/>
            <a:ext cx="4114800" cy="523220"/>
          </a:xfrm>
          <a:prstGeom prst="rect">
            <a:avLst/>
          </a:prstGeom>
          <a:noFill/>
        </p:spPr>
        <p:txBody>
          <a:bodyPr wrap="square" rtlCol="0">
            <a:spAutoFit/>
          </a:bodyPr>
          <a:lstStyle/>
          <a:p>
            <a:pPr algn="ctr"/>
            <a:r>
              <a:rPr lang="en-US" sz="2800" dirty="0" smtClean="0"/>
              <a:t>Topographic image</a:t>
            </a:r>
            <a:endParaRPr lang="en-US" sz="2800" dirty="0"/>
          </a:p>
        </p:txBody>
      </p:sp>
      <p:sp>
        <p:nvSpPr>
          <p:cNvPr id="7" name="TextBox 6"/>
          <p:cNvSpPr txBox="1"/>
          <p:nvPr/>
        </p:nvSpPr>
        <p:spPr>
          <a:xfrm>
            <a:off x="762000" y="3581400"/>
            <a:ext cx="8077200" cy="523220"/>
          </a:xfrm>
          <a:prstGeom prst="rect">
            <a:avLst/>
          </a:prstGeom>
          <a:noFill/>
        </p:spPr>
        <p:txBody>
          <a:bodyPr wrap="square" rtlCol="0">
            <a:spAutoFit/>
          </a:bodyPr>
          <a:lstStyle/>
          <a:p>
            <a:pPr algn="ctr"/>
            <a:r>
              <a:rPr lang="en-US" sz="2800" dirty="0" smtClean="0"/>
              <a:t>Superconducting gap map</a:t>
            </a:r>
            <a:endParaRPr lang="en-US" sz="2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1735"/>
            <a:ext cx="8382000" cy="830997"/>
          </a:xfrm>
          <a:prstGeom prst="rect">
            <a:avLst/>
          </a:prstGeom>
          <a:noFill/>
        </p:spPr>
        <p:txBody>
          <a:bodyPr wrap="square" rtlCol="0">
            <a:spAutoFit/>
          </a:bodyPr>
          <a:lstStyle/>
          <a:p>
            <a:pPr algn="ctr"/>
            <a:r>
              <a:rPr lang="en-US" sz="2400" dirty="0" smtClean="0"/>
              <a:t>Combining Spectroscopy with Imaging</a:t>
            </a:r>
          </a:p>
          <a:p>
            <a:pPr algn="ctr"/>
            <a:r>
              <a:rPr lang="en-US" sz="2400" dirty="0" smtClean="0"/>
              <a:t>Mapping </a:t>
            </a:r>
            <a:r>
              <a:rPr lang="en-US" sz="2400" dirty="0" err="1" smtClean="0"/>
              <a:t>inhomogeneities</a:t>
            </a:r>
            <a:r>
              <a:rPr lang="en-US" sz="2400" dirty="0" smtClean="0"/>
              <a:t> in a superconductor: BSCCO</a:t>
            </a:r>
            <a:endParaRPr lang="en-US" sz="2400" dirty="0"/>
          </a:p>
        </p:txBody>
      </p:sp>
      <p:pic>
        <p:nvPicPr>
          <p:cNvPr id="82946" name="Picture 2"/>
          <p:cNvPicPr>
            <a:picLocks noChangeAspect="1" noChangeArrowheads="1"/>
          </p:cNvPicPr>
          <p:nvPr/>
        </p:nvPicPr>
        <p:blipFill>
          <a:blip r:embed="rId2" cstate="print"/>
          <a:srcRect/>
          <a:stretch>
            <a:fillRect/>
          </a:stretch>
        </p:blipFill>
        <p:spPr bwMode="auto">
          <a:xfrm>
            <a:off x="457200" y="990600"/>
            <a:ext cx="2971800" cy="2626242"/>
          </a:xfrm>
          <a:prstGeom prst="rect">
            <a:avLst/>
          </a:prstGeom>
          <a:noFill/>
          <a:ln w="9525">
            <a:noFill/>
            <a:miter lim="800000"/>
            <a:headEnd/>
            <a:tailEnd/>
          </a:ln>
          <a:effectLst/>
        </p:spPr>
      </p:pic>
      <p:pic>
        <p:nvPicPr>
          <p:cNvPr id="82947" name="Picture 3"/>
          <p:cNvPicPr>
            <a:picLocks noChangeAspect="1" noChangeArrowheads="1"/>
          </p:cNvPicPr>
          <p:nvPr/>
        </p:nvPicPr>
        <p:blipFill>
          <a:blip r:embed="rId3" cstate="print"/>
          <a:srcRect/>
          <a:stretch>
            <a:fillRect/>
          </a:stretch>
        </p:blipFill>
        <p:spPr bwMode="auto">
          <a:xfrm>
            <a:off x="533400" y="3581400"/>
            <a:ext cx="2881517" cy="2590800"/>
          </a:xfrm>
          <a:prstGeom prst="rect">
            <a:avLst/>
          </a:prstGeom>
          <a:noFill/>
          <a:ln w="9525">
            <a:noFill/>
            <a:miter lim="800000"/>
            <a:headEnd/>
            <a:tailEnd/>
          </a:ln>
          <a:effectLst/>
        </p:spPr>
      </p:pic>
      <p:pic>
        <p:nvPicPr>
          <p:cNvPr id="82948" name="Picture 4"/>
          <p:cNvPicPr>
            <a:picLocks noChangeAspect="1" noChangeArrowheads="1"/>
          </p:cNvPicPr>
          <p:nvPr/>
        </p:nvPicPr>
        <p:blipFill>
          <a:blip r:embed="rId4" cstate="print"/>
          <a:srcRect/>
          <a:stretch>
            <a:fillRect/>
          </a:stretch>
        </p:blipFill>
        <p:spPr bwMode="auto">
          <a:xfrm>
            <a:off x="4495800" y="1219200"/>
            <a:ext cx="3581400" cy="3936314"/>
          </a:xfrm>
          <a:prstGeom prst="rect">
            <a:avLst/>
          </a:prstGeom>
          <a:noFill/>
          <a:ln w="9525">
            <a:noFill/>
            <a:miter lim="800000"/>
            <a:headEnd/>
            <a:tailEnd/>
          </a:ln>
          <a:effectLst/>
        </p:spPr>
      </p:pic>
      <p:sp>
        <p:nvSpPr>
          <p:cNvPr id="6" name="TextBox 5"/>
          <p:cNvSpPr txBox="1"/>
          <p:nvPr/>
        </p:nvSpPr>
        <p:spPr>
          <a:xfrm>
            <a:off x="3962400" y="5486400"/>
            <a:ext cx="4648200" cy="369332"/>
          </a:xfrm>
          <a:prstGeom prst="rect">
            <a:avLst/>
          </a:prstGeom>
          <a:noFill/>
        </p:spPr>
        <p:txBody>
          <a:bodyPr wrap="square" rtlCol="0">
            <a:spAutoFit/>
          </a:bodyPr>
          <a:lstStyle/>
          <a:p>
            <a:pPr algn="ctr"/>
            <a:r>
              <a:rPr lang="en-US" dirty="0" smtClean="0"/>
              <a:t>A </a:t>
            </a:r>
            <a:r>
              <a:rPr lang="en-US" dirty="0" err="1" smtClean="0"/>
              <a:t>Pushp</a:t>
            </a:r>
            <a:r>
              <a:rPr lang="en-US" dirty="0" smtClean="0"/>
              <a:t> et al. Science </a:t>
            </a:r>
            <a:r>
              <a:rPr lang="en-US" b="1" dirty="0" smtClean="0"/>
              <a:t>320,</a:t>
            </a:r>
            <a:r>
              <a:rPr lang="en-US" dirty="0" smtClean="0"/>
              <a:t> 196(2008)</a:t>
            </a:r>
            <a:endParaRPr lang="en-US" dirty="0"/>
          </a:p>
        </p:txBody>
      </p:sp>
      <p:cxnSp>
        <p:nvCxnSpPr>
          <p:cNvPr id="8" name="Straight Arrow Connector 7"/>
          <p:cNvCxnSpPr/>
          <p:nvPr/>
        </p:nvCxnSpPr>
        <p:spPr>
          <a:xfrm rot="5400000">
            <a:off x="1714500" y="1562100"/>
            <a:ext cx="3810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rot="5400000">
            <a:off x="2057400" y="1981200"/>
            <a:ext cx="4572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3999" cy="400110"/>
          </a:xfrm>
          <a:prstGeom prst="rect">
            <a:avLst/>
          </a:prstGeom>
          <a:noFill/>
        </p:spPr>
        <p:txBody>
          <a:bodyPr wrap="square" rtlCol="0">
            <a:spAutoFit/>
          </a:bodyPr>
          <a:lstStyle/>
          <a:p>
            <a:pPr algn="ctr"/>
            <a:r>
              <a:rPr lang="en-US" sz="2000" b="1" dirty="0" smtClean="0">
                <a:solidFill>
                  <a:srgbClr val="C00000"/>
                </a:solidFill>
                <a:latin typeface="Arial" pitchFamily="34" charset="0"/>
                <a:cs typeface="Arial" pitchFamily="34" charset="0"/>
              </a:rPr>
              <a:t>Observation of shell effects in superconducting </a:t>
            </a:r>
            <a:r>
              <a:rPr lang="en-US" sz="2000" b="1" dirty="0" err="1" smtClean="0">
                <a:solidFill>
                  <a:srgbClr val="C00000"/>
                </a:solidFill>
                <a:latin typeface="Arial" pitchFamily="34" charset="0"/>
                <a:cs typeface="Arial" pitchFamily="34" charset="0"/>
              </a:rPr>
              <a:t>nanoparticles</a:t>
            </a:r>
            <a:endParaRPr lang="en-US" sz="2000" b="1" dirty="0">
              <a:solidFill>
                <a:srgbClr val="C00000"/>
              </a:solidFill>
              <a:latin typeface="Arial" pitchFamily="34" charset="0"/>
              <a:cs typeface="Arial" pitchFamily="34" charset="0"/>
            </a:endParaRPr>
          </a:p>
        </p:txBody>
      </p:sp>
      <p:cxnSp>
        <p:nvCxnSpPr>
          <p:cNvPr id="6" name="Straight Connector 5"/>
          <p:cNvCxnSpPr/>
          <p:nvPr/>
        </p:nvCxnSpPr>
        <p:spPr>
          <a:xfrm>
            <a:off x="0" y="407126"/>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1026" name="Picture 2"/>
          <p:cNvPicPr>
            <a:picLocks noChangeAspect="1" noChangeArrowheads="1"/>
          </p:cNvPicPr>
          <p:nvPr/>
        </p:nvPicPr>
        <p:blipFill>
          <a:blip r:embed="rId4" cstate="print"/>
          <a:srcRect/>
          <a:stretch>
            <a:fillRect/>
          </a:stretch>
        </p:blipFill>
        <p:spPr bwMode="auto">
          <a:xfrm>
            <a:off x="5562600" y="483327"/>
            <a:ext cx="3516082" cy="1758042"/>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152400" y="635726"/>
            <a:ext cx="1447800" cy="1098217"/>
          </a:xfrm>
          <a:prstGeom prst="rect">
            <a:avLst/>
          </a:prstGeom>
          <a:noFill/>
          <a:ln w="9525">
            <a:noFill/>
            <a:miter lim="800000"/>
            <a:headEnd/>
            <a:tailEnd/>
          </a:ln>
        </p:spPr>
      </p:pic>
      <p:sp>
        <p:nvSpPr>
          <p:cNvPr id="10" name="TextBox 9"/>
          <p:cNvSpPr txBox="1"/>
          <p:nvPr/>
        </p:nvSpPr>
        <p:spPr>
          <a:xfrm>
            <a:off x="1828800" y="483326"/>
            <a:ext cx="3505200" cy="914400"/>
          </a:xfrm>
          <a:prstGeom prst="rect">
            <a:avLst/>
          </a:prstGeom>
          <a:noFill/>
        </p:spPr>
        <p:txBody>
          <a:bodyPr wrap="square" rtlCol="0">
            <a:spAutoFit/>
          </a:bodyPr>
          <a:lstStyle/>
          <a:p>
            <a:pPr algn="ctr"/>
            <a:r>
              <a:rPr lang="en-US" b="1" dirty="0" smtClean="0">
                <a:solidFill>
                  <a:srgbClr val="0070C0"/>
                </a:solidFill>
              </a:rPr>
              <a:t>Atomic shell structure</a:t>
            </a:r>
          </a:p>
          <a:p>
            <a:r>
              <a:rPr lang="en-US" dirty="0" smtClean="0"/>
              <a:t>Magic number of electrons : closed shells : Inert gas atoms</a:t>
            </a:r>
            <a:endParaRPr lang="en-US" dirty="0"/>
          </a:p>
        </p:txBody>
      </p:sp>
      <p:cxnSp>
        <p:nvCxnSpPr>
          <p:cNvPr id="14" name="Straight Connector 13"/>
          <p:cNvCxnSpPr/>
          <p:nvPr/>
        </p:nvCxnSpPr>
        <p:spPr>
          <a:xfrm>
            <a:off x="0" y="228382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52400" y="2312126"/>
            <a:ext cx="5103898" cy="369332"/>
          </a:xfrm>
          <a:prstGeom prst="rect">
            <a:avLst/>
          </a:prstGeom>
          <a:noFill/>
        </p:spPr>
        <p:txBody>
          <a:bodyPr wrap="none" rtlCol="0">
            <a:spAutoFit/>
          </a:bodyPr>
          <a:lstStyle/>
          <a:p>
            <a:r>
              <a:rPr lang="en-US" b="1" dirty="0" smtClean="0">
                <a:solidFill>
                  <a:srgbClr val="0070C0"/>
                </a:solidFill>
              </a:rPr>
              <a:t>Superconducting </a:t>
            </a:r>
            <a:r>
              <a:rPr lang="en-US" b="1" dirty="0" err="1" smtClean="0">
                <a:solidFill>
                  <a:srgbClr val="0070C0"/>
                </a:solidFill>
              </a:rPr>
              <a:t>nanoparticles</a:t>
            </a:r>
            <a:r>
              <a:rPr lang="en-US" b="1" dirty="0" smtClean="0">
                <a:solidFill>
                  <a:srgbClr val="0070C0"/>
                </a:solidFill>
              </a:rPr>
              <a:t> : formation of shells</a:t>
            </a:r>
            <a:endParaRPr lang="en-US" b="1" dirty="0">
              <a:solidFill>
                <a:srgbClr val="0070C0"/>
              </a:solidFill>
            </a:endParaRPr>
          </a:p>
        </p:txBody>
      </p:sp>
      <p:sp>
        <p:nvSpPr>
          <p:cNvPr id="16" name="Text Box 28"/>
          <p:cNvSpPr txBox="1">
            <a:spLocks noChangeArrowheads="1"/>
          </p:cNvSpPr>
          <p:nvPr/>
        </p:nvSpPr>
        <p:spPr bwMode="auto">
          <a:xfrm>
            <a:off x="0" y="5569803"/>
            <a:ext cx="3657600" cy="830997"/>
          </a:xfrm>
          <a:prstGeom prst="rect">
            <a:avLst/>
          </a:prstGeom>
          <a:noFill/>
          <a:ln w="22225" algn="ctr">
            <a:noFill/>
            <a:miter lim="800000"/>
            <a:headEnd/>
            <a:tailEnd/>
          </a:ln>
        </p:spPr>
        <p:txBody>
          <a:bodyPr wrap="square">
            <a:spAutoFit/>
          </a:bodyPr>
          <a:lstStyle/>
          <a:p>
            <a:r>
              <a:rPr lang="en-US" sz="1600" dirty="0"/>
              <a:t>Discrete energy levels have a </a:t>
            </a:r>
            <a:r>
              <a:rPr lang="en-US" sz="1600" dirty="0">
                <a:solidFill>
                  <a:srgbClr val="0066FF"/>
                </a:solidFill>
              </a:rPr>
              <a:t>degeneracy</a:t>
            </a:r>
            <a:r>
              <a:rPr lang="en-US" sz="1600" dirty="0"/>
              <a:t> depending on the </a:t>
            </a:r>
            <a:r>
              <a:rPr lang="en-US" sz="1600" dirty="0">
                <a:solidFill>
                  <a:srgbClr val="0066FF"/>
                </a:solidFill>
              </a:rPr>
              <a:t>symmetry of the grain</a:t>
            </a:r>
          </a:p>
          <a:p>
            <a:r>
              <a:rPr lang="en-US" sz="1600" dirty="0">
                <a:solidFill>
                  <a:srgbClr val="FF33CC"/>
                </a:solidFill>
              </a:rPr>
              <a:t>Each degenerate energy level :</a:t>
            </a:r>
            <a:r>
              <a:rPr lang="en-US" sz="1600" dirty="0">
                <a:solidFill>
                  <a:srgbClr val="0066FF"/>
                </a:solidFill>
              </a:rPr>
              <a:t> </a:t>
            </a:r>
            <a:r>
              <a:rPr lang="en-US" sz="1600" dirty="0">
                <a:solidFill>
                  <a:srgbClr val="FF33CC"/>
                </a:solidFill>
              </a:rPr>
              <a:t>SHELL</a:t>
            </a:r>
          </a:p>
        </p:txBody>
      </p:sp>
      <p:grpSp>
        <p:nvGrpSpPr>
          <p:cNvPr id="2" name="Group 75"/>
          <p:cNvGrpSpPr>
            <a:grpSpLocks/>
          </p:cNvGrpSpPr>
          <p:nvPr/>
        </p:nvGrpSpPr>
        <p:grpSpPr bwMode="auto">
          <a:xfrm>
            <a:off x="-13062" y="3709852"/>
            <a:ext cx="3047999" cy="1905000"/>
            <a:chOff x="38" y="1968"/>
            <a:chExt cx="2346" cy="1322"/>
          </a:xfrm>
        </p:grpSpPr>
        <p:sp>
          <p:nvSpPr>
            <p:cNvPr id="18" name="Line 31"/>
            <p:cNvSpPr>
              <a:spLocks noChangeShapeType="1"/>
            </p:cNvSpPr>
            <p:nvPr/>
          </p:nvSpPr>
          <p:spPr bwMode="auto">
            <a:xfrm>
              <a:off x="968" y="2028"/>
              <a:ext cx="0" cy="1008"/>
            </a:xfrm>
            <a:prstGeom prst="line">
              <a:avLst/>
            </a:prstGeom>
            <a:noFill/>
            <a:ln w="25400">
              <a:solidFill>
                <a:srgbClr val="0000FF"/>
              </a:solidFill>
              <a:round/>
              <a:headEnd/>
              <a:tailEnd/>
            </a:ln>
          </p:spPr>
          <p:txBody>
            <a:bodyPr/>
            <a:lstStyle/>
            <a:p>
              <a:endParaRPr lang="en-US"/>
            </a:p>
          </p:txBody>
        </p:sp>
        <p:sp>
          <p:nvSpPr>
            <p:cNvPr id="19" name="Line 32"/>
            <p:cNvSpPr>
              <a:spLocks noChangeShapeType="1"/>
            </p:cNvSpPr>
            <p:nvPr/>
          </p:nvSpPr>
          <p:spPr bwMode="auto">
            <a:xfrm>
              <a:off x="96" y="3044"/>
              <a:ext cx="1824" cy="0"/>
            </a:xfrm>
            <a:prstGeom prst="line">
              <a:avLst/>
            </a:prstGeom>
            <a:noFill/>
            <a:ln w="22225">
              <a:solidFill>
                <a:schemeClr val="tx1"/>
              </a:solidFill>
              <a:round/>
              <a:headEnd/>
              <a:tailEnd type="arrow" w="med" len="med"/>
            </a:ln>
          </p:spPr>
          <p:txBody>
            <a:bodyPr/>
            <a:lstStyle/>
            <a:p>
              <a:endParaRPr lang="en-US"/>
            </a:p>
          </p:txBody>
        </p:sp>
        <p:sp>
          <p:nvSpPr>
            <p:cNvPr id="20" name="Freeform 33"/>
            <p:cNvSpPr>
              <a:spLocks/>
            </p:cNvSpPr>
            <p:nvPr/>
          </p:nvSpPr>
          <p:spPr bwMode="auto">
            <a:xfrm>
              <a:off x="288" y="1968"/>
              <a:ext cx="1319" cy="1083"/>
            </a:xfrm>
            <a:custGeom>
              <a:avLst/>
              <a:gdLst>
                <a:gd name="T0" fmla="*/ 0 w 1319"/>
                <a:gd name="T1" fmla="*/ 1062 h 1083"/>
                <a:gd name="T2" fmla="*/ 267 w 1319"/>
                <a:gd name="T3" fmla="*/ 1020 h 1083"/>
                <a:gd name="T4" fmla="*/ 409 w 1319"/>
                <a:gd name="T5" fmla="*/ 686 h 1083"/>
                <a:gd name="T6" fmla="*/ 534 w 1319"/>
                <a:gd name="T7" fmla="*/ 261 h 1083"/>
                <a:gd name="T8" fmla="*/ 680 w 1319"/>
                <a:gd name="T9" fmla="*/ 3 h 1083"/>
                <a:gd name="T10" fmla="*/ 835 w 1319"/>
                <a:gd name="T11" fmla="*/ 277 h 1083"/>
                <a:gd name="T12" fmla="*/ 935 w 1319"/>
                <a:gd name="T13" fmla="*/ 703 h 1083"/>
                <a:gd name="T14" fmla="*/ 1085 w 1319"/>
                <a:gd name="T15" fmla="*/ 1020 h 1083"/>
                <a:gd name="T16" fmla="*/ 1319 w 1319"/>
                <a:gd name="T17" fmla="*/ 1054 h 10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9"/>
                <a:gd name="T28" fmla="*/ 0 h 1083"/>
                <a:gd name="T29" fmla="*/ 1319 w 1319"/>
                <a:gd name="T30" fmla="*/ 1083 h 10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9" h="1083">
                  <a:moveTo>
                    <a:pt x="0" y="1062"/>
                  </a:moveTo>
                  <a:cubicBezTo>
                    <a:pt x="44" y="1055"/>
                    <a:pt x="199" y="1083"/>
                    <a:pt x="267" y="1020"/>
                  </a:cubicBezTo>
                  <a:cubicBezTo>
                    <a:pt x="335" y="957"/>
                    <a:pt x="364" y="812"/>
                    <a:pt x="409" y="686"/>
                  </a:cubicBezTo>
                  <a:cubicBezTo>
                    <a:pt x="454" y="560"/>
                    <a:pt x="489" y="375"/>
                    <a:pt x="534" y="261"/>
                  </a:cubicBezTo>
                  <a:cubicBezTo>
                    <a:pt x="579" y="147"/>
                    <a:pt x="630" y="0"/>
                    <a:pt x="680" y="3"/>
                  </a:cubicBezTo>
                  <a:cubicBezTo>
                    <a:pt x="730" y="6"/>
                    <a:pt x="793" y="160"/>
                    <a:pt x="835" y="277"/>
                  </a:cubicBezTo>
                  <a:cubicBezTo>
                    <a:pt x="877" y="394"/>
                    <a:pt x="893" y="579"/>
                    <a:pt x="935" y="703"/>
                  </a:cubicBezTo>
                  <a:cubicBezTo>
                    <a:pt x="977" y="827"/>
                    <a:pt x="1021" y="962"/>
                    <a:pt x="1085" y="1020"/>
                  </a:cubicBezTo>
                  <a:cubicBezTo>
                    <a:pt x="1149" y="1078"/>
                    <a:pt x="1270" y="1047"/>
                    <a:pt x="1319" y="1054"/>
                  </a:cubicBezTo>
                </a:path>
              </a:pathLst>
            </a:custGeom>
            <a:noFill/>
            <a:ln w="22225">
              <a:solidFill>
                <a:srgbClr val="FF0000"/>
              </a:solidFill>
              <a:round/>
              <a:headEnd/>
              <a:tailEnd/>
            </a:ln>
          </p:spPr>
          <p:txBody>
            <a:bodyPr/>
            <a:lstStyle/>
            <a:p>
              <a:endParaRPr lang="en-US"/>
            </a:p>
          </p:txBody>
        </p:sp>
        <p:sp>
          <p:nvSpPr>
            <p:cNvPr id="21" name="Line 34"/>
            <p:cNvSpPr>
              <a:spLocks noChangeShapeType="1"/>
            </p:cNvSpPr>
            <p:nvPr/>
          </p:nvSpPr>
          <p:spPr bwMode="auto">
            <a:xfrm>
              <a:off x="768" y="2484"/>
              <a:ext cx="0" cy="576"/>
            </a:xfrm>
            <a:prstGeom prst="line">
              <a:avLst/>
            </a:prstGeom>
            <a:noFill/>
            <a:ln w="25400">
              <a:solidFill>
                <a:srgbClr val="FF00FF"/>
              </a:solidFill>
              <a:round/>
              <a:headEnd/>
              <a:tailEnd/>
            </a:ln>
          </p:spPr>
          <p:txBody>
            <a:bodyPr/>
            <a:lstStyle/>
            <a:p>
              <a:endParaRPr lang="en-US"/>
            </a:p>
          </p:txBody>
        </p:sp>
        <p:sp>
          <p:nvSpPr>
            <p:cNvPr id="22" name="Line 35"/>
            <p:cNvSpPr>
              <a:spLocks noChangeShapeType="1"/>
            </p:cNvSpPr>
            <p:nvPr/>
          </p:nvSpPr>
          <p:spPr bwMode="auto">
            <a:xfrm>
              <a:off x="1176" y="2484"/>
              <a:ext cx="0" cy="576"/>
            </a:xfrm>
            <a:prstGeom prst="line">
              <a:avLst/>
            </a:prstGeom>
            <a:noFill/>
            <a:ln w="25400">
              <a:solidFill>
                <a:srgbClr val="FF00FF"/>
              </a:solidFill>
              <a:round/>
              <a:headEnd/>
              <a:tailEnd/>
            </a:ln>
          </p:spPr>
          <p:txBody>
            <a:bodyPr/>
            <a:lstStyle/>
            <a:p>
              <a:endParaRPr lang="en-US"/>
            </a:p>
          </p:txBody>
        </p:sp>
        <p:sp>
          <p:nvSpPr>
            <p:cNvPr id="23" name="Line 38"/>
            <p:cNvSpPr>
              <a:spLocks noChangeShapeType="1"/>
            </p:cNvSpPr>
            <p:nvPr/>
          </p:nvSpPr>
          <p:spPr bwMode="auto">
            <a:xfrm>
              <a:off x="864" y="2135"/>
              <a:ext cx="0" cy="921"/>
            </a:xfrm>
            <a:prstGeom prst="line">
              <a:avLst/>
            </a:prstGeom>
            <a:noFill/>
            <a:ln w="38100" cmpd="dbl">
              <a:solidFill>
                <a:schemeClr val="tx1"/>
              </a:solidFill>
              <a:round/>
              <a:headEnd/>
              <a:tailEnd/>
            </a:ln>
          </p:spPr>
          <p:txBody>
            <a:bodyPr/>
            <a:lstStyle/>
            <a:p>
              <a:endParaRPr lang="en-US"/>
            </a:p>
          </p:txBody>
        </p:sp>
        <p:sp>
          <p:nvSpPr>
            <p:cNvPr id="24" name="Text Box 40"/>
            <p:cNvSpPr txBox="1">
              <a:spLocks noChangeArrowheads="1"/>
            </p:cNvSpPr>
            <p:nvPr/>
          </p:nvSpPr>
          <p:spPr bwMode="auto">
            <a:xfrm>
              <a:off x="862" y="3059"/>
              <a:ext cx="271" cy="231"/>
            </a:xfrm>
            <a:prstGeom prst="rect">
              <a:avLst/>
            </a:prstGeom>
            <a:noFill/>
            <a:ln w="9525" algn="ctr">
              <a:noFill/>
              <a:miter lim="800000"/>
              <a:headEnd/>
              <a:tailEnd/>
            </a:ln>
          </p:spPr>
          <p:txBody>
            <a:bodyPr wrap="none">
              <a:spAutoFit/>
            </a:bodyPr>
            <a:lstStyle/>
            <a:p>
              <a:r>
                <a:rPr lang="en-US" b="1">
                  <a:solidFill>
                    <a:srgbClr val="0066FF"/>
                  </a:solidFill>
                </a:rPr>
                <a:t>E</a:t>
              </a:r>
              <a:r>
                <a:rPr lang="en-US" b="1" baseline="-25000">
                  <a:solidFill>
                    <a:srgbClr val="0066FF"/>
                  </a:solidFill>
                </a:rPr>
                <a:t>F</a:t>
              </a:r>
            </a:p>
          </p:txBody>
        </p:sp>
        <p:sp>
          <p:nvSpPr>
            <p:cNvPr id="25" name="Text Box 41"/>
            <p:cNvSpPr txBox="1">
              <a:spLocks noChangeArrowheads="1"/>
            </p:cNvSpPr>
            <p:nvPr/>
          </p:nvSpPr>
          <p:spPr bwMode="auto">
            <a:xfrm>
              <a:off x="1814" y="3037"/>
              <a:ext cx="212" cy="231"/>
            </a:xfrm>
            <a:prstGeom prst="rect">
              <a:avLst/>
            </a:prstGeom>
            <a:noFill/>
            <a:ln w="9525" algn="ctr">
              <a:noFill/>
              <a:miter lim="800000"/>
              <a:headEnd/>
              <a:tailEnd/>
            </a:ln>
          </p:spPr>
          <p:txBody>
            <a:bodyPr wrap="none">
              <a:spAutoFit/>
            </a:bodyPr>
            <a:lstStyle/>
            <a:p>
              <a:r>
                <a:rPr lang="en-US"/>
                <a:t>E</a:t>
              </a:r>
            </a:p>
          </p:txBody>
        </p:sp>
        <p:sp>
          <p:nvSpPr>
            <p:cNvPr id="26" name="Text Box 42"/>
            <p:cNvSpPr txBox="1">
              <a:spLocks noChangeArrowheads="1"/>
            </p:cNvSpPr>
            <p:nvPr/>
          </p:nvSpPr>
          <p:spPr bwMode="auto">
            <a:xfrm>
              <a:off x="1008" y="3021"/>
              <a:ext cx="365" cy="231"/>
            </a:xfrm>
            <a:prstGeom prst="rect">
              <a:avLst/>
            </a:prstGeom>
            <a:noFill/>
            <a:ln w="9525" algn="ctr">
              <a:noFill/>
              <a:miter lim="800000"/>
              <a:headEnd/>
              <a:tailEnd/>
            </a:ln>
          </p:spPr>
          <p:txBody>
            <a:bodyPr wrap="none">
              <a:spAutoFit/>
            </a:bodyPr>
            <a:lstStyle/>
            <a:p>
              <a:r>
                <a:rPr lang="en-US" b="1">
                  <a:solidFill>
                    <a:srgbClr val="FF33CC"/>
                  </a:solidFill>
                </a:rPr>
                <a:t>+E</a:t>
              </a:r>
              <a:r>
                <a:rPr lang="en-US" b="1" baseline="-25000">
                  <a:solidFill>
                    <a:srgbClr val="FF33CC"/>
                  </a:solidFill>
                </a:rPr>
                <a:t>D</a:t>
              </a:r>
            </a:p>
          </p:txBody>
        </p:sp>
        <p:sp>
          <p:nvSpPr>
            <p:cNvPr id="27" name="Text Box 43"/>
            <p:cNvSpPr txBox="1">
              <a:spLocks noChangeArrowheads="1"/>
            </p:cNvSpPr>
            <p:nvPr/>
          </p:nvSpPr>
          <p:spPr bwMode="auto">
            <a:xfrm>
              <a:off x="632" y="3021"/>
              <a:ext cx="329" cy="231"/>
            </a:xfrm>
            <a:prstGeom prst="rect">
              <a:avLst/>
            </a:prstGeom>
            <a:noFill/>
            <a:ln w="9525" algn="ctr">
              <a:noFill/>
              <a:miter lim="800000"/>
              <a:headEnd/>
              <a:tailEnd/>
            </a:ln>
          </p:spPr>
          <p:txBody>
            <a:bodyPr wrap="none">
              <a:spAutoFit/>
            </a:bodyPr>
            <a:lstStyle/>
            <a:p>
              <a:r>
                <a:rPr lang="en-US" b="1">
                  <a:solidFill>
                    <a:srgbClr val="FF33CC"/>
                  </a:solidFill>
                </a:rPr>
                <a:t>-E</a:t>
              </a:r>
              <a:r>
                <a:rPr lang="en-US" b="1" baseline="-25000">
                  <a:solidFill>
                    <a:srgbClr val="FF33CC"/>
                  </a:solidFill>
                </a:rPr>
                <a:t>D</a:t>
              </a:r>
            </a:p>
          </p:txBody>
        </p:sp>
        <p:sp>
          <p:nvSpPr>
            <p:cNvPr id="28" name="Line 45"/>
            <p:cNvSpPr>
              <a:spLocks noChangeShapeType="1"/>
            </p:cNvSpPr>
            <p:nvPr/>
          </p:nvSpPr>
          <p:spPr bwMode="auto">
            <a:xfrm flipV="1">
              <a:off x="1104" y="2212"/>
              <a:ext cx="240" cy="192"/>
            </a:xfrm>
            <a:prstGeom prst="line">
              <a:avLst/>
            </a:prstGeom>
            <a:noFill/>
            <a:ln w="9525">
              <a:solidFill>
                <a:schemeClr val="tx1"/>
              </a:solidFill>
              <a:round/>
              <a:headEnd/>
              <a:tailEnd type="arrow" w="med" len="med"/>
            </a:ln>
          </p:spPr>
          <p:txBody>
            <a:bodyPr/>
            <a:lstStyle/>
            <a:p>
              <a:endParaRPr lang="en-US"/>
            </a:p>
          </p:txBody>
        </p:sp>
        <p:sp>
          <p:nvSpPr>
            <p:cNvPr id="29" name="Text Box 46"/>
            <p:cNvSpPr txBox="1">
              <a:spLocks noChangeArrowheads="1"/>
            </p:cNvSpPr>
            <p:nvPr/>
          </p:nvSpPr>
          <p:spPr bwMode="auto">
            <a:xfrm>
              <a:off x="1232" y="2116"/>
              <a:ext cx="1152" cy="366"/>
            </a:xfrm>
            <a:prstGeom prst="rect">
              <a:avLst/>
            </a:prstGeom>
            <a:noFill/>
            <a:ln w="9525" algn="ctr">
              <a:noFill/>
              <a:miter lim="800000"/>
              <a:headEnd/>
              <a:tailEnd/>
            </a:ln>
          </p:spPr>
          <p:txBody>
            <a:bodyPr>
              <a:spAutoFit/>
            </a:bodyPr>
            <a:lstStyle/>
            <a:p>
              <a:pPr algn="ctr"/>
              <a:r>
                <a:rPr lang="en-US" sz="1600" dirty="0"/>
                <a:t>Discrete Energy level</a:t>
              </a:r>
            </a:p>
          </p:txBody>
        </p:sp>
        <p:sp>
          <p:nvSpPr>
            <p:cNvPr id="30" name="Line 47"/>
            <p:cNvSpPr>
              <a:spLocks noChangeShapeType="1"/>
            </p:cNvSpPr>
            <p:nvPr/>
          </p:nvSpPr>
          <p:spPr bwMode="auto">
            <a:xfrm flipH="1">
              <a:off x="680" y="2108"/>
              <a:ext cx="128" cy="348"/>
            </a:xfrm>
            <a:prstGeom prst="line">
              <a:avLst/>
            </a:prstGeom>
            <a:noFill/>
            <a:ln w="9525">
              <a:solidFill>
                <a:schemeClr val="tx1"/>
              </a:solidFill>
              <a:round/>
              <a:headEnd type="arrow" w="med" len="med"/>
              <a:tailEnd type="arrow" w="med" len="med"/>
            </a:ln>
          </p:spPr>
          <p:txBody>
            <a:bodyPr/>
            <a:lstStyle/>
            <a:p>
              <a:endParaRPr lang="en-US"/>
            </a:p>
          </p:txBody>
        </p:sp>
        <p:sp>
          <p:nvSpPr>
            <p:cNvPr id="31" name="Text Box 48"/>
            <p:cNvSpPr txBox="1">
              <a:spLocks noChangeArrowheads="1"/>
            </p:cNvSpPr>
            <p:nvPr/>
          </p:nvSpPr>
          <p:spPr bwMode="auto">
            <a:xfrm>
              <a:off x="38" y="1995"/>
              <a:ext cx="730" cy="674"/>
            </a:xfrm>
            <a:prstGeom prst="rect">
              <a:avLst/>
            </a:prstGeom>
            <a:noFill/>
            <a:ln w="9525" algn="ctr">
              <a:noFill/>
              <a:miter lim="800000"/>
              <a:headEnd/>
              <a:tailEnd/>
            </a:ln>
          </p:spPr>
          <p:txBody>
            <a:bodyPr>
              <a:spAutoFit/>
            </a:bodyPr>
            <a:lstStyle/>
            <a:p>
              <a:r>
                <a:rPr lang="en-US" sz="1600">
                  <a:latin typeface="Symbol" pitchFamily="18" charset="2"/>
                </a:rPr>
                <a:t>d</a:t>
              </a:r>
              <a:r>
                <a:rPr lang="en-US" sz="1600"/>
                <a:t> = mean energy level spacing</a:t>
              </a:r>
            </a:p>
          </p:txBody>
        </p:sp>
        <p:sp>
          <p:nvSpPr>
            <p:cNvPr id="32" name="Line 51"/>
            <p:cNvSpPr>
              <a:spLocks noChangeShapeType="1"/>
            </p:cNvSpPr>
            <p:nvPr/>
          </p:nvSpPr>
          <p:spPr bwMode="auto">
            <a:xfrm>
              <a:off x="1074" y="2141"/>
              <a:ext cx="0" cy="921"/>
            </a:xfrm>
            <a:prstGeom prst="line">
              <a:avLst/>
            </a:prstGeom>
            <a:noFill/>
            <a:ln w="38100" cmpd="dbl">
              <a:solidFill>
                <a:schemeClr val="tx1"/>
              </a:solidFill>
              <a:round/>
              <a:headEnd/>
              <a:tailEnd/>
            </a:ln>
          </p:spPr>
          <p:txBody>
            <a:bodyPr/>
            <a:lstStyle/>
            <a:p>
              <a:endParaRPr lang="en-US"/>
            </a:p>
          </p:txBody>
        </p:sp>
      </p:grpSp>
      <p:grpSp>
        <p:nvGrpSpPr>
          <p:cNvPr id="3" name="717 Grupo"/>
          <p:cNvGrpSpPr>
            <a:grpSpLocks/>
          </p:cNvGrpSpPr>
          <p:nvPr/>
        </p:nvGrpSpPr>
        <p:grpSpPr bwMode="auto">
          <a:xfrm>
            <a:off x="0" y="2693126"/>
            <a:ext cx="908050" cy="542925"/>
            <a:chOff x="3258951" y="6948942"/>
            <a:chExt cx="553125" cy="351309"/>
          </a:xfrm>
        </p:grpSpPr>
        <p:pic>
          <p:nvPicPr>
            <p:cNvPr id="34" name="381 Imagen" descr="Sn_Cluster.bmp"/>
            <p:cNvPicPr>
              <a:picLocks noChangeAspect="1"/>
            </p:cNvPicPr>
            <p:nvPr/>
          </p:nvPicPr>
          <p:blipFill>
            <a:blip r:embed="rId6" cstate="print">
              <a:lum bright="24000"/>
            </a:blip>
            <a:srcRect l="8537" t="13977" r="10808" b="17722"/>
            <a:stretch>
              <a:fillRect/>
            </a:stretch>
          </p:blipFill>
          <p:spPr bwMode="auto">
            <a:xfrm>
              <a:off x="3258951" y="6948942"/>
              <a:ext cx="553125" cy="351309"/>
            </a:xfrm>
            <a:prstGeom prst="rect">
              <a:avLst/>
            </a:prstGeom>
            <a:noFill/>
            <a:ln w="9525">
              <a:noFill/>
              <a:miter lim="800000"/>
              <a:headEnd/>
              <a:tailEnd/>
            </a:ln>
          </p:spPr>
        </p:pic>
        <p:cxnSp>
          <p:nvCxnSpPr>
            <p:cNvPr id="35" name="693 Conector recto de flecha"/>
            <p:cNvCxnSpPr/>
            <p:nvPr/>
          </p:nvCxnSpPr>
          <p:spPr>
            <a:xfrm rot="5400000" flipH="1" flipV="1">
              <a:off x="3405811" y="7121002"/>
              <a:ext cx="251668" cy="0"/>
            </a:xfrm>
            <a:prstGeom prst="straightConnector1">
              <a:avLst/>
            </a:prstGeom>
            <a:ln w="12700">
              <a:solidFill>
                <a:schemeClr val="tx1"/>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36" name="694 CuadroTexto"/>
            <p:cNvSpPr txBox="1">
              <a:spLocks noChangeArrowheads="1"/>
            </p:cNvSpPr>
            <p:nvPr/>
          </p:nvSpPr>
          <p:spPr bwMode="auto">
            <a:xfrm>
              <a:off x="3495866" y="6977704"/>
              <a:ext cx="186632" cy="177709"/>
            </a:xfrm>
            <a:prstGeom prst="rect">
              <a:avLst/>
            </a:prstGeom>
            <a:noFill/>
            <a:ln w="9525">
              <a:noFill/>
              <a:miter lim="800000"/>
              <a:headEnd/>
              <a:tailEnd/>
            </a:ln>
          </p:spPr>
          <p:txBody>
            <a:bodyPr wrap="none">
              <a:spAutoFit/>
            </a:bodyPr>
            <a:lstStyle/>
            <a:p>
              <a:r>
                <a:rPr lang="es-ES" sz="1200" b="1"/>
                <a:t>h</a:t>
              </a:r>
              <a:r>
                <a:rPr lang="es-ES" sz="1200" b="1" baseline="-25000"/>
                <a:t>i</a:t>
              </a:r>
            </a:p>
          </p:txBody>
        </p:sp>
      </p:grpSp>
      <p:grpSp>
        <p:nvGrpSpPr>
          <p:cNvPr id="5" name="Group 56"/>
          <p:cNvGrpSpPr>
            <a:grpSpLocks/>
          </p:cNvGrpSpPr>
          <p:nvPr/>
        </p:nvGrpSpPr>
        <p:grpSpPr bwMode="auto">
          <a:xfrm>
            <a:off x="838200" y="2693126"/>
            <a:ext cx="2052638" cy="1101725"/>
            <a:chOff x="816" y="519"/>
            <a:chExt cx="1293" cy="694"/>
          </a:xfrm>
        </p:grpSpPr>
        <p:sp>
          <p:nvSpPr>
            <p:cNvPr id="38" name="Rectangle 254"/>
            <p:cNvSpPr>
              <a:spLocks noChangeArrowheads="1"/>
            </p:cNvSpPr>
            <p:nvPr/>
          </p:nvSpPr>
          <p:spPr bwMode="auto">
            <a:xfrm>
              <a:off x="1296" y="720"/>
              <a:ext cx="158" cy="115"/>
            </a:xfrm>
            <a:prstGeom prst="rect">
              <a:avLst/>
            </a:prstGeom>
            <a:noFill/>
            <a:ln w="9525">
              <a:noFill/>
              <a:miter lim="800000"/>
              <a:headEnd/>
              <a:tailEnd/>
            </a:ln>
          </p:spPr>
          <p:txBody>
            <a:bodyPr lIns="0" tIns="0" rIns="0" bIns="0">
              <a:spAutoFit/>
            </a:bodyPr>
            <a:lstStyle/>
            <a:p>
              <a:r>
                <a:rPr lang="es-ES" sz="1200" b="1">
                  <a:solidFill>
                    <a:srgbClr val="983891"/>
                  </a:solidFill>
                  <a:latin typeface="Times New Roman" pitchFamily="18" charset="0"/>
                  <a:cs typeface="Times New Roman" pitchFamily="18" charset="0"/>
                </a:rPr>
                <a:t>E</a:t>
              </a:r>
              <a:r>
                <a:rPr lang="es-ES" sz="1200" b="1" baseline="-25000">
                  <a:solidFill>
                    <a:srgbClr val="983891"/>
                  </a:solidFill>
                  <a:latin typeface="Times New Roman" pitchFamily="18" charset="0"/>
                  <a:cs typeface="Times New Roman" pitchFamily="18" charset="0"/>
                </a:rPr>
                <a:t>F</a:t>
              </a:r>
            </a:p>
          </p:txBody>
        </p:sp>
        <p:grpSp>
          <p:nvGrpSpPr>
            <p:cNvPr id="7" name="Group 19"/>
            <p:cNvGrpSpPr>
              <a:grpSpLocks/>
            </p:cNvGrpSpPr>
            <p:nvPr/>
          </p:nvGrpSpPr>
          <p:grpSpPr bwMode="auto">
            <a:xfrm>
              <a:off x="1462" y="826"/>
              <a:ext cx="632" cy="375"/>
              <a:chOff x="271" y="1175"/>
              <a:chExt cx="915" cy="393"/>
            </a:xfrm>
            <a:solidFill>
              <a:srgbClr val="92D050"/>
            </a:solidFill>
          </p:grpSpPr>
          <p:sp>
            <p:nvSpPr>
              <p:cNvPr id="46" name="Rectangle 17"/>
              <p:cNvSpPr>
                <a:spLocks noChangeArrowheads="1"/>
              </p:cNvSpPr>
              <p:nvPr/>
            </p:nvSpPr>
            <p:spPr bwMode="auto">
              <a:xfrm>
                <a:off x="271" y="1175"/>
                <a:ext cx="915" cy="393"/>
              </a:xfrm>
              <a:prstGeom prst="rect">
                <a:avLst/>
              </a:prstGeom>
              <a:grpFill/>
              <a:ln w="12700">
                <a:solidFill>
                  <a:schemeClr val="tx1"/>
                </a:solidFill>
                <a:miter lim="800000"/>
                <a:headEnd/>
                <a:tailEnd/>
              </a:ln>
            </p:spPr>
            <p:txBody>
              <a:bodyPr/>
              <a:lstStyle/>
              <a:p>
                <a:pPr>
                  <a:defRPr/>
                </a:pPr>
                <a:endParaRPr lang="es-ES">
                  <a:latin typeface="Arial" pitchFamily="34" charset="0"/>
                  <a:cs typeface="Arial" pitchFamily="34" charset="0"/>
                </a:endParaRPr>
              </a:p>
            </p:txBody>
          </p:sp>
          <p:sp>
            <p:nvSpPr>
              <p:cNvPr id="47" name="Rectangle 18"/>
              <p:cNvSpPr>
                <a:spLocks noChangeArrowheads="1"/>
              </p:cNvSpPr>
              <p:nvPr/>
            </p:nvSpPr>
            <p:spPr bwMode="auto">
              <a:xfrm>
                <a:off x="271" y="1175"/>
                <a:ext cx="915" cy="393"/>
              </a:xfrm>
              <a:prstGeom prst="rect">
                <a:avLst/>
              </a:prstGeom>
              <a:grpFill/>
              <a:ln w="12700" cap="rnd">
                <a:solidFill>
                  <a:srgbClr val="000000"/>
                </a:solidFill>
                <a:miter lim="800000"/>
                <a:headEnd/>
                <a:tailEnd/>
              </a:ln>
            </p:spPr>
            <p:txBody>
              <a:bodyPr/>
              <a:lstStyle/>
              <a:p>
                <a:pPr>
                  <a:defRPr/>
                </a:pPr>
                <a:endParaRPr lang="es-ES">
                  <a:latin typeface="Arial" pitchFamily="34" charset="0"/>
                  <a:cs typeface="Arial" pitchFamily="34" charset="0"/>
                </a:endParaRPr>
              </a:p>
            </p:txBody>
          </p:sp>
        </p:grpSp>
        <p:grpSp>
          <p:nvGrpSpPr>
            <p:cNvPr id="8" name="Group 22"/>
            <p:cNvGrpSpPr>
              <a:grpSpLocks/>
            </p:cNvGrpSpPr>
            <p:nvPr/>
          </p:nvGrpSpPr>
          <p:grpSpPr bwMode="auto">
            <a:xfrm>
              <a:off x="1462" y="530"/>
              <a:ext cx="632" cy="320"/>
              <a:chOff x="271" y="913"/>
              <a:chExt cx="915" cy="262"/>
            </a:xfrm>
            <a:solidFill>
              <a:srgbClr val="00B0F0"/>
            </a:solidFill>
          </p:grpSpPr>
          <p:sp>
            <p:nvSpPr>
              <p:cNvPr id="44" name="Rectangle 20"/>
              <p:cNvSpPr>
                <a:spLocks noChangeArrowheads="1"/>
              </p:cNvSpPr>
              <p:nvPr/>
            </p:nvSpPr>
            <p:spPr bwMode="auto">
              <a:xfrm>
                <a:off x="271" y="913"/>
                <a:ext cx="915" cy="262"/>
              </a:xfrm>
              <a:prstGeom prst="rect">
                <a:avLst/>
              </a:prstGeom>
              <a:grpFill/>
              <a:ln w="12700">
                <a:solidFill>
                  <a:schemeClr val="tx1"/>
                </a:solidFill>
                <a:miter lim="800000"/>
                <a:headEnd/>
                <a:tailEnd/>
              </a:ln>
            </p:spPr>
            <p:txBody>
              <a:bodyPr/>
              <a:lstStyle/>
              <a:p>
                <a:pPr>
                  <a:defRPr/>
                </a:pPr>
                <a:endParaRPr lang="es-ES">
                  <a:latin typeface="Arial" pitchFamily="34" charset="0"/>
                  <a:cs typeface="Arial" pitchFamily="34" charset="0"/>
                </a:endParaRPr>
              </a:p>
            </p:txBody>
          </p:sp>
          <p:sp>
            <p:nvSpPr>
              <p:cNvPr id="45" name="Rectangle 21"/>
              <p:cNvSpPr>
                <a:spLocks noChangeArrowheads="1"/>
              </p:cNvSpPr>
              <p:nvPr/>
            </p:nvSpPr>
            <p:spPr bwMode="auto">
              <a:xfrm>
                <a:off x="271" y="913"/>
                <a:ext cx="915" cy="262"/>
              </a:xfrm>
              <a:prstGeom prst="rect">
                <a:avLst/>
              </a:prstGeom>
              <a:grpFill/>
              <a:ln w="12700" cap="rnd">
                <a:solidFill>
                  <a:srgbClr val="000000"/>
                </a:solidFill>
                <a:miter lim="800000"/>
                <a:headEnd/>
                <a:tailEnd/>
              </a:ln>
            </p:spPr>
            <p:txBody>
              <a:bodyPr/>
              <a:lstStyle/>
              <a:p>
                <a:pPr>
                  <a:defRPr/>
                </a:pPr>
                <a:endParaRPr lang="es-ES">
                  <a:latin typeface="Arial" pitchFamily="34" charset="0"/>
                  <a:cs typeface="Arial" pitchFamily="34" charset="0"/>
                </a:endParaRPr>
              </a:p>
            </p:txBody>
          </p:sp>
        </p:grpSp>
        <p:sp>
          <p:nvSpPr>
            <p:cNvPr id="41" name="685 Rectángulo"/>
            <p:cNvSpPr/>
            <p:nvPr/>
          </p:nvSpPr>
          <p:spPr>
            <a:xfrm>
              <a:off x="1446" y="822"/>
              <a:ext cx="663" cy="4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endParaRPr>
            </a:p>
          </p:txBody>
        </p:sp>
        <p:sp>
          <p:nvSpPr>
            <p:cNvPr id="42" name="689 CuadroTexto"/>
            <p:cNvSpPr txBox="1">
              <a:spLocks noChangeArrowheads="1"/>
            </p:cNvSpPr>
            <p:nvPr/>
          </p:nvSpPr>
          <p:spPr bwMode="auto">
            <a:xfrm>
              <a:off x="816" y="888"/>
              <a:ext cx="628" cy="288"/>
            </a:xfrm>
            <a:prstGeom prst="rect">
              <a:avLst/>
            </a:prstGeom>
            <a:noFill/>
            <a:ln w="9525">
              <a:noFill/>
              <a:miter lim="800000"/>
              <a:headEnd/>
              <a:tailEnd/>
            </a:ln>
          </p:spPr>
          <p:txBody>
            <a:bodyPr wrap="none">
              <a:spAutoFit/>
            </a:bodyPr>
            <a:lstStyle/>
            <a:p>
              <a:r>
                <a:rPr lang="es-ES" sz="1200" b="1">
                  <a:solidFill>
                    <a:srgbClr val="FF0000"/>
                  </a:solidFill>
                  <a:latin typeface="Times New Roman" pitchFamily="18" charset="0"/>
                  <a:cs typeface="Times New Roman" pitchFamily="18" charset="0"/>
                </a:rPr>
                <a:t>Pairing </a:t>
              </a:r>
            </a:p>
            <a:p>
              <a:r>
                <a:rPr lang="es-ES" sz="1200" b="1">
                  <a:solidFill>
                    <a:srgbClr val="FF0000"/>
                  </a:solidFill>
                  <a:latin typeface="Times New Roman" pitchFamily="18" charset="0"/>
                  <a:cs typeface="Times New Roman" pitchFamily="18" charset="0"/>
                </a:rPr>
                <a:t>Region </a:t>
              </a:r>
              <a:r>
                <a:rPr lang="es-ES" sz="1200" b="1">
                  <a:solidFill>
                    <a:srgbClr val="FF0000"/>
                  </a:solidFill>
                  <a:latin typeface="Times New Roman" pitchFamily="18" charset="0"/>
                  <a:cs typeface="Times New Roman" pitchFamily="18" charset="0"/>
                  <a:sym typeface="Mathematica1" pitchFamily="2" charset="2"/>
                </a:rPr>
                <a:t>E</a:t>
              </a:r>
              <a:r>
                <a:rPr lang="es-ES" sz="1200" b="1" baseline="-25000">
                  <a:solidFill>
                    <a:srgbClr val="FF0000"/>
                  </a:solidFill>
                  <a:latin typeface="Times New Roman" pitchFamily="18" charset="0"/>
                  <a:cs typeface="Times New Roman" pitchFamily="18" charset="0"/>
                  <a:sym typeface="Mathematica1" pitchFamily="2" charset="2"/>
                </a:rPr>
                <a:t>D</a:t>
              </a:r>
              <a:r>
                <a:rPr lang="es-ES" sz="1200" b="1">
                  <a:solidFill>
                    <a:srgbClr val="FF0000"/>
                  </a:solidFill>
                  <a:latin typeface="Times New Roman" pitchFamily="18" charset="0"/>
                  <a:cs typeface="Times New Roman" pitchFamily="18" charset="0"/>
                </a:rPr>
                <a:t> </a:t>
              </a:r>
            </a:p>
          </p:txBody>
        </p:sp>
        <p:cxnSp>
          <p:nvCxnSpPr>
            <p:cNvPr id="43" name="724 Conector recto de flecha"/>
            <p:cNvCxnSpPr/>
            <p:nvPr/>
          </p:nvCxnSpPr>
          <p:spPr>
            <a:xfrm rot="10800000" flipV="1">
              <a:off x="1265" y="839"/>
              <a:ext cx="184" cy="191"/>
            </a:xfrm>
            <a:prstGeom prst="straightConnector1">
              <a:avLst/>
            </a:prstGeom>
            <a:ln>
              <a:solidFill>
                <a:srgbClr val="FF0000"/>
              </a:solidFill>
              <a:headEnd w="sm" len="sm"/>
              <a:tailEnd type="arrow" w="sm" len="sm"/>
            </a:ln>
          </p:spPr>
          <p:style>
            <a:lnRef idx="1">
              <a:schemeClr val="accent1"/>
            </a:lnRef>
            <a:fillRef idx="0">
              <a:schemeClr val="accent1"/>
            </a:fillRef>
            <a:effectRef idx="0">
              <a:schemeClr val="accent1"/>
            </a:effectRef>
            <a:fontRef idx="minor">
              <a:schemeClr val="tx1"/>
            </a:fontRef>
          </p:style>
        </p:cxnSp>
      </p:grpSp>
      <p:sp>
        <p:nvSpPr>
          <p:cNvPr id="49" name="TextBox 48"/>
          <p:cNvSpPr txBox="1"/>
          <p:nvPr/>
        </p:nvSpPr>
        <p:spPr>
          <a:xfrm>
            <a:off x="1524000" y="1626326"/>
            <a:ext cx="4343400" cy="646331"/>
          </a:xfrm>
          <a:prstGeom prst="rect">
            <a:avLst/>
          </a:prstGeom>
          <a:noFill/>
        </p:spPr>
        <p:txBody>
          <a:bodyPr wrap="square" rtlCol="0">
            <a:spAutoFit/>
          </a:bodyPr>
          <a:lstStyle/>
          <a:p>
            <a:pPr algn="ctr"/>
            <a:r>
              <a:rPr lang="en-US" dirty="0" smtClean="0">
                <a:solidFill>
                  <a:srgbClr val="FF0000"/>
                </a:solidFill>
              </a:rPr>
              <a:t>Manifestation of shell structure </a:t>
            </a:r>
            <a:r>
              <a:rPr lang="en-US" dirty="0" smtClean="0">
                <a:solidFill>
                  <a:srgbClr val="0070C0"/>
                </a:solidFill>
              </a:rPr>
              <a:t>: oscillation in the ionization energy</a:t>
            </a:r>
            <a:endParaRPr lang="en-US" dirty="0">
              <a:solidFill>
                <a:srgbClr val="0070C0"/>
              </a:solidFill>
            </a:endParaRPr>
          </a:p>
        </p:txBody>
      </p:sp>
      <p:grpSp>
        <p:nvGrpSpPr>
          <p:cNvPr id="9" name="Group 78"/>
          <p:cNvGrpSpPr/>
          <p:nvPr/>
        </p:nvGrpSpPr>
        <p:grpSpPr>
          <a:xfrm>
            <a:off x="5812970" y="2336075"/>
            <a:ext cx="3431178" cy="1728652"/>
            <a:chOff x="5812970" y="2767149"/>
            <a:chExt cx="3431178" cy="1728652"/>
          </a:xfrm>
        </p:grpSpPr>
        <p:pic>
          <p:nvPicPr>
            <p:cNvPr id="52" name="Picture 295"/>
            <p:cNvPicPr>
              <a:picLocks noChangeAspect="1" noChangeArrowheads="1"/>
            </p:cNvPicPr>
            <p:nvPr/>
          </p:nvPicPr>
          <p:blipFill>
            <a:blip r:embed="rId7" cstate="print"/>
            <a:srcRect t="23282" b="26830"/>
            <a:stretch>
              <a:fillRect/>
            </a:stretch>
          </p:blipFill>
          <p:spPr bwMode="auto">
            <a:xfrm>
              <a:off x="5812970" y="2845539"/>
              <a:ext cx="2708292" cy="1410267"/>
            </a:xfrm>
            <a:prstGeom prst="rect">
              <a:avLst/>
            </a:prstGeom>
            <a:noFill/>
            <a:ln w="9525">
              <a:noFill/>
              <a:miter lim="800000"/>
              <a:headEnd/>
              <a:tailEnd/>
            </a:ln>
          </p:spPr>
        </p:pic>
        <p:pic>
          <p:nvPicPr>
            <p:cNvPr id="53" name="Picture 301"/>
            <p:cNvPicPr>
              <a:picLocks noChangeAspect="1" noChangeArrowheads="1"/>
            </p:cNvPicPr>
            <p:nvPr/>
          </p:nvPicPr>
          <p:blipFill>
            <a:blip r:embed="rId8" cstate="print"/>
            <a:srcRect/>
            <a:stretch>
              <a:fillRect/>
            </a:stretch>
          </p:blipFill>
          <p:spPr bwMode="auto">
            <a:xfrm>
              <a:off x="8622612" y="3059396"/>
              <a:ext cx="247744" cy="1161955"/>
            </a:xfrm>
            <a:prstGeom prst="rect">
              <a:avLst/>
            </a:prstGeom>
            <a:noFill/>
            <a:ln w="12700">
              <a:solidFill>
                <a:srgbClr val="000000"/>
              </a:solidFill>
              <a:miter lim="800000"/>
              <a:headEnd/>
              <a:tailEnd/>
            </a:ln>
          </p:spPr>
        </p:pic>
        <p:sp>
          <p:nvSpPr>
            <p:cNvPr id="54" name="6 CuadroTexto"/>
            <p:cNvSpPr txBox="1">
              <a:spLocks noChangeArrowheads="1"/>
            </p:cNvSpPr>
            <p:nvPr/>
          </p:nvSpPr>
          <p:spPr bwMode="auto">
            <a:xfrm>
              <a:off x="8478919" y="4202342"/>
              <a:ext cx="552919" cy="293459"/>
            </a:xfrm>
            <a:prstGeom prst="rect">
              <a:avLst/>
            </a:prstGeom>
            <a:noFill/>
            <a:ln w="9525">
              <a:noFill/>
              <a:miter lim="800000"/>
              <a:headEnd/>
              <a:tailEnd/>
            </a:ln>
          </p:spPr>
          <p:txBody>
            <a:bodyPr/>
            <a:lstStyle/>
            <a:p>
              <a:r>
                <a:rPr lang="es-ES" sz="1400" b="1" dirty="0">
                  <a:solidFill>
                    <a:srgbClr val="000000"/>
                  </a:solidFill>
                </a:rPr>
                <a:t>0 </a:t>
              </a:r>
              <a:r>
                <a:rPr lang="es-ES" sz="1400" b="1" dirty="0" err="1">
                  <a:solidFill>
                    <a:srgbClr val="000000"/>
                  </a:solidFill>
                </a:rPr>
                <a:t>nm</a:t>
              </a:r>
              <a:endParaRPr lang="en-US" sz="2400" dirty="0"/>
            </a:p>
          </p:txBody>
        </p:sp>
        <p:sp>
          <p:nvSpPr>
            <p:cNvPr id="55" name="7 CuadroTexto"/>
            <p:cNvSpPr txBox="1">
              <a:spLocks noChangeArrowheads="1"/>
            </p:cNvSpPr>
            <p:nvPr/>
          </p:nvSpPr>
          <p:spPr bwMode="auto">
            <a:xfrm>
              <a:off x="8453244" y="2767149"/>
              <a:ext cx="790904" cy="228599"/>
            </a:xfrm>
            <a:prstGeom prst="rect">
              <a:avLst/>
            </a:prstGeom>
            <a:noFill/>
            <a:ln w="9525">
              <a:noFill/>
              <a:miter lim="800000"/>
              <a:headEnd/>
              <a:tailEnd/>
            </a:ln>
          </p:spPr>
          <p:txBody>
            <a:bodyPr/>
            <a:lstStyle/>
            <a:p>
              <a:r>
                <a:rPr lang="es-ES" sz="1400" b="1" dirty="0">
                  <a:solidFill>
                    <a:srgbClr val="000000"/>
                  </a:solidFill>
                </a:rPr>
                <a:t>11 </a:t>
              </a:r>
              <a:r>
                <a:rPr lang="es-ES" sz="1400" b="1" dirty="0" err="1">
                  <a:solidFill>
                    <a:srgbClr val="000000"/>
                  </a:solidFill>
                </a:rPr>
                <a:t>nm</a:t>
              </a:r>
              <a:endParaRPr lang="en-US" sz="2400" dirty="0"/>
            </a:p>
          </p:txBody>
        </p:sp>
      </p:grpSp>
      <p:grpSp>
        <p:nvGrpSpPr>
          <p:cNvPr id="11" name="Group 70"/>
          <p:cNvGrpSpPr/>
          <p:nvPr/>
        </p:nvGrpSpPr>
        <p:grpSpPr>
          <a:xfrm>
            <a:off x="3048000" y="2769326"/>
            <a:ext cx="1143000" cy="953589"/>
            <a:chOff x="3429000" y="3008811"/>
            <a:chExt cx="2057400" cy="1639389"/>
          </a:xfrm>
        </p:grpSpPr>
        <p:sp>
          <p:nvSpPr>
            <p:cNvPr id="57" name="Rectangle 29"/>
            <p:cNvSpPr>
              <a:spLocks noChangeArrowheads="1"/>
            </p:cNvSpPr>
            <p:nvPr/>
          </p:nvSpPr>
          <p:spPr bwMode="auto">
            <a:xfrm>
              <a:off x="3429000" y="4570288"/>
              <a:ext cx="2057400" cy="77912"/>
            </a:xfrm>
            <a:prstGeom prst="rect">
              <a:avLst/>
            </a:prstGeom>
            <a:solidFill>
              <a:srgbClr val="CCFFCC"/>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FFCC"/>
              </a:extrusionClr>
            </a:sp3d>
          </p:spPr>
          <p:txBody>
            <a:bodyPr wrap="none" anchor="ctr">
              <a:flatTx/>
            </a:bodyPr>
            <a:lstStyle/>
            <a:p>
              <a:endParaRPr lang="en-US"/>
            </a:p>
          </p:txBody>
        </p:sp>
        <p:grpSp>
          <p:nvGrpSpPr>
            <p:cNvPr id="12" name="Group 27"/>
            <p:cNvGrpSpPr>
              <a:grpSpLocks/>
            </p:cNvGrpSpPr>
            <p:nvPr/>
          </p:nvGrpSpPr>
          <p:grpSpPr bwMode="auto">
            <a:xfrm>
              <a:off x="4172153" y="4344941"/>
              <a:ext cx="528383" cy="257710"/>
              <a:chOff x="3984" y="1632"/>
              <a:chExt cx="1008" cy="582"/>
            </a:xfrm>
          </p:grpSpPr>
          <p:sp>
            <p:nvSpPr>
              <p:cNvPr id="69" name="Oval 24"/>
              <p:cNvSpPr>
                <a:spLocks noChangeArrowheads="1"/>
              </p:cNvSpPr>
              <p:nvPr/>
            </p:nvSpPr>
            <p:spPr bwMode="auto">
              <a:xfrm>
                <a:off x="3984" y="2022"/>
                <a:ext cx="1008" cy="192"/>
              </a:xfrm>
              <a:prstGeom prst="ellipse">
                <a:avLst/>
              </a:prstGeom>
              <a:solidFill>
                <a:srgbClr val="FFCC99"/>
              </a:solidFill>
              <a:ln w="9525">
                <a:noFill/>
                <a:round/>
                <a:headEnd/>
                <a:tailEnd/>
              </a:ln>
            </p:spPr>
            <p:txBody>
              <a:bodyPr wrap="none" anchor="ctr"/>
              <a:lstStyle/>
              <a:p>
                <a:endParaRPr lang="en-US"/>
              </a:p>
            </p:txBody>
          </p:sp>
          <p:sp>
            <p:nvSpPr>
              <p:cNvPr id="70" name="AutoShape 26"/>
              <p:cNvSpPr>
                <a:spLocks noChangeArrowheads="1"/>
              </p:cNvSpPr>
              <p:nvPr/>
            </p:nvSpPr>
            <p:spPr bwMode="auto">
              <a:xfrm rot="5400000">
                <a:off x="4248" y="1368"/>
                <a:ext cx="480" cy="1008"/>
              </a:xfrm>
              <a:prstGeom prst="moon">
                <a:avLst>
                  <a:gd name="adj" fmla="val 81458"/>
                </a:avLst>
              </a:prstGeom>
              <a:solidFill>
                <a:srgbClr val="FFCC99"/>
              </a:solidFill>
              <a:ln w="9525">
                <a:noFill/>
                <a:miter lim="800000"/>
                <a:headEnd/>
                <a:tailEnd/>
              </a:ln>
            </p:spPr>
            <p:txBody>
              <a:bodyPr wrap="none" anchor="ctr"/>
              <a:lstStyle/>
              <a:p>
                <a:endParaRPr lang="en-US"/>
              </a:p>
            </p:txBody>
          </p:sp>
        </p:grpSp>
        <p:sp>
          <p:nvSpPr>
            <p:cNvPr id="59" name="Line 32"/>
            <p:cNvSpPr>
              <a:spLocks noChangeShapeType="1"/>
            </p:cNvSpPr>
            <p:nvPr/>
          </p:nvSpPr>
          <p:spPr bwMode="auto">
            <a:xfrm>
              <a:off x="4101377" y="3432767"/>
              <a:ext cx="0" cy="185791"/>
            </a:xfrm>
            <a:prstGeom prst="line">
              <a:avLst/>
            </a:prstGeom>
            <a:noFill/>
            <a:ln w="19050">
              <a:solidFill>
                <a:schemeClr val="tx1"/>
              </a:solidFill>
              <a:round/>
              <a:headEnd/>
              <a:tailEnd/>
            </a:ln>
          </p:spPr>
          <p:txBody>
            <a:bodyPr/>
            <a:lstStyle/>
            <a:p>
              <a:endParaRPr lang="en-US"/>
            </a:p>
          </p:txBody>
        </p:sp>
        <p:sp>
          <p:nvSpPr>
            <p:cNvPr id="60" name="Line 33"/>
            <p:cNvSpPr>
              <a:spLocks noChangeShapeType="1"/>
            </p:cNvSpPr>
            <p:nvPr/>
          </p:nvSpPr>
          <p:spPr bwMode="auto">
            <a:xfrm>
              <a:off x="4030600" y="3285333"/>
              <a:ext cx="0" cy="468673"/>
            </a:xfrm>
            <a:prstGeom prst="line">
              <a:avLst/>
            </a:prstGeom>
            <a:noFill/>
            <a:ln w="19050">
              <a:solidFill>
                <a:schemeClr val="tx1"/>
              </a:solidFill>
              <a:round/>
              <a:headEnd/>
              <a:tailEnd/>
            </a:ln>
          </p:spPr>
          <p:txBody>
            <a:bodyPr/>
            <a:lstStyle/>
            <a:p>
              <a:endParaRPr lang="en-US"/>
            </a:p>
          </p:txBody>
        </p:sp>
        <p:sp>
          <p:nvSpPr>
            <p:cNvPr id="61" name="Line 34"/>
            <p:cNvSpPr>
              <a:spLocks noChangeShapeType="1"/>
            </p:cNvSpPr>
            <p:nvPr/>
          </p:nvSpPr>
          <p:spPr bwMode="auto">
            <a:xfrm flipH="1">
              <a:off x="3604721" y="3520269"/>
              <a:ext cx="425879" cy="0"/>
            </a:xfrm>
            <a:prstGeom prst="line">
              <a:avLst/>
            </a:prstGeom>
            <a:noFill/>
            <a:ln w="19050">
              <a:solidFill>
                <a:schemeClr val="tx1"/>
              </a:solidFill>
              <a:round/>
              <a:headEnd/>
              <a:tailEnd/>
            </a:ln>
          </p:spPr>
          <p:txBody>
            <a:bodyPr/>
            <a:lstStyle/>
            <a:p>
              <a:endParaRPr lang="en-US"/>
            </a:p>
          </p:txBody>
        </p:sp>
        <p:sp>
          <p:nvSpPr>
            <p:cNvPr id="62" name="Line 35"/>
            <p:cNvSpPr>
              <a:spLocks noChangeShapeType="1"/>
            </p:cNvSpPr>
            <p:nvPr/>
          </p:nvSpPr>
          <p:spPr bwMode="auto">
            <a:xfrm>
              <a:off x="3604721" y="3520269"/>
              <a:ext cx="0" cy="936147"/>
            </a:xfrm>
            <a:prstGeom prst="line">
              <a:avLst/>
            </a:prstGeom>
            <a:noFill/>
            <a:ln w="19050">
              <a:solidFill>
                <a:schemeClr val="tx1"/>
              </a:solidFill>
              <a:round/>
              <a:headEnd/>
              <a:tailEnd type="stealth" w="med" len="med"/>
            </a:ln>
          </p:spPr>
          <p:txBody>
            <a:bodyPr/>
            <a:lstStyle/>
            <a:p>
              <a:endParaRPr lang="en-US"/>
            </a:p>
          </p:txBody>
        </p:sp>
        <p:sp>
          <p:nvSpPr>
            <p:cNvPr id="63" name="Text Box 36"/>
            <p:cNvSpPr txBox="1">
              <a:spLocks noChangeArrowheads="1"/>
            </p:cNvSpPr>
            <p:nvPr/>
          </p:nvSpPr>
          <p:spPr bwMode="auto">
            <a:xfrm>
              <a:off x="3915894" y="3008811"/>
              <a:ext cx="316112" cy="369332"/>
            </a:xfrm>
            <a:prstGeom prst="rect">
              <a:avLst/>
            </a:prstGeom>
            <a:noFill/>
            <a:ln w="9525">
              <a:noFill/>
              <a:miter lim="800000"/>
              <a:headEnd/>
              <a:tailEnd/>
            </a:ln>
          </p:spPr>
          <p:txBody>
            <a:bodyPr wrap="none">
              <a:spAutoFit/>
            </a:bodyPr>
            <a:lstStyle/>
            <a:p>
              <a:r>
                <a:rPr lang="de-DE" dirty="0"/>
                <a:t>V</a:t>
              </a:r>
              <a:endParaRPr lang="en-US" dirty="0"/>
            </a:p>
          </p:txBody>
        </p:sp>
        <p:sp>
          <p:nvSpPr>
            <p:cNvPr id="64" name="Text Box 37"/>
            <p:cNvSpPr txBox="1">
              <a:spLocks noChangeArrowheads="1"/>
            </p:cNvSpPr>
            <p:nvPr/>
          </p:nvSpPr>
          <p:spPr bwMode="auto">
            <a:xfrm>
              <a:off x="3563231" y="3908632"/>
              <a:ext cx="293670" cy="369332"/>
            </a:xfrm>
            <a:prstGeom prst="rect">
              <a:avLst/>
            </a:prstGeom>
            <a:noFill/>
            <a:ln w="9525">
              <a:noFill/>
              <a:miter lim="800000"/>
              <a:headEnd/>
              <a:tailEnd/>
            </a:ln>
          </p:spPr>
          <p:txBody>
            <a:bodyPr wrap="none">
              <a:spAutoFit/>
            </a:bodyPr>
            <a:lstStyle/>
            <a:p>
              <a:r>
                <a:rPr lang="de-DE"/>
                <a:t>I</a:t>
              </a:r>
              <a:r>
                <a:rPr lang="de-DE" baseline="-25000"/>
                <a:t>t</a:t>
              </a:r>
              <a:endParaRPr lang="en-US" baseline="-25000"/>
            </a:p>
          </p:txBody>
        </p:sp>
        <p:grpSp>
          <p:nvGrpSpPr>
            <p:cNvPr id="13" name="Group 44"/>
            <p:cNvGrpSpPr>
              <a:grpSpLocks/>
            </p:cNvGrpSpPr>
            <p:nvPr/>
          </p:nvGrpSpPr>
          <p:grpSpPr bwMode="auto">
            <a:xfrm>
              <a:off x="4273437" y="3245778"/>
              <a:ext cx="284326" cy="1072793"/>
              <a:chOff x="4848" y="1548"/>
              <a:chExt cx="192" cy="948"/>
            </a:xfrm>
          </p:grpSpPr>
          <p:sp>
            <p:nvSpPr>
              <p:cNvPr id="67" name="AutoShape 42"/>
              <p:cNvSpPr>
                <a:spLocks noChangeArrowheads="1"/>
              </p:cNvSpPr>
              <p:nvPr/>
            </p:nvSpPr>
            <p:spPr bwMode="auto">
              <a:xfrm>
                <a:off x="4848" y="1632"/>
                <a:ext cx="192" cy="864"/>
              </a:xfrm>
              <a:prstGeom prst="flowChartMerge">
                <a:avLst/>
              </a:prstGeom>
              <a:solidFill>
                <a:srgbClr val="808080"/>
              </a:solidFill>
              <a:ln w="9525">
                <a:noFill/>
                <a:miter lim="800000"/>
                <a:headEnd/>
                <a:tailEnd/>
              </a:ln>
            </p:spPr>
            <p:txBody>
              <a:bodyPr wrap="none" anchor="ctr"/>
              <a:lstStyle/>
              <a:p>
                <a:endParaRPr lang="en-US"/>
              </a:p>
            </p:txBody>
          </p:sp>
          <p:sp>
            <p:nvSpPr>
              <p:cNvPr id="68" name="Oval 43"/>
              <p:cNvSpPr>
                <a:spLocks noChangeArrowheads="1"/>
              </p:cNvSpPr>
              <p:nvPr/>
            </p:nvSpPr>
            <p:spPr bwMode="auto">
              <a:xfrm>
                <a:off x="4848" y="1548"/>
                <a:ext cx="192" cy="144"/>
              </a:xfrm>
              <a:prstGeom prst="ellipse">
                <a:avLst/>
              </a:prstGeom>
              <a:solidFill>
                <a:srgbClr val="C0C0C0"/>
              </a:solidFill>
              <a:ln w="9525">
                <a:noFill/>
                <a:round/>
                <a:headEnd/>
                <a:tailEnd/>
              </a:ln>
            </p:spPr>
            <p:txBody>
              <a:bodyPr wrap="none" anchor="ctr"/>
              <a:lstStyle/>
              <a:p>
                <a:endParaRPr lang="en-US"/>
              </a:p>
            </p:txBody>
          </p:sp>
        </p:grpSp>
        <p:sp>
          <p:nvSpPr>
            <p:cNvPr id="66" name="Line 46"/>
            <p:cNvSpPr>
              <a:spLocks noChangeShapeType="1"/>
            </p:cNvSpPr>
            <p:nvPr/>
          </p:nvSpPr>
          <p:spPr bwMode="auto">
            <a:xfrm flipH="1">
              <a:off x="4111139" y="3520269"/>
              <a:ext cx="189144" cy="0"/>
            </a:xfrm>
            <a:prstGeom prst="line">
              <a:avLst/>
            </a:prstGeom>
            <a:noFill/>
            <a:ln w="19050">
              <a:solidFill>
                <a:schemeClr val="tx1"/>
              </a:solidFill>
              <a:round/>
              <a:headEnd/>
              <a:tailEnd/>
            </a:ln>
          </p:spPr>
          <p:txBody>
            <a:bodyPr/>
            <a:lstStyle/>
            <a:p>
              <a:endParaRPr lang="en-US"/>
            </a:p>
          </p:txBody>
        </p:sp>
      </p:grpSp>
      <p:sp>
        <p:nvSpPr>
          <p:cNvPr id="72" name="TextBox 71"/>
          <p:cNvSpPr txBox="1"/>
          <p:nvPr/>
        </p:nvSpPr>
        <p:spPr>
          <a:xfrm>
            <a:off x="4343400" y="3037395"/>
            <a:ext cx="1371600" cy="646331"/>
          </a:xfrm>
          <a:prstGeom prst="rect">
            <a:avLst/>
          </a:prstGeom>
          <a:noFill/>
        </p:spPr>
        <p:txBody>
          <a:bodyPr wrap="square" rtlCol="0">
            <a:spAutoFit/>
          </a:bodyPr>
          <a:lstStyle/>
          <a:p>
            <a:r>
              <a:rPr lang="en-US" dirty="0" smtClean="0"/>
              <a:t>STM : single </a:t>
            </a:r>
            <a:r>
              <a:rPr lang="en-US" dirty="0" err="1" smtClean="0"/>
              <a:t>nanoparticle</a:t>
            </a:r>
            <a:endParaRPr lang="en-US" dirty="0"/>
          </a:p>
        </p:txBody>
      </p:sp>
      <p:sp>
        <p:nvSpPr>
          <p:cNvPr id="80" name="TextBox 79"/>
          <p:cNvSpPr txBox="1"/>
          <p:nvPr/>
        </p:nvSpPr>
        <p:spPr>
          <a:xfrm>
            <a:off x="4572000" y="6477000"/>
            <a:ext cx="4572000" cy="369332"/>
          </a:xfrm>
          <a:prstGeom prst="rect">
            <a:avLst/>
          </a:prstGeom>
          <a:solidFill>
            <a:schemeClr val="bg1">
              <a:lumMod val="85000"/>
            </a:schemeClr>
          </a:solidFill>
        </p:spPr>
        <p:txBody>
          <a:bodyPr wrap="square" rtlCol="0">
            <a:spAutoFit/>
          </a:bodyPr>
          <a:lstStyle/>
          <a:p>
            <a:pPr algn="r"/>
            <a:r>
              <a:rPr lang="en-US" b="1" dirty="0" err="1" smtClean="0">
                <a:solidFill>
                  <a:srgbClr val="FF0000"/>
                </a:solidFill>
              </a:rPr>
              <a:t>Sangita</a:t>
            </a:r>
            <a:r>
              <a:rPr lang="en-US" b="1" dirty="0" smtClean="0">
                <a:solidFill>
                  <a:srgbClr val="FF0000"/>
                </a:solidFill>
              </a:rPr>
              <a:t> Bose et al., Nature Materials (in press)</a:t>
            </a:r>
            <a:endParaRPr lang="en-US" b="1" dirty="0">
              <a:solidFill>
                <a:srgbClr val="FF0000"/>
              </a:solidFill>
            </a:endParaRPr>
          </a:p>
        </p:txBody>
      </p:sp>
      <p:grpSp>
        <p:nvGrpSpPr>
          <p:cNvPr id="33" name="Group 4"/>
          <p:cNvGrpSpPr>
            <a:grpSpLocks/>
          </p:cNvGrpSpPr>
          <p:nvPr/>
        </p:nvGrpSpPr>
        <p:grpSpPr bwMode="auto">
          <a:xfrm>
            <a:off x="3733800" y="3657600"/>
            <a:ext cx="5105400" cy="2667000"/>
            <a:chOff x="336" y="336"/>
            <a:chExt cx="3648" cy="2585"/>
          </a:xfrm>
        </p:grpSpPr>
        <p:graphicFrame>
          <p:nvGraphicFramePr>
            <p:cNvPr id="75" name="Object 5"/>
            <p:cNvGraphicFramePr>
              <a:graphicFrameLocks noChangeAspect="1"/>
            </p:cNvGraphicFramePr>
            <p:nvPr/>
          </p:nvGraphicFramePr>
          <p:xfrm>
            <a:off x="336" y="336"/>
            <a:ext cx="3648" cy="2585"/>
          </p:xfrm>
          <a:graphic>
            <a:graphicData uri="http://schemas.openxmlformats.org/presentationml/2006/ole">
              <p:oleObj spid="_x0000_s99330" name="Graph" r:id="rId9" imgW="4145040" imgH="2936880" progId="Origin50.Graph">
                <p:embed/>
              </p:oleObj>
            </a:graphicData>
          </a:graphic>
        </p:graphicFrame>
        <p:grpSp>
          <p:nvGrpSpPr>
            <p:cNvPr id="37" name="Group 6"/>
            <p:cNvGrpSpPr>
              <a:grpSpLocks/>
            </p:cNvGrpSpPr>
            <p:nvPr/>
          </p:nvGrpSpPr>
          <p:grpSpPr bwMode="auto">
            <a:xfrm>
              <a:off x="1098" y="843"/>
              <a:ext cx="2320" cy="976"/>
              <a:chOff x="480" y="1894"/>
              <a:chExt cx="2320" cy="976"/>
            </a:xfrm>
          </p:grpSpPr>
          <p:sp>
            <p:nvSpPr>
              <p:cNvPr id="77" name="Freeform 7"/>
              <p:cNvSpPr>
                <a:spLocks/>
              </p:cNvSpPr>
              <p:nvPr/>
            </p:nvSpPr>
            <p:spPr bwMode="auto">
              <a:xfrm>
                <a:off x="480" y="1894"/>
                <a:ext cx="2320" cy="556"/>
              </a:xfrm>
              <a:custGeom>
                <a:avLst/>
                <a:gdLst>
                  <a:gd name="T0" fmla="*/ 2320 w 2320"/>
                  <a:gd name="T1" fmla="*/ 556 h 556"/>
                  <a:gd name="T2" fmla="*/ 2092 w 2320"/>
                  <a:gd name="T3" fmla="*/ 415 h 556"/>
                  <a:gd name="T4" fmla="*/ 1744 w 2320"/>
                  <a:gd name="T5" fmla="*/ 388 h 556"/>
                  <a:gd name="T6" fmla="*/ 1148 w 2320"/>
                  <a:gd name="T7" fmla="*/ 281 h 556"/>
                  <a:gd name="T8" fmla="*/ 779 w 2320"/>
                  <a:gd name="T9" fmla="*/ 20 h 556"/>
                  <a:gd name="T10" fmla="*/ 0 w 2320"/>
                  <a:gd name="T11" fmla="*/ 163 h 556"/>
                  <a:gd name="T12" fmla="*/ 0 60000 65536"/>
                  <a:gd name="T13" fmla="*/ 0 60000 65536"/>
                  <a:gd name="T14" fmla="*/ 0 60000 65536"/>
                  <a:gd name="T15" fmla="*/ 0 60000 65536"/>
                  <a:gd name="T16" fmla="*/ 0 60000 65536"/>
                  <a:gd name="T17" fmla="*/ 0 60000 65536"/>
                  <a:gd name="T18" fmla="*/ 0 w 2320"/>
                  <a:gd name="T19" fmla="*/ 0 h 556"/>
                  <a:gd name="T20" fmla="*/ 2320 w 2320"/>
                  <a:gd name="T21" fmla="*/ 556 h 556"/>
                </a:gdLst>
                <a:ahLst/>
                <a:cxnLst>
                  <a:cxn ang="T12">
                    <a:pos x="T0" y="T1"/>
                  </a:cxn>
                  <a:cxn ang="T13">
                    <a:pos x="T2" y="T3"/>
                  </a:cxn>
                  <a:cxn ang="T14">
                    <a:pos x="T4" y="T5"/>
                  </a:cxn>
                  <a:cxn ang="T15">
                    <a:pos x="T6" y="T7"/>
                  </a:cxn>
                  <a:cxn ang="T16">
                    <a:pos x="T8" y="T9"/>
                  </a:cxn>
                  <a:cxn ang="T17">
                    <a:pos x="T10" y="T11"/>
                  </a:cxn>
                </a:cxnLst>
                <a:rect l="T18" t="T19" r="T20" b="T21"/>
                <a:pathLst>
                  <a:path w="2320" h="556">
                    <a:moveTo>
                      <a:pt x="2320" y="556"/>
                    </a:moveTo>
                    <a:cubicBezTo>
                      <a:pt x="2282" y="534"/>
                      <a:pt x="2188" y="443"/>
                      <a:pt x="2092" y="415"/>
                    </a:cubicBezTo>
                    <a:cubicBezTo>
                      <a:pt x="1996" y="387"/>
                      <a:pt x="1901" y="410"/>
                      <a:pt x="1744" y="388"/>
                    </a:cubicBezTo>
                    <a:cubicBezTo>
                      <a:pt x="1587" y="366"/>
                      <a:pt x="1309" y="342"/>
                      <a:pt x="1148" y="281"/>
                    </a:cubicBezTo>
                    <a:cubicBezTo>
                      <a:pt x="987" y="220"/>
                      <a:pt x="970" y="40"/>
                      <a:pt x="779" y="20"/>
                    </a:cubicBezTo>
                    <a:cubicBezTo>
                      <a:pt x="588" y="0"/>
                      <a:pt x="162" y="133"/>
                      <a:pt x="0" y="163"/>
                    </a:cubicBezTo>
                  </a:path>
                </a:pathLst>
              </a:custGeom>
              <a:noFill/>
              <a:ln w="9525">
                <a:solidFill>
                  <a:schemeClr val="tx1"/>
                </a:solidFill>
                <a:round/>
                <a:headEnd/>
                <a:tailEnd/>
              </a:ln>
            </p:spPr>
            <p:txBody>
              <a:bodyPr/>
              <a:lstStyle/>
              <a:p>
                <a:endParaRPr lang="en-US"/>
              </a:p>
            </p:txBody>
          </p:sp>
          <p:sp>
            <p:nvSpPr>
              <p:cNvPr id="78" name="Freeform 8"/>
              <p:cNvSpPr>
                <a:spLocks/>
              </p:cNvSpPr>
              <p:nvPr/>
            </p:nvSpPr>
            <p:spPr bwMode="auto">
              <a:xfrm>
                <a:off x="563" y="2276"/>
                <a:ext cx="1379" cy="594"/>
              </a:xfrm>
              <a:custGeom>
                <a:avLst/>
                <a:gdLst>
                  <a:gd name="T0" fmla="*/ 1379 w 1379"/>
                  <a:gd name="T1" fmla="*/ 0 h 594"/>
                  <a:gd name="T2" fmla="*/ 1078 w 1379"/>
                  <a:gd name="T3" fmla="*/ 154 h 594"/>
                  <a:gd name="T4" fmla="*/ 730 w 1379"/>
                  <a:gd name="T5" fmla="*/ 549 h 594"/>
                  <a:gd name="T6" fmla="*/ 0 w 1379"/>
                  <a:gd name="T7" fmla="*/ 422 h 594"/>
                  <a:gd name="T8" fmla="*/ 0 60000 65536"/>
                  <a:gd name="T9" fmla="*/ 0 60000 65536"/>
                  <a:gd name="T10" fmla="*/ 0 60000 65536"/>
                  <a:gd name="T11" fmla="*/ 0 60000 65536"/>
                  <a:gd name="T12" fmla="*/ 0 w 1379"/>
                  <a:gd name="T13" fmla="*/ 0 h 594"/>
                  <a:gd name="T14" fmla="*/ 1379 w 1379"/>
                  <a:gd name="T15" fmla="*/ 594 h 594"/>
                </a:gdLst>
                <a:ahLst/>
                <a:cxnLst>
                  <a:cxn ang="T8">
                    <a:pos x="T0" y="T1"/>
                  </a:cxn>
                  <a:cxn ang="T9">
                    <a:pos x="T2" y="T3"/>
                  </a:cxn>
                  <a:cxn ang="T10">
                    <a:pos x="T4" y="T5"/>
                  </a:cxn>
                  <a:cxn ang="T11">
                    <a:pos x="T6" y="T7"/>
                  </a:cxn>
                </a:cxnLst>
                <a:rect l="T12" t="T13" r="T14" b="T15"/>
                <a:pathLst>
                  <a:path w="1379" h="594">
                    <a:moveTo>
                      <a:pt x="1379" y="0"/>
                    </a:moveTo>
                    <a:cubicBezTo>
                      <a:pt x="1330" y="26"/>
                      <a:pt x="1186" y="63"/>
                      <a:pt x="1078" y="154"/>
                    </a:cubicBezTo>
                    <a:cubicBezTo>
                      <a:pt x="970" y="245"/>
                      <a:pt x="910" y="504"/>
                      <a:pt x="730" y="549"/>
                    </a:cubicBezTo>
                    <a:cubicBezTo>
                      <a:pt x="550" y="594"/>
                      <a:pt x="152" y="449"/>
                      <a:pt x="0" y="422"/>
                    </a:cubicBezTo>
                  </a:path>
                </a:pathLst>
              </a:custGeom>
              <a:noFill/>
              <a:ln w="9525">
                <a:solidFill>
                  <a:schemeClr val="tx1"/>
                </a:solidFill>
                <a:round/>
                <a:headEnd/>
                <a:tailEnd/>
              </a:ln>
            </p:spPr>
            <p:txBody>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linds(horizontal)">
                                      <p:cBhvr>
                                        <p:cTn id="7" dur="500"/>
                                        <p:tgtEl>
                                          <p:spTgt spid="10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linds(horizontal)">
                                      <p:cBhvr>
                                        <p:cTn id="13" dur="500"/>
                                        <p:tgtEl>
                                          <p:spTgt spid="49"/>
                                        </p:tgtEl>
                                      </p:cBhvr>
                                    </p:animEffect>
                                  </p:childTnLst>
                                </p:cTn>
                              </p:par>
                              <p:par>
                                <p:cTn id="14" presetID="3" presetClass="entr" presetSubtype="1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linds(horizontal)">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par>
                                <p:cTn id="25" presetID="3" presetClass="entr" presetSubtype="1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par>
                                <p:cTn id="28" presetID="3" presetClass="entr" presetSubtype="1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linds(horizontal)">
                                      <p:cBhvr>
                                        <p:cTn id="33" dur="500"/>
                                        <p:tgtEl>
                                          <p:spTgt spid="1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blinds(horizontal)">
                                      <p:cBhvr>
                                        <p:cTn id="36" dur="500"/>
                                        <p:tgtEl>
                                          <p:spTgt spid="80"/>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linds(horizontal)">
                                      <p:cBhvr>
                                        <p:cTn id="41" dur="500"/>
                                        <p:tgtEl>
                                          <p:spTgt spid="11"/>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blinds(horizontal)">
                                      <p:cBhvr>
                                        <p:cTn id="44" dur="500"/>
                                        <p:tgtEl>
                                          <p:spTgt spid="72"/>
                                        </p:tgtEl>
                                      </p:cBhvr>
                                    </p:animEffect>
                                  </p:childTnLst>
                                </p:cTn>
                              </p:par>
                              <p:par>
                                <p:cTn id="45" presetID="3" presetClass="entr" presetSubtype="1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linds(horizontal)">
                                      <p:cBhvr>
                                        <p:cTn id="47" dur="500"/>
                                        <p:tgtEl>
                                          <p:spTgt spid="9"/>
                                        </p:tgtEl>
                                      </p:cBhvr>
                                    </p:animEffect>
                                  </p:childTnLst>
                                </p:cTn>
                              </p:par>
                              <p:par>
                                <p:cTn id="48" presetID="3" presetClass="entr" presetSubtype="1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blinds(horizontal)">
                                      <p:cBhvr>
                                        <p:cTn id="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P spid="49" grpId="0"/>
      <p:bldP spid="72" grpId="0"/>
      <p:bldP spid="8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4" name="Object 2"/>
          <p:cNvGraphicFramePr>
            <a:graphicFrameLocks noChangeAspect="1"/>
          </p:cNvGraphicFramePr>
          <p:nvPr/>
        </p:nvGraphicFramePr>
        <p:xfrm>
          <a:off x="381001" y="304799"/>
          <a:ext cx="8490456" cy="6016795"/>
        </p:xfrm>
        <a:graphic>
          <a:graphicData uri="http://schemas.openxmlformats.org/presentationml/2006/ole">
            <p:oleObj spid="_x0000_s100354" name="Graph" r:id="rId3" imgW="4145040" imgH="2936880" progId="Origin50.Graph">
              <p:embed/>
            </p:oleObj>
          </a:graphicData>
        </a:graphic>
      </p:graphicFrame>
      <p:sp>
        <p:nvSpPr>
          <p:cNvPr id="3" name="TextBox 2"/>
          <p:cNvSpPr txBox="1"/>
          <p:nvPr/>
        </p:nvSpPr>
        <p:spPr>
          <a:xfrm>
            <a:off x="4572000" y="6477000"/>
            <a:ext cx="4572000" cy="369332"/>
          </a:xfrm>
          <a:prstGeom prst="rect">
            <a:avLst/>
          </a:prstGeom>
          <a:solidFill>
            <a:schemeClr val="bg1">
              <a:lumMod val="85000"/>
            </a:schemeClr>
          </a:solidFill>
        </p:spPr>
        <p:txBody>
          <a:bodyPr wrap="square" rtlCol="0">
            <a:spAutoFit/>
          </a:bodyPr>
          <a:lstStyle/>
          <a:p>
            <a:pPr algn="r"/>
            <a:r>
              <a:rPr lang="en-US" b="1" dirty="0" err="1" smtClean="0">
                <a:solidFill>
                  <a:srgbClr val="FF0000"/>
                </a:solidFill>
              </a:rPr>
              <a:t>Sangita</a:t>
            </a:r>
            <a:r>
              <a:rPr lang="en-US" b="1" dirty="0" smtClean="0">
                <a:solidFill>
                  <a:srgbClr val="FF0000"/>
                </a:solidFill>
              </a:rPr>
              <a:t> Bose et al., Nature Materials (in press)</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nobelprize.org/nobel_prizes/physics/laureates/1973/esaki.jpg"/>
          <p:cNvPicPr>
            <a:picLocks noChangeAspect="1" noChangeArrowheads="1"/>
          </p:cNvPicPr>
          <p:nvPr/>
        </p:nvPicPr>
        <p:blipFill>
          <a:blip r:embed="rId2" cstate="print"/>
          <a:srcRect/>
          <a:stretch>
            <a:fillRect/>
          </a:stretch>
        </p:blipFill>
        <p:spPr bwMode="auto">
          <a:xfrm>
            <a:off x="533400" y="34833"/>
            <a:ext cx="1371600" cy="1921934"/>
          </a:xfrm>
          <a:prstGeom prst="rect">
            <a:avLst/>
          </a:prstGeom>
          <a:noFill/>
        </p:spPr>
      </p:pic>
      <p:sp>
        <p:nvSpPr>
          <p:cNvPr id="5" name="TextBox 4"/>
          <p:cNvSpPr txBox="1"/>
          <p:nvPr/>
        </p:nvSpPr>
        <p:spPr>
          <a:xfrm>
            <a:off x="304800" y="2016033"/>
            <a:ext cx="1981200" cy="646331"/>
          </a:xfrm>
          <a:prstGeom prst="rect">
            <a:avLst/>
          </a:prstGeom>
          <a:noFill/>
        </p:spPr>
        <p:txBody>
          <a:bodyPr wrap="square" rtlCol="0">
            <a:spAutoFit/>
          </a:bodyPr>
          <a:lstStyle/>
          <a:p>
            <a:r>
              <a:rPr lang="en-US" dirty="0" smtClean="0"/>
              <a:t>Leo Esaki, b. 1925</a:t>
            </a:r>
          </a:p>
          <a:p>
            <a:r>
              <a:rPr lang="en-US" dirty="0" smtClean="0"/>
              <a:t>Nobel Prize, 1973</a:t>
            </a:r>
            <a:endParaRPr lang="en-US" dirty="0"/>
          </a:p>
        </p:txBody>
      </p:sp>
      <p:sp>
        <p:nvSpPr>
          <p:cNvPr id="6" name="TextBox 5"/>
          <p:cNvSpPr txBox="1"/>
          <p:nvPr/>
        </p:nvSpPr>
        <p:spPr>
          <a:xfrm>
            <a:off x="2971800" y="381000"/>
            <a:ext cx="5486400" cy="461665"/>
          </a:xfrm>
          <a:prstGeom prst="rect">
            <a:avLst/>
          </a:prstGeom>
          <a:noFill/>
        </p:spPr>
        <p:txBody>
          <a:bodyPr wrap="square" rtlCol="0">
            <a:spAutoFit/>
          </a:bodyPr>
          <a:lstStyle/>
          <a:p>
            <a:pPr algn="ctr"/>
            <a:r>
              <a:rPr lang="en-US" sz="2400" dirty="0" smtClean="0"/>
              <a:t>Tunneling in Solid State systems</a:t>
            </a:r>
            <a:endParaRPr lang="en-US" sz="2400" dirty="0"/>
          </a:p>
        </p:txBody>
      </p:sp>
      <p:sp>
        <p:nvSpPr>
          <p:cNvPr id="7" name="Rectangle 6"/>
          <p:cNvSpPr/>
          <p:nvPr/>
        </p:nvSpPr>
        <p:spPr>
          <a:xfrm>
            <a:off x="3352800" y="1905000"/>
            <a:ext cx="4724400" cy="3139321"/>
          </a:xfrm>
          <a:prstGeom prst="rect">
            <a:avLst/>
          </a:prstGeom>
        </p:spPr>
        <p:txBody>
          <a:bodyPr wrap="square">
            <a:spAutoFit/>
          </a:bodyPr>
          <a:lstStyle/>
          <a:p>
            <a:pPr algn="just"/>
            <a:r>
              <a:rPr lang="en-US" b="1" dirty="0">
                <a:solidFill>
                  <a:srgbClr val="002060"/>
                </a:solidFill>
              </a:rPr>
              <a:t>The award is for their discoveries regarding tunneling phenomena in solids. </a:t>
            </a:r>
            <a:r>
              <a:rPr lang="en-US" dirty="0"/>
              <a:t>Half of the prize is divided equally between Esaki and Giaever for their experimental discoveries regarding tunneling phenomena in semiconductors and superconductors respectively. The other half is awarded to Josephson for his theoretical predictions of properties in a </a:t>
            </a:r>
            <a:r>
              <a:rPr lang="en-US" dirty="0" err="1"/>
              <a:t>supercurrent</a:t>
            </a:r>
            <a:r>
              <a:rPr lang="en-US" dirty="0"/>
              <a:t> flowing through a tunnel barrier, in particular the phenomena generally known as the Josephson effects.</a:t>
            </a:r>
            <a:r>
              <a:rPr lang="en-US" dirty="0" smtClean="0"/>
              <a:t> </a:t>
            </a:r>
            <a:endParaRPr lang="en-US" dirty="0"/>
          </a:p>
        </p:txBody>
      </p:sp>
      <p:pic>
        <p:nvPicPr>
          <p:cNvPr id="23556" name="Picture 4" descr="http://www.uio.no/om_uio/pic/giaever.jpg"/>
          <p:cNvPicPr>
            <a:picLocks noChangeAspect="1" noChangeArrowheads="1"/>
          </p:cNvPicPr>
          <p:nvPr/>
        </p:nvPicPr>
        <p:blipFill>
          <a:blip r:embed="rId3" cstate="print"/>
          <a:srcRect/>
          <a:stretch>
            <a:fillRect/>
          </a:stretch>
        </p:blipFill>
        <p:spPr bwMode="auto">
          <a:xfrm>
            <a:off x="609600" y="2701833"/>
            <a:ext cx="1447800" cy="1489167"/>
          </a:xfrm>
          <a:prstGeom prst="rect">
            <a:avLst/>
          </a:prstGeom>
          <a:noFill/>
        </p:spPr>
      </p:pic>
      <p:sp>
        <p:nvSpPr>
          <p:cNvPr id="9" name="TextBox 8"/>
          <p:cNvSpPr txBox="1"/>
          <p:nvPr/>
        </p:nvSpPr>
        <p:spPr>
          <a:xfrm>
            <a:off x="304800" y="4191000"/>
            <a:ext cx="2133600" cy="646331"/>
          </a:xfrm>
          <a:prstGeom prst="rect">
            <a:avLst/>
          </a:prstGeom>
          <a:noFill/>
        </p:spPr>
        <p:txBody>
          <a:bodyPr wrap="square" rtlCol="0">
            <a:spAutoFit/>
          </a:bodyPr>
          <a:lstStyle/>
          <a:p>
            <a:r>
              <a:rPr lang="en-US" dirty="0" err="1" smtClean="0"/>
              <a:t>Ivar</a:t>
            </a:r>
            <a:r>
              <a:rPr lang="en-US" dirty="0" smtClean="0"/>
              <a:t> Giaever, b. 1929</a:t>
            </a:r>
          </a:p>
          <a:p>
            <a:r>
              <a:rPr lang="en-US" dirty="0" smtClean="0"/>
              <a:t>Nobel Prize, 1973</a:t>
            </a:r>
            <a:endParaRPr lang="en-US" dirty="0"/>
          </a:p>
        </p:txBody>
      </p:sp>
      <p:pic>
        <p:nvPicPr>
          <p:cNvPr id="23558" name="Picture 6" descr="http://nobelprize.org/nobel_prizes/physics/laureates/1973/josephson.jpg"/>
          <p:cNvPicPr>
            <a:picLocks noChangeAspect="1" noChangeArrowheads="1"/>
          </p:cNvPicPr>
          <p:nvPr/>
        </p:nvPicPr>
        <p:blipFill>
          <a:blip r:embed="rId4" cstate="print"/>
          <a:srcRect/>
          <a:stretch>
            <a:fillRect/>
          </a:stretch>
        </p:blipFill>
        <p:spPr bwMode="auto">
          <a:xfrm>
            <a:off x="685800" y="5029200"/>
            <a:ext cx="1143000" cy="1601612"/>
          </a:xfrm>
          <a:prstGeom prst="rect">
            <a:avLst/>
          </a:prstGeom>
          <a:noFill/>
        </p:spPr>
      </p:pic>
      <p:sp>
        <p:nvSpPr>
          <p:cNvPr id="11" name="TextBox 10"/>
          <p:cNvSpPr txBox="1"/>
          <p:nvPr/>
        </p:nvSpPr>
        <p:spPr>
          <a:xfrm>
            <a:off x="1981200" y="5943600"/>
            <a:ext cx="3124200" cy="646331"/>
          </a:xfrm>
          <a:prstGeom prst="rect">
            <a:avLst/>
          </a:prstGeom>
          <a:noFill/>
        </p:spPr>
        <p:txBody>
          <a:bodyPr wrap="square" rtlCol="0">
            <a:spAutoFit/>
          </a:bodyPr>
          <a:lstStyle/>
          <a:p>
            <a:r>
              <a:rPr lang="en-US" dirty="0" smtClean="0"/>
              <a:t>Brian Josephson, b. 1940</a:t>
            </a:r>
          </a:p>
          <a:p>
            <a:r>
              <a:rPr lang="en-US" dirty="0" smtClean="0"/>
              <a:t>Nobel Prize, 1973</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63562"/>
          </a:xfrm>
        </p:spPr>
        <p:txBody>
          <a:bodyPr>
            <a:normAutofit fontScale="90000"/>
          </a:bodyPr>
          <a:lstStyle/>
          <a:p>
            <a:r>
              <a:rPr lang="en-US" dirty="0" smtClean="0"/>
              <a:t>Particle in a box (again)</a:t>
            </a:r>
            <a:endParaRPr lang="en-US" dirty="0"/>
          </a:p>
        </p:txBody>
      </p:sp>
      <p:pic>
        <p:nvPicPr>
          <p:cNvPr id="3" name="Picture 3" descr="ring"/>
          <p:cNvPicPr>
            <a:picLocks noChangeAspect="1" noChangeArrowheads="1"/>
          </p:cNvPicPr>
          <p:nvPr/>
        </p:nvPicPr>
        <p:blipFill>
          <a:blip r:embed="rId2" cstate="print"/>
          <a:srcRect/>
          <a:stretch>
            <a:fillRect/>
          </a:stretch>
        </p:blipFill>
        <p:spPr bwMode="auto">
          <a:xfrm>
            <a:off x="4572000" y="1828800"/>
            <a:ext cx="4427537" cy="2735262"/>
          </a:xfrm>
          <a:prstGeom prst="rect">
            <a:avLst/>
          </a:prstGeom>
          <a:noFill/>
          <a:ln w="9525">
            <a:noFill/>
            <a:miter lim="800000"/>
            <a:headEnd/>
            <a:tailEnd/>
          </a:ln>
        </p:spPr>
      </p:pic>
      <p:sp>
        <p:nvSpPr>
          <p:cNvPr id="4" name="Text Box 6"/>
          <p:cNvSpPr txBox="1">
            <a:spLocks noChangeArrowheads="1"/>
          </p:cNvSpPr>
          <p:nvPr/>
        </p:nvSpPr>
        <p:spPr bwMode="auto">
          <a:xfrm>
            <a:off x="4759325" y="4635500"/>
            <a:ext cx="4151312" cy="336550"/>
          </a:xfrm>
          <a:prstGeom prst="rect">
            <a:avLst/>
          </a:prstGeom>
          <a:solidFill>
            <a:srgbClr val="C0C0C0">
              <a:alpha val="38823"/>
            </a:srgbClr>
          </a:solidFill>
          <a:ln w="9525">
            <a:noFill/>
            <a:miter lim="800000"/>
            <a:headEnd/>
            <a:tailEnd/>
          </a:ln>
        </p:spPr>
        <p:txBody>
          <a:bodyPr>
            <a:spAutoFit/>
          </a:bodyPr>
          <a:lstStyle/>
          <a:p>
            <a:pPr eaLnBrk="0" hangingPunct="0">
              <a:spcBef>
                <a:spcPct val="50000"/>
              </a:spcBef>
            </a:pPr>
            <a:r>
              <a:rPr lang="es-ES_tradnl" sz="1600">
                <a:solidFill>
                  <a:srgbClr val="FF3300"/>
                </a:solidFill>
              </a:rPr>
              <a:t>M.F.Crommie </a:t>
            </a:r>
            <a:r>
              <a:rPr lang="es-ES_tradnl" sz="1600" i="1">
                <a:solidFill>
                  <a:srgbClr val="FF3300"/>
                </a:solidFill>
              </a:rPr>
              <a:t>et al</a:t>
            </a:r>
            <a:r>
              <a:rPr lang="es-ES_tradnl" sz="1600">
                <a:solidFill>
                  <a:srgbClr val="FF3300"/>
                </a:solidFill>
              </a:rPr>
              <a:t>. Nature 363, 524 (1993)</a:t>
            </a:r>
          </a:p>
        </p:txBody>
      </p:sp>
      <p:pic>
        <p:nvPicPr>
          <p:cNvPr id="5" name="Picture 2"/>
          <p:cNvPicPr>
            <a:picLocks noChangeAspect="1" noChangeArrowheads="1"/>
          </p:cNvPicPr>
          <p:nvPr/>
        </p:nvPicPr>
        <p:blipFill>
          <a:blip r:embed="rId3" cstate="print"/>
          <a:srcRect/>
          <a:stretch>
            <a:fillRect/>
          </a:stretch>
        </p:blipFill>
        <p:spPr bwMode="auto">
          <a:xfrm>
            <a:off x="0" y="1557338"/>
            <a:ext cx="4500563" cy="3598862"/>
          </a:xfrm>
          <a:prstGeom prst="rect">
            <a:avLst/>
          </a:prstGeom>
          <a:noFill/>
          <a:ln w="9525">
            <a:noFill/>
            <a:miter lim="800000"/>
            <a:headEnd/>
            <a:tailEnd/>
          </a:ln>
        </p:spPr>
      </p:pic>
      <p:sp>
        <p:nvSpPr>
          <p:cNvPr id="6" name="Rectangle 7"/>
          <p:cNvSpPr>
            <a:spLocks noChangeArrowheads="1"/>
          </p:cNvSpPr>
          <p:nvPr/>
        </p:nvSpPr>
        <p:spPr bwMode="auto">
          <a:xfrm>
            <a:off x="641350" y="5257800"/>
            <a:ext cx="3451225" cy="336550"/>
          </a:xfrm>
          <a:prstGeom prst="rect">
            <a:avLst/>
          </a:prstGeom>
          <a:solidFill>
            <a:srgbClr val="C0C0C0">
              <a:alpha val="38039"/>
            </a:srgbClr>
          </a:solidFill>
          <a:ln w="9525">
            <a:noFill/>
            <a:miter lim="800000"/>
            <a:headEnd/>
            <a:tailEnd/>
          </a:ln>
        </p:spPr>
        <p:txBody>
          <a:bodyPr wrap="none">
            <a:spAutoFit/>
          </a:bodyPr>
          <a:lstStyle/>
          <a:p>
            <a:r>
              <a:rPr lang="en-US" sz="1600">
                <a:solidFill>
                  <a:srgbClr val="FF3300"/>
                </a:solidFill>
              </a:rPr>
              <a:t>M.F.Crommie </a:t>
            </a:r>
            <a:r>
              <a:rPr lang="en-US" sz="1600" i="1">
                <a:solidFill>
                  <a:srgbClr val="FF3300"/>
                </a:solidFill>
              </a:rPr>
              <a:t>et al</a:t>
            </a:r>
            <a:r>
              <a:rPr lang="en-US" sz="1600">
                <a:solidFill>
                  <a:srgbClr val="FF3300"/>
                </a:solidFill>
              </a:rPr>
              <a:t>., </a:t>
            </a:r>
            <a:r>
              <a:rPr lang="fr-FR" sz="1600">
                <a:solidFill>
                  <a:srgbClr val="FF3300"/>
                </a:solidFill>
              </a:rPr>
              <a:t> </a:t>
            </a:r>
            <a:r>
              <a:rPr lang="en-US" sz="1600">
                <a:solidFill>
                  <a:srgbClr val="FF3300"/>
                </a:solidFill>
              </a:rPr>
              <a:t>Science (1993)</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0"/>
            <a:ext cx="8229600" cy="563562"/>
          </a:xfrm>
          <a:prstGeom prst="rect">
            <a:avLst/>
          </a:prstGeom>
        </p:spPr>
        <p:txBody>
          <a:bodyP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Imaging in the momentum space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4" name="Group 19"/>
          <p:cNvGrpSpPr>
            <a:grpSpLocks/>
          </p:cNvGrpSpPr>
          <p:nvPr/>
        </p:nvGrpSpPr>
        <p:grpSpPr bwMode="auto">
          <a:xfrm>
            <a:off x="457200" y="1828800"/>
            <a:ext cx="3240088" cy="3240087"/>
            <a:chOff x="480" y="1152"/>
            <a:chExt cx="2041" cy="2041"/>
          </a:xfrm>
        </p:grpSpPr>
        <p:pic>
          <p:nvPicPr>
            <p:cNvPr id="5" name="Picture 7"/>
            <p:cNvPicPr>
              <a:picLocks noChangeAspect="1" noChangeArrowheads="1"/>
            </p:cNvPicPr>
            <p:nvPr/>
          </p:nvPicPr>
          <p:blipFill>
            <a:blip r:embed="rId2" cstate="print"/>
            <a:srcRect/>
            <a:stretch>
              <a:fillRect/>
            </a:stretch>
          </p:blipFill>
          <p:spPr bwMode="auto">
            <a:xfrm>
              <a:off x="480" y="1152"/>
              <a:ext cx="2041" cy="2041"/>
            </a:xfrm>
            <a:prstGeom prst="rect">
              <a:avLst/>
            </a:prstGeom>
            <a:noFill/>
            <a:ln w="28575">
              <a:solidFill>
                <a:schemeClr val="tx1"/>
              </a:solidFill>
              <a:miter lim="800000"/>
              <a:headEnd/>
              <a:tailEnd/>
            </a:ln>
          </p:spPr>
        </p:pic>
        <p:sp>
          <p:nvSpPr>
            <p:cNvPr id="6" name="Text Box 18"/>
            <p:cNvSpPr txBox="1">
              <a:spLocks noChangeArrowheads="1"/>
            </p:cNvSpPr>
            <p:nvPr/>
          </p:nvSpPr>
          <p:spPr bwMode="auto">
            <a:xfrm>
              <a:off x="2073" y="1153"/>
              <a:ext cx="412" cy="231"/>
            </a:xfrm>
            <a:prstGeom prst="rect">
              <a:avLst/>
            </a:prstGeom>
            <a:noFill/>
            <a:ln w="9525">
              <a:noFill/>
              <a:miter lim="800000"/>
              <a:headEnd/>
              <a:tailEnd/>
            </a:ln>
          </p:spPr>
          <p:txBody>
            <a:bodyPr wrap="none">
              <a:spAutoFit/>
            </a:bodyPr>
            <a:lstStyle/>
            <a:p>
              <a:r>
                <a:rPr lang="de-DE">
                  <a:solidFill>
                    <a:srgbClr val="0000FF"/>
                  </a:solidFill>
                </a:rPr>
                <a:t>1mV</a:t>
              </a:r>
              <a:endParaRPr lang="en-US">
                <a:solidFill>
                  <a:srgbClr val="0000FF"/>
                </a:solidFill>
              </a:endParaRPr>
            </a:p>
          </p:txBody>
        </p:sp>
      </p:grpSp>
      <p:sp>
        <p:nvSpPr>
          <p:cNvPr id="7" name="TextBox 6"/>
          <p:cNvSpPr txBox="1"/>
          <p:nvPr/>
        </p:nvSpPr>
        <p:spPr>
          <a:xfrm>
            <a:off x="5181600" y="6324600"/>
            <a:ext cx="3733800" cy="369332"/>
          </a:xfrm>
          <a:prstGeom prst="rect">
            <a:avLst/>
          </a:prstGeom>
          <a:noFill/>
        </p:spPr>
        <p:txBody>
          <a:bodyPr wrap="square" rtlCol="0">
            <a:spAutoFit/>
          </a:bodyPr>
          <a:lstStyle/>
          <a:p>
            <a:r>
              <a:rPr lang="en-US" dirty="0" smtClean="0"/>
              <a:t>Courtesy: </a:t>
            </a:r>
            <a:r>
              <a:rPr lang="en-US" dirty="0" err="1" smtClean="0"/>
              <a:t>Sangita</a:t>
            </a:r>
            <a:r>
              <a:rPr lang="en-US" dirty="0" smtClean="0"/>
              <a:t> Bose, MPI Stuttgart</a:t>
            </a:r>
            <a:endParaRPr lang="en-US" dirty="0"/>
          </a:p>
        </p:txBody>
      </p:sp>
      <p:pic>
        <p:nvPicPr>
          <p:cNvPr id="8" name="Picture 5"/>
          <p:cNvPicPr>
            <a:picLocks noChangeAspect="1" noChangeArrowheads="1"/>
          </p:cNvPicPr>
          <p:nvPr/>
        </p:nvPicPr>
        <p:blipFill>
          <a:blip r:embed="rId3" cstate="print"/>
          <a:srcRect/>
          <a:stretch>
            <a:fillRect/>
          </a:stretch>
        </p:blipFill>
        <p:spPr bwMode="auto">
          <a:xfrm>
            <a:off x="4495800" y="990600"/>
            <a:ext cx="3938588" cy="4897437"/>
          </a:xfrm>
          <a:prstGeom prst="rect">
            <a:avLst/>
          </a:prstGeom>
          <a:noFill/>
          <a:ln w="28575">
            <a:solidFill>
              <a:schemeClr val="tx1"/>
            </a:solidFill>
            <a:miter lim="800000"/>
            <a:headEnd/>
            <a:tailEnd/>
          </a:ln>
        </p:spPr>
      </p:pic>
      <p:sp>
        <p:nvSpPr>
          <p:cNvPr id="9" name="TextBox 8"/>
          <p:cNvSpPr txBox="1"/>
          <p:nvPr/>
        </p:nvSpPr>
        <p:spPr>
          <a:xfrm>
            <a:off x="457200" y="838200"/>
            <a:ext cx="3200400" cy="369332"/>
          </a:xfrm>
          <a:prstGeom prst="rect">
            <a:avLst/>
          </a:prstGeom>
          <a:noFill/>
        </p:spPr>
        <p:txBody>
          <a:bodyPr wrap="square" rtlCol="0">
            <a:spAutoFit/>
          </a:bodyPr>
          <a:lstStyle/>
          <a:p>
            <a:pPr algn="ctr"/>
            <a:r>
              <a:rPr lang="en-US" dirty="0" smtClean="0"/>
              <a:t>Au surface: Topography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61665"/>
          </a:xfrm>
          <a:prstGeom prst="rect">
            <a:avLst/>
          </a:prstGeom>
          <a:noFill/>
        </p:spPr>
        <p:txBody>
          <a:bodyPr wrap="square" rtlCol="0">
            <a:spAutoFit/>
          </a:bodyPr>
          <a:lstStyle/>
          <a:p>
            <a:pPr algn="ctr"/>
            <a:r>
              <a:rPr lang="en-US" sz="2400" dirty="0" smtClean="0"/>
              <a:t>How to accentuate </a:t>
            </a:r>
            <a:r>
              <a:rPr lang="en-US" sz="2400" dirty="0" err="1" smtClean="0"/>
              <a:t>spacial</a:t>
            </a:r>
            <a:r>
              <a:rPr lang="en-US" sz="2400" dirty="0" smtClean="0"/>
              <a:t> variation of the Local Density of States</a:t>
            </a:r>
            <a:endParaRPr lang="en-US" sz="2400" dirty="0"/>
          </a:p>
        </p:txBody>
      </p:sp>
      <p:sp>
        <p:nvSpPr>
          <p:cNvPr id="3" name="Arc 38"/>
          <p:cNvSpPr>
            <a:spLocks/>
          </p:cNvSpPr>
          <p:nvPr/>
        </p:nvSpPr>
        <p:spPr bwMode="auto">
          <a:xfrm flipV="1">
            <a:off x="2209800" y="1752600"/>
            <a:ext cx="1600200" cy="2438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solidFill>
          <a:ln w="9525">
            <a:solidFill>
              <a:schemeClr val="tx1"/>
            </a:solidFill>
            <a:round/>
            <a:headEnd/>
            <a:tailEnd/>
          </a:ln>
          <a:effectLst/>
        </p:spPr>
        <p:txBody>
          <a:bodyPr wrap="none" anchor="ctr"/>
          <a:lstStyle/>
          <a:p>
            <a:endParaRPr lang="en-US"/>
          </a:p>
        </p:txBody>
      </p:sp>
      <p:cxnSp>
        <p:nvCxnSpPr>
          <p:cNvPr id="4" name="Straight Arrow Connector 3"/>
          <p:cNvCxnSpPr>
            <a:stCxn id="3" idx="0"/>
          </p:cNvCxnSpPr>
          <p:nvPr/>
        </p:nvCxnSpPr>
        <p:spPr>
          <a:xfrm flipV="1">
            <a:off x="2209800" y="1143000"/>
            <a:ext cx="1588" cy="3048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2209800" y="4191000"/>
            <a:ext cx="1676400" cy="15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057400" y="762000"/>
            <a:ext cx="304800" cy="369332"/>
          </a:xfrm>
          <a:prstGeom prst="rect">
            <a:avLst/>
          </a:prstGeom>
          <a:noFill/>
        </p:spPr>
        <p:txBody>
          <a:bodyPr wrap="square" rtlCol="0">
            <a:spAutoFit/>
          </a:bodyPr>
          <a:lstStyle/>
          <a:p>
            <a:r>
              <a:rPr lang="en-US" b="1" dirty="0" smtClean="0"/>
              <a:t>E</a:t>
            </a:r>
            <a:endParaRPr lang="en-US" b="1" dirty="0"/>
          </a:p>
        </p:txBody>
      </p:sp>
      <p:sp>
        <p:nvSpPr>
          <p:cNvPr id="7" name="TextBox 6"/>
          <p:cNvSpPr txBox="1"/>
          <p:nvPr/>
        </p:nvSpPr>
        <p:spPr>
          <a:xfrm>
            <a:off x="3886200" y="3974068"/>
            <a:ext cx="609600" cy="369332"/>
          </a:xfrm>
          <a:prstGeom prst="rect">
            <a:avLst/>
          </a:prstGeom>
          <a:noFill/>
        </p:spPr>
        <p:txBody>
          <a:bodyPr wrap="square" rtlCol="0">
            <a:spAutoFit/>
          </a:bodyPr>
          <a:lstStyle/>
          <a:p>
            <a:r>
              <a:rPr lang="en-US" b="1" dirty="0" smtClean="0"/>
              <a:t>N(E)</a:t>
            </a:r>
            <a:endParaRPr lang="en-US" b="1" dirty="0"/>
          </a:p>
        </p:txBody>
      </p:sp>
      <p:sp>
        <p:nvSpPr>
          <p:cNvPr id="9" name="Rectangle 8"/>
          <p:cNvSpPr/>
          <p:nvPr/>
        </p:nvSpPr>
        <p:spPr>
          <a:xfrm>
            <a:off x="1447800" y="1447800"/>
            <a:ext cx="762000" cy="2743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38"/>
          <p:cNvSpPr>
            <a:spLocks/>
          </p:cNvSpPr>
          <p:nvPr/>
        </p:nvSpPr>
        <p:spPr bwMode="auto">
          <a:xfrm flipH="1" flipV="1">
            <a:off x="228600" y="2514600"/>
            <a:ext cx="1219200" cy="1676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solidFill>
          <a:ln w="9525">
            <a:solidFill>
              <a:schemeClr val="tx1"/>
            </a:solidFill>
            <a:round/>
            <a:headEnd/>
            <a:tailEnd/>
          </a:ln>
          <a:effectLst/>
        </p:spPr>
        <p:txBody>
          <a:bodyPr wrap="none" anchor="ctr"/>
          <a:lstStyle/>
          <a:p>
            <a:endParaRPr lang="en-US"/>
          </a:p>
        </p:txBody>
      </p:sp>
      <p:cxnSp>
        <p:nvCxnSpPr>
          <p:cNvPr id="15" name="Straight Arrow Connector 14"/>
          <p:cNvCxnSpPr/>
          <p:nvPr/>
        </p:nvCxnSpPr>
        <p:spPr>
          <a:xfrm rot="5400000">
            <a:off x="3658394" y="2132806"/>
            <a:ext cx="762000" cy="1588"/>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114800" y="1905000"/>
            <a:ext cx="457200" cy="369332"/>
          </a:xfrm>
          <a:prstGeom prst="rect">
            <a:avLst/>
          </a:prstGeom>
          <a:noFill/>
        </p:spPr>
        <p:txBody>
          <a:bodyPr wrap="square" rtlCol="0">
            <a:spAutoFit/>
          </a:bodyPr>
          <a:lstStyle/>
          <a:p>
            <a:r>
              <a:rPr lang="en-US" dirty="0" err="1" smtClean="0"/>
              <a:t>eV</a:t>
            </a:r>
            <a:endParaRPr lang="en-US" dirty="0"/>
          </a:p>
        </p:txBody>
      </p:sp>
      <p:cxnSp>
        <p:nvCxnSpPr>
          <p:cNvPr id="18" name="Straight Arrow Connector 17"/>
          <p:cNvCxnSpPr/>
          <p:nvPr/>
        </p:nvCxnSpPr>
        <p:spPr>
          <a:xfrm rot="10800000">
            <a:off x="1219200" y="1905000"/>
            <a:ext cx="990600" cy="1588"/>
          </a:xfrm>
          <a:prstGeom prst="straightConnector1">
            <a:avLst/>
          </a:prstGeom>
          <a:ln w="38100">
            <a:solidFill>
              <a:srgbClr val="07096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a:off x="1219201" y="2057400"/>
            <a:ext cx="990600" cy="1588"/>
          </a:xfrm>
          <a:prstGeom prst="straightConnector1">
            <a:avLst/>
          </a:prstGeom>
          <a:ln w="38100">
            <a:solidFill>
              <a:srgbClr val="07096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1219201" y="2209800"/>
            <a:ext cx="990600" cy="1588"/>
          </a:xfrm>
          <a:prstGeom prst="straightConnector1">
            <a:avLst/>
          </a:prstGeom>
          <a:ln w="38100">
            <a:solidFill>
              <a:srgbClr val="07096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1219201" y="2360611"/>
            <a:ext cx="990600" cy="1588"/>
          </a:xfrm>
          <a:prstGeom prst="straightConnector1">
            <a:avLst/>
          </a:prstGeom>
          <a:ln w="38100">
            <a:solidFill>
              <a:srgbClr val="07096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1219200" y="1752600"/>
            <a:ext cx="990600" cy="1588"/>
          </a:xfrm>
          <a:prstGeom prst="straightConnector1">
            <a:avLst/>
          </a:prstGeom>
          <a:ln w="38100">
            <a:solidFill>
              <a:srgbClr val="07096F"/>
            </a:solidFill>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01377" name="Object 1"/>
          <p:cNvGraphicFramePr>
            <a:graphicFrameLocks noChangeAspect="1"/>
          </p:cNvGraphicFramePr>
          <p:nvPr/>
        </p:nvGraphicFramePr>
        <p:xfrm>
          <a:off x="4648200" y="2209800"/>
          <a:ext cx="4356100" cy="1031875"/>
        </p:xfrm>
        <a:graphic>
          <a:graphicData uri="http://schemas.openxmlformats.org/presentationml/2006/ole">
            <p:oleObj spid="_x0000_s101377" name="Equation" r:id="rId3" imgW="1930320" imgH="457200" progId="Equation.3">
              <p:embed/>
            </p:oleObj>
          </a:graphicData>
        </a:graphic>
      </p:graphicFrame>
      <p:graphicFrame>
        <p:nvGraphicFramePr>
          <p:cNvPr id="101378" name="Object 2"/>
          <p:cNvGraphicFramePr>
            <a:graphicFrameLocks noChangeAspect="1"/>
          </p:cNvGraphicFramePr>
          <p:nvPr/>
        </p:nvGraphicFramePr>
        <p:xfrm>
          <a:off x="1600200" y="4648200"/>
          <a:ext cx="6019800" cy="1939925"/>
        </p:xfrm>
        <a:graphic>
          <a:graphicData uri="http://schemas.openxmlformats.org/presentationml/2006/ole">
            <p:oleObj spid="_x0000_s101378" name="Equation" r:id="rId4" imgW="2679480" imgH="863280" progId="Equation.3">
              <p:embed/>
            </p:oleObj>
          </a:graphicData>
        </a:graphic>
      </p:graphicFrame>
      <p:cxnSp>
        <p:nvCxnSpPr>
          <p:cNvPr id="26" name="Straight Arrow Connector 25"/>
          <p:cNvCxnSpPr/>
          <p:nvPr/>
        </p:nvCxnSpPr>
        <p:spPr>
          <a:xfrm rot="10800000" flipV="1">
            <a:off x="4953000" y="3200400"/>
            <a:ext cx="2133600" cy="1524000"/>
          </a:xfrm>
          <a:prstGeom prst="straightConnector1">
            <a:avLst/>
          </a:prstGeom>
          <a:ln w="76200" cmpd="tri">
            <a:solidFill>
              <a:schemeClr val="tx1"/>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01377"/>
                                        </p:tgtEl>
                                        <p:attrNameLst>
                                          <p:attrName>style.visibility</p:attrName>
                                        </p:attrNameLst>
                                      </p:cBhvr>
                                      <p:to>
                                        <p:strVal val="visible"/>
                                      </p:to>
                                    </p:set>
                                    <p:animEffect transition="in" filter="blinds(horizontal)">
                                      <p:cBhvr>
                                        <p:cTn id="7" dur="500"/>
                                        <p:tgtEl>
                                          <p:spTgt spid="101377"/>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1378"/>
                                        </p:tgtEl>
                                        <p:attrNameLst>
                                          <p:attrName>style.visibility</p:attrName>
                                        </p:attrNameLst>
                                      </p:cBhvr>
                                      <p:to>
                                        <p:strVal val="visible"/>
                                      </p:to>
                                    </p:set>
                                    <p:animEffect transition="in" filter="blinds(horizontal)">
                                      <p:cBhvr>
                                        <p:cTn id="11" dur="5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457200" y="685800"/>
            <a:ext cx="2770187" cy="4824413"/>
          </a:xfrm>
          <a:prstGeom prst="rect">
            <a:avLst/>
          </a:prstGeom>
          <a:noFill/>
          <a:ln w="28575">
            <a:solidFill>
              <a:schemeClr val="tx1"/>
            </a:solidFill>
            <a:miter lim="800000"/>
            <a:headEnd/>
            <a:tailEnd/>
          </a:ln>
        </p:spPr>
      </p:pic>
      <p:grpSp>
        <p:nvGrpSpPr>
          <p:cNvPr id="3" name="Group 28"/>
          <p:cNvGrpSpPr>
            <a:grpSpLocks/>
          </p:cNvGrpSpPr>
          <p:nvPr/>
        </p:nvGrpSpPr>
        <p:grpSpPr bwMode="auto">
          <a:xfrm>
            <a:off x="6248400" y="381000"/>
            <a:ext cx="1882775" cy="1689100"/>
            <a:chOff x="4374" y="2208"/>
            <a:chExt cx="1186" cy="1064"/>
          </a:xfrm>
        </p:grpSpPr>
        <p:pic>
          <p:nvPicPr>
            <p:cNvPr id="4" name="Picture 25"/>
            <p:cNvPicPr>
              <a:picLocks noChangeAspect="1" noChangeArrowheads="1"/>
            </p:cNvPicPr>
            <p:nvPr/>
          </p:nvPicPr>
          <p:blipFill>
            <a:blip r:embed="rId4" cstate="print"/>
            <a:srcRect/>
            <a:stretch>
              <a:fillRect/>
            </a:stretch>
          </p:blipFill>
          <p:spPr bwMode="auto">
            <a:xfrm>
              <a:off x="4374" y="2208"/>
              <a:ext cx="1186" cy="1064"/>
            </a:xfrm>
            <a:prstGeom prst="rect">
              <a:avLst/>
            </a:prstGeom>
            <a:noFill/>
            <a:ln w="25400">
              <a:solidFill>
                <a:schemeClr val="tx1"/>
              </a:solidFill>
              <a:miter lim="800000"/>
              <a:headEnd/>
              <a:tailEnd/>
            </a:ln>
          </p:spPr>
        </p:pic>
        <p:sp>
          <p:nvSpPr>
            <p:cNvPr id="5" name="Text Box 26"/>
            <p:cNvSpPr txBox="1">
              <a:spLocks noChangeArrowheads="1"/>
            </p:cNvSpPr>
            <p:nvPr/>
          </p:nvSpPr>
          <p:spPr bwMode="auto">
            <a:xfrm>
              <a:off x="4607" y="2224"/>
              <a:ext cx="757" cy="192"/>
            </a:xfrm>
            <a:prstGeom prst="rect">
              <a:avLst/>
            </a:prstGeom>
            <a:solidFill>
              <a:schemeClr val="bg1"/>
            </a:solidFill>
            <a:ln w="9525">
              <a:noFill/>
              <a:miter lim="800000"/>
              <a:headEnd/>
              <a:tailEnd/>
            </a:ln>
          </p:spPr>
          <p:txBody>
            <a:bodyPr>
              <a:spAutoFit/>
            </a:bodyPr>
            <a:lstStyle/>
            <a:p>
              <a:r>
                <a:rPr lang="de-DE" sz="1400">
                  <a:solidFill>
                    <a:srgbClr val="0000FF"/>
                  </a:solidFill>
                </a:rPr>
                <a:t>k = 1.5 nm</a:t>
              </a:r>
              <a:r>
                <a:rPr lang="de-DE" sz="1400" baseline="30000">
                  <a:solidFill>
                    <a:srgbClr val="0000FF"/>
                  </a:solidFill>
                </a:rPr>
                <a:t>-1</a:t>
              </a:r>
              <a:endParaRPr lang="en-US" sz="1400" baseline="30000">
                <a:solidFill>
                  <a:srgbClr val="0000FF"/>
                </a:solidFill>
              </a:endParaRPr>
            </a:p>
          </p:txBody>
        </p:sp>
      </p:grpSp>
      <p:graphicFrame>
        <p:nvGraphicFramePr>
          <p:cNvPr id="6" name="Object 5"/>
          <p:cNvGraphicFramePr>
            <a:graphicFrameLocks noChangeAspect="1"/>
          </p:cNvGraphicFramePr>
          <p:nvPr/>
        </p:nvGraphicFramePr>
        <p:xfrm>
          <a:off x="762000" y="5715000"/>
          <a:ext cx="2133600" cy="533400"/>
        </p:xfrm>
        <a:graphic>
          <a:graphicData uri="http://schemas.openxmlformats.org/presentationml/2006/ole">
            <p:oleObj spid="_x0000_s91138" name="Equation" r:id="rId5" imgW="965160" imgH="241200" progId="Equation.3">
              <p:embed/>
            </p:oleObj>
          </a:graphicData>
        </a:graphic>
      </p:graphicFrame>
      <p:cxnSp>
        <p:nvCxnSpPr>
          <p:cNvPr id="8" name="Straight Arrow Connector 7"/>
          <p:cNvCxnSpPr/>
          <p:nvPr/>
        </p:nvCxnSpPr>
        <p:spPr>
          <a:xfrm>
            <a:off x="3657600" y="1143000"/>
            <a:ext cx="2209800" cy="1588"/>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57600" y="1219200"/>
            <a:ext cx="2209800" cy="830997"/>
          </a:xfrm>
          <a:prstGeom prst="rect">
            <a:avLst/>
          </a:prstGeom>
          <a:noFill/>
        </p:spPr>
        <p:txBody>
          <a:bodyPr wrap="square" rtlCol="0">
            <a:spAutoFit/>
          </a:bodyPr>
          <a:lstStyle/>
          <a:p>
            <a:pPr algn="ctr"/>
            <a:r>
              <a:rPr lang="en-US" sz="2400" dirty="0" smtClean="0"/>
              <a:t>Fourier Transform</a:t>
            </a:r>
            <a:endParaRPr lang="en-US" sz="2400" dirty="0"/>
          </a:p>
        </p:txBody>
      </p:sp>
      <p:sp>
        <p:nvSpPr>
          <p:cNvPr id="10" name="TextBox 9"/>
          <p:cNvSpPr txBox="1"/>
          <p:nvPr/>
        </p:nvSpPr>
        <p:spPr>
          <a:xfrm>
            <a:off x="381000" y="6412468"/>
            <a:ext cx="3733800" cy="369332"/>
          </a:xfrm>
          <a:prstGeom prst="rect">
            <a:avLst/>
          </a:prstGeom>
          <a:noFill/>
        </p:spPr>
        <p:txBody>
          <a:bodyPr wrap="square" rtlCol="0">
            <a:spAutoFit/>
          </a:bodyPr>
          <a:lstStyle/>
          <a:p>
            <a:r>
              <a:rPr lang="en-US" dirty="0" smtClean="0"/>
              <a:t>Courtesy: </a:t>
            </a:r>
            <a:r>
              <a:rPr lang="en-US" dirty="0" err="1" smtClean="0"/>
              <a:t>Sangita</a:t>
            </a:r>
            <a:r>
              <a:rPr lang="en-US" dirty="0" smtClean="0"/>
              <a:t> Bose, MPI Stuttgart</a:t>
            </a:r>
            <a:endParaRPr lang="en-US" dirty="0"/>
          </a:p>
        </p:txBody>
      </p:sp>
      <p:grpSp>
        <p:nvGrpSpPr>
          <p:cNvPr id="14" name="Group 20"/>
          <p:cNvGrpSpPr>
            <a:grpSpLocks/>
          </p:cNvGrpSpPr>
          <p:nvPr/>
        </p:nvGrpSpPr>
        <p:grpSpPr bwMode="auto">
          <a:xfrm>
            <a:off x="4419600" y="2133600"/>
            <a:ext cx="4525169" cy="4567238"/>
            <a:chOff x="-857" y="170"/>
            <a:chExt cx="3205" cy="3405"/>
          </a:xfrm>
        </p:grpSpPr>
        <p:pic>
          <p:nvPicPr>
            <p:cNvPr id="15" name="Picture 21"/>
            <p:cNvPicPr>
              <a:picLocks noChangeAspect="1" noChangeArrowheads="1"/>
            </p:cNvPicPr>
            <p:nvPr/>
          </p:nvPicPr>
          <p:blipFill>
            <a:blip r:embed="rId6" cstate="print"/>
            <a:srcRect l="1540"/>
            <a:stretch>
              <a:fillRect/>
            </a:stretch>
          </p:blipFill>
          <p:spPr bwMode="auto">
            <a:xfrm>
              <a:off x="-317" y="625"/>
              <a:ext cx="2431" cy="2778"/>
            </a:xfrm>
            <a:prstGeom prst="rect">
              <a:avLst/>
            </a:prstGeom>
            <a:noFill/>
            <a:ln w="9525">
              <a:noFill/>
              <a:miter lim="800000"/>
              <a:headEnd/>
              <a:tailEnd/>
            </a:ln>
          </p:spPr>
        </p:pic>
        <p:graphicFrame>
          <p:nvGraphicFramePr>
            <p:cNvPr id="16" name="Object 22"/>
            <p:cNvGraphicFramePr>
              <a:graphicFrameLocks noChangeAspect="1"/>
            </p:cNvGraphicFramePr>
            <p:nvPr/>
          </p:nvGraphicFramePr>
          <p:xfrm>
            <a:off x="-857" y="170"/>
            <a:ext cx="3205" cy="3405"/>
          </p:xfrm>
          <a:graphic>
            <a:graphicData uri="http://schemas.openxmlformats.org/presentationml/2006/ole">
              <p:oleObj spid="_x0000_s91140" name="Graph" r:id="rId7" imgW="2879640" imgH="2879640" progId="Origin50.Graph">
                <p:embed/>
              </p:oleObj>
            </a:graphicData>
          </a:graphic>
        </p:graphicFrame>
      </p:grpSp>
      <p:sp>
        <p:nvSpPr>
          <p:cNvPr id="13" name="TextBox 12"/>
          <p:cNvSpPr txBox="1"/>
          <p:nvPr/>
        </p:nvSpPr>
        <p:spPr>
          <a:xfrm>
            <a:off x="304800" y="86380"/>
            <a:ext cx="3048000" cy="523220"/>
          </a:xfrm>
          <a:prstGeom prst="rect">
            <a:avLst/>
          </a:prstGeom>
          <a:noFill/>
        </p:spPr>
        <p:txBody>
          <a:bodyPr wrap="square" rtlCol="0">
            <a:spAutoFit/>
          </a:bodyPr>
          <a:lstStyle/>
          <a:p>
            <a:pPr algn="ctr"/>
            <a:r>
              <a:rPr lang="en-US" sz="2800" dirty="0" err="1" smtClean="0"/>
              <a:t>dI</a:t>
            </a:r>
            <a:r>
              <a:rPr lang="en-US" sz="2800" dirty="0" smtClean="0"/>
              <a:t>/</a:t>
            </a:r>
            <a:r>
              <a:rPr lang="en-US" sz="2800" dirty="0" err="1" smtClean="0"/>
              <a:t>dV</a:t>
            </a:r>
            <a:r>
              <a:rPr lang="en-US" sz="2800" dirty="0" smtClean="0"/>
              <a:t> image</a:t>
            </a:r>
            <a:endParaRPr lang="en-US" sz="2800" dirty="0"/>
          </a:p>
        </p:txBody>
      </p:sp>
      <p:grpSp>
        <p:nvGrpSpPr>
          <p:cNvPr id="23" name="Group 22"/>
          <p:cNvGrpSpPr/>
          <p:nvPr/>
        </p:nvGrpSpPr>
        <p:grpSpPr>
          <a:xfrm>
            <a:off x="914400" y="3098800"/>
            <a:ext cx="1970088" cy="1016000"/>
            <a:chOff x="914400" y="3098800"/>
            <a:chExt cx="1970088" cy="1016000"/>
          </a:xfrm>
        </p:grpSpPr>
        <p:cxnSp>
          <p:nvCxnSpPr>
            <p:cNvPr id="18" name="Straight Arrow Connector 17"/>
            <p:cNvCxnSpPr/>
            <p:nvPr/>
          </p:nvCxnSpPr>
          <p:spPr>
            <a:xfrm rot="10800000" flipV="1">
              <a:off x="914400" y="3429000"/>
              <a:ext cx="838200" cy="533400"/>
            </a:xfrm>
            <a:prstGeom prst="straightConnector1">
              <a:avLst/>
            </a:prstGeom>
            <a:ln w="22225">
              <a:solidFill>
                <a:schemeClr val="tx2">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9" name="Object 18"/>
            <p:cNvGraphicFramePr>
              <a:graphicFrameLocks noChangeAspect="1"/>
            </p:cNvGraphicFramePr>
            <p:nvPr/>
          </p:nvGraphicFramePr>
          <p:xfrm>
            <a:off x="1122362" y="3098800"/>
            <a:ext cx="935038" cy="482600"/>
          </p:xfrm>
          <a:graphic>
            <a:graphicData uri="http://schemas.openxmlformats.org/presentationml/2006/ole">
              <p:oleObj spid="_x0000_s91141" name="Equation" r:id="rId8" imgW="393480" imgH="203040" progId="Equation.3">
                <p:embed/>
              </p:oleObj>
            </a:graphicData>
          </a:graphic>
        </p:graphicFrame>
        <p:cxnSp>
          <p:nvCxnSpPr>
            <p:cNvPr id="20" name="Straight Arrow Connector 19"/>
            <p:cNvCxnSpPr/>
            <p:nvPr/>
          </p:nvCxnSpPr>
          <p:spPr>
            <a:xfrm flipV="1">
              <a:off x="1066800" y="3581400"/>
              <a:ext cx="838200" cy="533400"/>
            </a:xfrm>
            <a:prstGeom prst="straightConnector1">
              <a:avLst/>
            </a:prstGeom>
            <a:ln w="22225">
              <a:solidFill>
                <a:schemeClr val="tx2">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91142" name="Object 6"/>
            <p:cNvGraphicFramePr>
              <a:graphicFrameLocks noChangeAspect="1"/>
            </p:cNvGraphicFramePr>
            <p:nvPr/>
          </p:nvGraphicFramePr>
          <p:xfrm>
            <a:off x="1828800" y="3429000"/>
            <a:ext cx="1055688" cy="482600"/>
          </p:xfrm>
          <a:graphic>
            <a:graphicData uri="http://schemas.openxmlformats.org/presentationml/2006/ole">
              <p:oleObj spid="_x0000_s91142" name="Equation" r:id="rId9" imgW="444240" imgH="203040" progId="Equation.3">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2400"/>
            <a:ext cx="8229600" cy="563562"/>
          </a:xfrm>
          <a:prstGeom prst="rect">
            <a:avLst/>
          </a:prstGeom>
        </p:spPr>
        <p:txBody>
          <a:bodyPr>
            <a:normAutofit fontScale="67500" lnSpcReduction="20000"/>
          </a:bodyPr>
          <a:lstStyle/>
          <a:p>
            <a:pPr lvl="0" algn="ctr">
              <a:spcBef>
                <a:spcPct val="0"/>
              </a:spcBef>
              <a:defRPr/>
            </a:pPr>
            <a:r>
              <a:rPr lang="en-US" sz="4400" dirty="0" smtClean="0">
                <a:latin typeface="+mj-lt"/>
                <a:ea typeface="+mj-ea"/>
                <a:cs typeface="+mj-cs"/>
              </a:rPr>
              <a:t>Unusual Superconducting states: </a:t>
            </a:r>
            <a:r>
              <a:rPr lang="en-US" sz="4000" dirty="0" smtClean="0"/>
              <a:t>Ca</a:t>
            </a:r>
            <a:r>
              <a:rPr lang="en-US" sz="4000" baseline="-25000" dirty="0" smtClean="0"/>
              <a:t>2−x</a:t>
            </a:r>
            <a:r>
              <a:rPr lang="en-US" sz="4000" dirty="0" smtClean="0"/>
              <a:t>Na</a:t>
            </a:r>
            <a:r>
              <a:rPr lang="en-US" sz="4000" baseline="-25000" dirty="0" smtClean="0"/>
              <a:t>x</a:t>
            </a:r>
            <a:r>
              <a:rPr lang="en-US" sz="4000" dirty="0" smtClean="0"/>
              <a:t>CuO</a:t>
            </a:r>
            <a:r>
              <a:rPr lang="en-US" sz="4000" baseline="-25000" dirty="0" smtClean="0"/>
              <a:t>2</a:t>
            </a:r>
            <a:r>
              <a:rPr lang="en-US" sz="4000" dirty="0" smtClean="0"/>
              <a:t>Cl</a:t>
            </a:r>
            <a:r>
              <a:rPr lang="en-US" sz="4000" baseline="-25000" dirty="0" smtClean="0"/>
              <a:t>2</a:t>
            </a:r>
            <a:endParaRPr kumimoji="0" lang="en-US" sz="4400" b="0" i="0" u="none" strike="noStrike" kern="1200" cap="none" spc="0" normalizeH="0" baseline="-25000" noProof="0" dirty="0">
              <a:ln>
                <a:noFill/>
              </a:ln>
              <a:solidFill>
                <a:schemeClr val="tx1"/>
              </a:solidFill>
              <a:effectLst/>
              <a:uLnTx/>
              <a:uFillTx/>
              <a:latin typeface="+mj-lt"/>
              <a:ea typeface="+mj-ea"/>
              <a:cs typeface="+mj-cs"/>
            </a:endParaRPr>
          </a:p>
        </p:txBody>
      </p:sp>
      <p:pic>
        <p:nvPicPr>
          <p:cNvPr id="96259" name="Picture 3"/>
          <p:cNvPicPr>
            <a:picLocks noChangeAspect="1" noChangeArrowheads="1"/>
          </p:cNvPicPr>
          <p:nvPr/>
        </p:nvPicPr>
        <p:blipFill>
          <a:blip r:embed="rId2" cstate="print"/>
          <a:srcRect/>
          <a:stretch>
            <a:fillRect/>
          </a:stretch>
        </p:blipFill>
        <p:spPr bwMode="auto">
          <a:xfrm>
            <a:off x="990600" y="609600"/>
            <a:ext cx="6919912" cy="2306637"/>
          </a:xfrm>
          <a:prstGeom prst="rect">
            <a:avLst/>
          </a:prstGeom>
          <a:noFill/>
          <a:ln w="9525">
            <a:noFill/>
            <a:miter lim="800000"/>
            <a:headEnd/>
            <a:tailEnd/>
          </a:ln>
        </p:spPr>
      </p:pic>
      <p:pic>
        <p:nvPicPr>
          <p:cNvPr id="96258" name="Picture 2"/>
          <p:cNvPicPr>
            <a:picLocks noChangeAspect="1" noChangeArrowheads="1"/>
          </p:cNvPicPr>
          <p:nvPr/>
        </p:nvPicPr>
        <p:blipFill>
          <a:blip r:embed="rId3" cstate="print"/>
          <a:srcRect/>
          <a:stretch>
            <a:fillRect/>
          </a:stretch>
        </p:blipFill>
        <p:spPr bwMode="auto">
          <a:xfrm>
            <a:off x="457200" y="2819400"/>
            <a:ext cx="1828800" cy="1828800"/>
          </a:xfrm>
          <a:prstGeom prst="rect">
            <a:avLst/>
          </a:prstGeom>
          <a:noFill/>
          <a:ln w="9525">
            <a:noFill/>
            <a:miter lim="800000"/>
            <a:headEnd/>
            <a:tailEnd/>
          </a:ln>
        </p:spPr>
      </p:pic>
      <p:pic>
        <p:nvPicPr>
          <p:cNvPr id="96260" name="Picture 4"/>
          <p:cNvPicPr>
            <a:picLocks noChangeAspect="1" noChangeArrowheads="1"/>
          </p:cNvPicPr>
          <p:nvPr/>
        </p:nvPicPr>
        <p:blipFill>
          <a:blip r:embed="rId4" cstate="print"/>
          <a:srcRect/>
          <a:stretch>
            <a:fillRect/>
          </a:stretch>
        </p:blipFill>
        <p:spPr bwMode="auto">
          <a:xfrm>
            <a:off x="228600" y="4724400"/>
            <a:ext cx="2076450" cy="2064785"/>
          </a:xfrm>
          <a:prstGeom prst="rect">
            <a:avLst/>
          </a:prstGeom>
          <a:noFill/>
          <a:ln w="9525">
            <a:noFill/>
            <a:miter lim="800000"/>
            <a:headEnd/>
            <a:tailEnd/>
          </a:ln>
        </p:spPr>
      </p:pic>
      <p:pic>
        <p:nvPicPr>
          <p:cNvPr id="96261" name="Picture 5"/>
          <p:cNvPicPr>
            <a:picLocks noChangeAspect="1" noChangeArrowheads="1"/>
          </p:cNvPicPr>
          <p:nvPr/>
        </p:nvPicPr>
        <p:blipFill>
          <a:blip r:embed="rId5" cstate="print"/>
          <a:srcRect/>
          <a:stretch>
            <a:fillRect/>
          </a:stretch>
        </p:blipFill>
        <p:spPr bwMode="auto">
          <a:xfrm>
            <a:off x="3048000" y="3505200"/>
            <a:ext cx="5614988" cy="2733334"/>
          </a:xfrm>
          <a:prstGeom prst="rect">
            <a:avLst/>
          </a:prstGeom>
          <a:noFill/>
          <a:ln w="9525">
            <a:noFill/>
            <a:miter lim="800000"/>
            <a:headEnd/>
            <a:tailEnd/>
          </a:ln>
        </p:spPr>
      </p:pic>
      <p:sp>
        <p:nvSpPr>
          <p:cNvPr id="7" name="TextBox 6"/>
          <p:cNvSpPr txBox="1"/>
          <p:nvPr/>
        </p:nvSpPr>
        <p:spPr>
          <a:xfrm>
            <a:off x="3048000" y="3200400"/>
            <a:ext cx="5638800" cy="369332"/>
          </a:xfrm>
          <a:prstGeom prst="rect">
            <a:avLst/>
          </a:prstGeom>
          <a:noFill/>
        </p:spPr>
        <p:txBody>
          <a:bodyPr wrap="square" rtlCol="0">
            <a:spAutoFit/>
          </a:bodyPr>
          <a:lstStyle/>
          <a:p>
            <a:pPr algn="ctr"/>
            <a:r>
              <a:rPr lang="en-US" dirty="0" smtClean="0"/>
              <a:t>Difference of conductance map +6 and -6 </a:t>
            </a:r>
            <a:r>
              <a:rPr lang="en-US" dirty="0" err="1" smtClean="0"/>
              <a:t>meV</a:t>
            </a:r>
            <a:endParaRPr lang="en-US" dirty="0"/>
          </a:p>
        </p:txBody>
      </p:sp>
      <p:pic>
        <p:nvPicPr>
          <p:cNvPr id="96262" name="Picture 6"/>
          <p:cNvPicPr>
            <a:picLocks noChangeAspect="1" noChangeArrowheads="1"/>
          </p:cNvPicPr>
          <p:nvPr/>
        </p:nvPicPr>
        <p:blipFill>
          <a:blip r:embed="rId6" cstate="print"/>
          <a:srcRect/>
          <a:stretch>
            <a:fillRect/>
          </a:stretch>
        </p:blipFill>
        <p:spPr bwMode="auto">
          <a:xfrm>
            <a:off x="6295572" y="6400800"/>
            <a:ext cx="2591254" cy="276225"/>
          </a:xfrm>
          <a:prstGeom prst="rect">
            <a:avLst/>
          </a:prstGeom>
          <a:noFill/>
          <a:ln w="9525">
            <a:noFill/>
            <a:miter lim="800000"/>
            <a:headEnd/>
            <a:tailEnd/>
          </a:ln>
        </p:spPr>
      </p:pic>
      <p:sp>
        <p:nvSpPr>
          <p:cNvPr id="9" name="TextBox 8"/>
          <p:cNvSpPr txBox="1"/>
          <p:nvPr/>
        </p:nvSpPr>
        <p:spPr>
          <a:xfrm>
            <a:off x="2895600" y="6400800"/>
            <a:ext cx="3276600" cy="381000"/>
          </a:xfrm>
          <a:prstGeom prst="rect">
            <a:avLst/>
          </a:prstGeom>
          <a:noFill/>
        </p:spPr>
        <p:txBody>
          <a:bodyPr wrap="square" rtlCol="0">
            <a:spAutoFit/>
          </a:bodyPr>
          <a:lstStyle/>
          <a:p>
            <a:pPr algn="r"/>
            <a:r>
              <a:rPr lang="en-US" dirty="0" err="1" smtClean="0"/>
              <a:t>Hanaguri</a:t>
            </a:r>
            <a:r>
              <a:rPr lang="en-US" dirty="0" smtClean="0"/>
              <a:t> et al.</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2400"/>
            <a:ext cx="8229600" cy="563562"/>
          </a:xfrm>
          <a:prstGeom prst="rect">
            <a:avLst/>
          </a:prstGeom>
        </p:spPr>
        <p:txBody>
          <a:bodyPr>
            <a:normAutofit fontScale="82500" lnSpcReduction="20000"/>
          </a:bodyPr>
          <a:lstStyle/>
          <a:p>
            <a:pPr lvl="0" algn="ctr">
              <a:spcBef>
                <a:spcPct val="0"/>
              </a:spcBef>
              <a:defRPr/>
            </a:pPr>
            <a:r>
              <a:rPr lang="en-US" sz="4400" dirty="0" smtClean="0">
                <a:latin typeface="+mj-lt"/>
                <a:ea typeface="+mj-ea"/>
                <a:cs typeface="+mj-cs"/>
              </a:rPr>
              <a:t>Exploring Molecules: Homo </a:t>
            </a:r>
            <a:r>
              <a:rPr lang="en-US" sz="4400" dirty="0" err="1" smtClean="0">
                <a:latin typeface="+mj-lt"/>
                <a:ea typeface="+mj-ea"/>
                <a:cs typeface="+mj-cs"/>
              </a:rPr>
              <a:t>Lumo</a:t>
            </a:r>
            <a:r>
              <a:rPr lang="en-US" sz="4400" dirty="0" smtClean="0">
                <a:latin typeface="+mj-lt"/>
                <a:ea typeface="+mj-ea"/>
                <a:cs typeface="+mj-cs"/>
              </a:rPr>
              <a:t> gap</a:t>
            </a:r>
            <a:endParaRPr kumimoji="0" lang="en-US" sz="4400" b="0" i="0" u="none" strike="noStrike" kern="1200" cap="none" spc="0" normalizeH="0" baseline="-25000" noProof="0" dirty="0">
              <a:ln>
                <a:noFill/>
              </a:ln>
              <a:solidFill>
                <a:schemeClr val="tx1"/>
              </a:solidFill>
              <a:effectLst/>
              <a:uLnTx/>
              <a:uFillTx/>
              <a:latin typeface="+mj-lt"/>
              <a:ea typeface="+mj-ea"/>
              <a:cs typeface="+mj-cs"/>
            </a:endParaRPr>
          </a:p>
        </p:txBody>
      </p:sp>
      <p:pic>
        <p:nvPicPr>
          <p:cNvPr id="97282" name="Picture 2" descr="File:Pentacene-3D-balls.png"/>
          <p:cNvPicPr>
            <a:picLocks noChangeAspect="1" noChangeArrowheads="1"/>
          </p:cNvPicPr>
          <p:nvPr/>
        </p:nvPicPr>
        <p:blipFill>
          <a:blip r:embed="rId2" cstate="print"/>
          <a:srcRect/>
          <a:stretch>
            <a:fillRect/>
          </a:stretch>
        </p:blipFill>
        <p:spPr bwMode="auto">
          <a:xfrm>
            <a:off x="457200" y="1066800"/>
            <a:ext cx="2971800" cy="1259300"/>
          </a:xfrm>
          <a:prstGeom prst="rect">
            <a:avLst/>
          </a:prstGeom>
          <a:noFill/>
        </p:spPr>
      </p:pic>
      <p:sp>
        <p:nvSpPr>
          <p:cNvPr id="4" name="TextBox 3"/>
          <p:cNvSpPr txBox="1"/>
          <p:nvPr/>
        </p:nvSpPr>
        <p:spPr>
          <a:xfrm>
            <a:off x="838200" y="609600"/>
            <a:ext cx="2209800" cy="369332"/>
          </a:xfrm>
          <a:prstGeom prst="rect">
            <a:avLst/>
          </a:prstGeom>
          <a:noFill/>
        </p:spPr>
        <p:txBody>
          <a:bodyPr wrap="square" rtlCol="0">
            <a:spAutoFit/>
          </a:bodyPr>
          <a:lstStyle/>
          <a:p>
            <a:pPr algn="ctr"/>
            <a:r>
              <a:rPr lang="en-US" b="1" dirty="0" err="1" smtClean="0"/>
              <a:t>Pentacene</a:t>
            </a:r>
            <a:endParaRPr lang="en-US" b="1" dirty="0"/>
          </a:p>
        </p:txBody>
      </p:sp>
      <p:pic>
        <p:nvPicPr>
          <p:cNvPr id="97283" name="Picture 3"/>
          <p:cNvPicPr>
            <a:picLocks noChangeAspect="1" noChangeArrowheads="1"/>
          </p:cNvPicPr>
          <p:nvPr/>
        </p:nvPicPr>
        <p:blipFill>
          <a:blip r:embed="rId3" cstate="print"/>
          <a:srcRect/>
          <a:stretch>
            <a:fillRect/>
          </a:stretch>
        </p:blipFill>
        <p:spPr bwMode="auto">
          <a:xfrm>
            <a:off x="82440" y="3505200"/>
            <a:ext cx="3993932" cy="3048000"/>
          </a:xfrm>
          <a:prstGeom prst="rect">
            <a:avLst/>
          </a:prstGeom>
          <a:noFill/>
          <a:ln w="9525">
            <a:noFill/>
            <a:miter lim="800000"/>
            <a:headEnd/>
            <a:tailEnd/>
          </a:ln>
        </p:spPr>
      </p:pic>
      <p:sp>
        <p:nvSpPr>
          <p:cNvPr id="6" name="Rectangle 5"/>
          <p:cNvSpPr/>
          <p:nvPr/>
        </p:nvSpPr>
        <p:spPr>
          <a:xfrm>
            <a:off x="685800" y="2971800"/>
            <a:ext cx="2590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5800" y="2895600"/>
            <a:ext cx="2590800" cy="762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97282" idx="2"/>
          </p:cNvCxnSpPr>
          <p:nvPr/>
        </p:nvCxnSpPr>
        <p:spPr>
          <a:xfrm rot="5400000">
            <a:off x="1715500" y="2515600"/>
            <a:ext cx="417100" cy="38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7285" name="Picture 5"/>
          <p:cNvPicPr>
            <a:picLocks noChangeAspect="1" noChangeArrowheads="1"/>
          </p:cNvPicPr>
          <p:nvPr/>
        </p:nvPicPr>
        <p:blipFill>
          <a:blip r:embed="rId4" cstate="print"/>
          <a:srcRect/>
          <a:stretch>
            <a:fillRect/>
          </a:stretch>
        </p:blipFill>
        <p:spPr bwMode="auto">
          <a:xfrm>
            <a:off x="4419600" y="1600200"/>
            <a:ext cx="4724400" cy="1315655"/>
          </a:xfrm>
          <a:prstGeom prst="rect">
            <a:avLst/>
          </a:prstGeom>
          <a:noFill/>
          <a:ln w="9525">
            <a:noFill/>
            <a:miter lim="800000"/>
            <a:headEnd/>
            <a:tailEnd/>
          </a:ln>
        </p:spPr>
      </p:pic>
      <p:sp>
        <p:nvSpPr>
          <p:cNvPr id="18" name="TextBox 17"/>
          <p:cNvSpPr txBox="1"/>
          <p:nvPr/>
        </p:nvSpPr>
        <p:spPr>
          <a:xfrm>
            <a:off x="5410200" y="1078468"/>
            <a:ext cx="3124200" cy="369332"/>
          </a:xfrm>
          <a:prstGeom prst="rect">
            <a:avLst/>
          </a:prstGeom>
          <a:noFill/>
        </p:spPr>
        <p:txBody>
          <a:bodyPr wrap="square" rtlCol="0">
            <a:spAutoFit/>
          </a:bodyPr>
          <a:lstStyle/>
          <a:p>
            <a:pPr algn="ctr"/>
            <a:r>
              <a:rPr lang="en-US" dirty="0" smtClean="0"/>
              <a:t>Theory</a:t>
            </a:r>
            <a:endParaRPr lang="en-US" dirty="0"/>
          </a:p>
        </p:txBody>
      </p:sp>
      <p:pic>
        <p:nvPicPr>
          <p:cNvPr id="97286" name="Picture 6"/>
          <p:cNvPicPr>
            <a:picLocks noChangeAspect="1" noChangeArrowheads="1"/>
          </p:cNvPicPr>
          <p:nvPr/>
        </p:nvPicPr>
        <p:blipFill>
          <a:blip r:embed="rId5" cstate="print"/>
          <a:srcRect/>
          <a:stretch>
            <a:fillRect/>
          </a:stretch>
        </p:blipFill>
        <p:spPr bwMode="auto">
          <a:xfrm>
            <a:off x="4495800" y="3581400"/>
            <a:ext cx="4648200" cy="2656114"/>
          </a:xfrm>
          <a:prstGeom prst="rect">
            <a:avLst/>
          </a:prstGeom>
          <a:noFill/>
          <a:ln w="9525">
            <a:noFill/>
            <a:miter lim="800000"/>
            <a:headEnd/>
            <a:tailEnd/>
          </a:ln>
        </p:spPr>
      </p:pic>
      <p:pic>
        <p:nvPicPr>
          <p:cNvPr id="97287" name="Picture 7"/>
          <p:cNvPicPr>
            <a:picLocks noChangeAspect="1" noChangeArrowheads="1"/>
          </p:cNvPicPr>
          <p:nvPr/>
        </p:nvPicPr>
        <p:blipFill>
          <a:blip r:embed="rId6" cstate="print"/>
          <a:srcRect/>
          <a:stretch>
            <a:fillRect/>
          </a:stretch>
        </p:blipFill>
        <p:spPr bwMode="auto">
          <a:xfrm>
            <a:off x="7010400" y="6400800"/>
            <a:ext cx="1943100" cy="285750"/>
          </a:xfrm>
          <a:prstGeom prst="rect">
            <a:avLst/>
          </a:prstGeom>
          <a:noFill/>
          <a:ln w="9525">
            <a:noFill/>
            <a:miter lim="800000"/>
            <a:headEnd/>
            <a:tailEnd/>
          </a:ln>
        </p:spPr>
      </p:pic>
      <p:sp>
        <p:nvSpPr>
          <p:cNvPr id="21" name="TextBox 20"/>
          <p:cNvSpPr txBox="1"/>
          <p:nvPr/>
        </p:nvSpPr>
        <p:spPr>
          <a:xfrm>
            <a:off x="4267200" y="6412468"/>
            <a:ext cx="2667000" cy="369332"/>
          </a:xfrm>
          <a:prstGeom prst="rect">
            <a:avLst/>
          </a:prstGeom>
          <a:noFill/>
        </p:spPr>
        <p:txBody>
          <a:bodyPr wrap="square" rtlCol="0">
            <a:spAutoFit/>
          </a:bodyPr>
          <a:lstStyle/>
          <a:p>
            <a:pPr algn="r"/>
            <a:r>
              <a:rPr lang="en-US" dirty="0" err="1" smtClean="0"/>
              <a:t>Repp</a:t>
            </a:r>
            <a:r>
              <a:rPr lang="en-US" dirty="0" smtClean="0"/>
              <a:t> and Meyer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7283"/>
                                        </p:tgtEl>
                                        <p:attrNameLst>
                                          <p:attrName>style.visibility</p:attrName>
                                        </p:attrNameLst>
                                      </p:cBhvr>
                                      <p:to>
                                        <p:strVal val="visible"/>
                                      </p:to>
                                    </p:set>
                                    <p:animEffect transition="in" filter="blinds(horizontal)">
                                      <p:cBhvr>
                                        <p:cTn id="7" dur="500"/>
                                        <p:tgtEl>
                                          <p:spTgt spid="9728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7286"/>
                                        </p:tgtEl>
                                        <p:attrNameLst>
                                          <p:attrName>style.visibility</p:attrName>
                                        </p:attrNameLst>
                                      </p:cBhvr>
                                      <p:to>
                                        <p:strVal val="visible"/>
                                      </p:to>
                                    </p:set>
                                    <p:animEffect transition="in" filter="blinds(horizontal)">
                                      <p:cBhvr>
                                        <p:cTn id="12" dur="500"/>
                                        <p:tgtEl>
                                          <p:spTgt spid="97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2400"/>
            <a:ext cx="8229600" cy="563562"/>
          </a:xfrm>
          <a:prstGeom prst="rect">
            <a:avLst/>
          </a:prstGeom>
        </p:spPr>
        <p:txBody>
          <a:bodyPr>
            <a:normAutofit fontScale="82500" lnSpcReduction="20000"/>
          </a:bodyPr>
          <a:lstStyle/>
          <a:p>
            <a:pPr lvl="0" algn="ctr">
              <a:spcBef>
                <a:spcPct val="0"/>
              </a:spcBef>
              <a:defRPr/>
            </a:pPr>
            <a:r>
              <a:rPr lang="en-US" sz="4400" dirty="0" smtClean="0">
                <a:latin typeface="+mj-lt"/>
                <a:ea typeface="+mj-ea"/>
                <a:cs typeface="+mj-cs"/>
              </a:rPr>
              <a:t>Resolving spins: Spin polarized STM</a:t>
            </a:r>
            <a:endParaRPr kumimoji="0" lang="en-US" sz="4400" b="0" i="0" u="none" strike="noStrike" kern="1200" cap="none" spc="0" normalizeH="0" baseline="-25000" noProof="0" dirty="0">
              <a:ln>
                <a:noFill/>
              </a:ln>
              <a:solidFill>
                <a:schemeClr val="tx1"/>
              </a:solidFill>
              <a:effectLst/>
              <a:uLnTx/>
              <a:uFillTx/>
              <a:latin typeface="+mj-lt"/>
              <a:ea typeface="+mj-ea"/>
              <a:cs typeface="+mj-cs"/>
            </a:endParaRPr>
          </a:p>
        </p:txBody>
      </p:sp>
      <p:pic>
        <p:nvPicPr>
          <p:cNvPr id="103425" name="Picture 1"/>
          <p:cNvPicPr>
            <a:picLocks noChangeAspect="1" noChangeArrowheads="1"/>
          </p:cNvPicPr>
          <p:nvPr/>
        </p:nvPicPr>
        <p:blipFill>
          <a:blip r:embed="rId2" cstate="print"/>
          <a:srcRect/>
          <a:stretch>
            <a:fillRect/>
          </a:stretch>
        </p:blipFill>
        <p:spPr bwMode="auto">
          <a:xfrm>
            <a:off x="533401" y="1219201"/>
            <a:ext cx="2667000" cy="2917222"/>
          </a:xfrm>
          <a:prstGeom prst="rect">
            <a:avLst/>
          </a:prstGeom>
          <a:noFill/>
          <a:ln w="9525">
            <a:noFill/>
            <a:miter lim="800000"/>
            <a:headEnd/>
            <a:tailEnd/>
          </a:ln>
        </p:spPr>
      </p:pic>
      <p:sp>
        <p:nvSpPr>
          <p:cNvPr id="4" name="TextBox 3"/>
          <p:cNvSpPr txBox="1"/>
          <p:nvPr/>
        </p:nvSpPr>
        <p:spPr>
          <a:xfrm>
            <a:off x="457200" y="838200"/>
            <a:ext cx="3048000" cy="646331"/>
          </a:xfrm>
          <a:prstGeom prst="rect">
            <a:avLst/>
          </a:prstGeom>
          <a:noFill/>
        </p:spPr>
        <p:txBody>
          <a:bodyPr wrap="square" rtlCol="0">
            <a:spAutoFit/>
          </a:bodyPr>
          <a:lstStyle/>
          <a:p>
            <a:r>
              <a:rPr lang="en-US" dirty="0" smtClean="0"/>
              <a:t>Tip coated with ferromagnetic material</a:t>
            </a:r>
            <a:endParaRPr lang="en-US" dirty="0"/>
          </a:p>
        </p:txBody>
      </p:sp>
      <p:pic>
        <p:nvPicPr>
          <p:cNvPr id="103426" name="Picture 2"/>
          <p:cNvPicPr>
            <a:picLocks noChangeAspect="1" noChangeArrowheads="1"/>
          </p:cNvPicPr>
          <p:nvPr/>
        </p:nvPicPr>
        <p:blipFill>
          <a:blip r:embed="rId3" cstate="print"/>
          <a:srcRect/>
          <a:stretch>
            <a:fillRect/>
          </a:stretch>
        </p:blipFill>
        <p:spPr bwMode="auto">
          <a:xfrm>
            <a:off x="3790950" y="914400"/>
            <a:ext cx="5353050" cy="2700281"/>
          </a:xfrm>
          <a:prstGeom prst="rect">
            <a:avLst/>
          </a:prstGeom>
          <a:noFill/>
          <a:ln w="9525">
            <a:noFill/>
            <a:miter lim="800000"/>
            <a:headEnd/>
            <a:tailEnd/>
          </a:ln>
        </p:spPr>
      </p:pic>
      <p:pic>
        <p:nvPicPr>
          <p:cNvPr id="103427" name="Picture 3"/>
          <p:cNvPicPr>
            <a:picLocks noChangeAspect="1" noChangeArrowheads="1"/>
          </p:cNvPicPr>
          <p:nvPr/>
        </p:nvPicPr>
        <p:blipFill>
          <a:blip r:embed="rId4" cstate="print"/>
          <a:srcRect/>
          <a:stretch>
            <a:fillRect/>
          </a:stretch>
        </p:blipFill>
        <p:spPr bwMode="auto">
          <a:xfrm>
            <a:off x="5029200" y="3733800"/>
            <a:ext cx="3011249" cy="2971800"/>
          </a:xfrm>
          <a:prstGeom prst="rect">
            <a:avLst/>
          </a:prstGeom>
          <a:noFill/>
          <a:ln w="9525">
            <a:noFill/>
            <a:miter lim="800000"/>
            <a:headEnd/>
            <a:tailEnd/>
          </a:ln>
        </p:spPr>
      </p:pic>
      <p:pic>
        <p:nvPicPr>
          <p:cNvPr id="103428" name="Picture 4"/>
          <p:cNvPicPr>
            <a:picLocks noChangeAspect="1" noChangeArrowheads="1"/>
          </p:cNvPicPr>
          <p:nvPr/>
        </p:nvPicPr>
        <p:blipFill>
          <a:blip r:embed="rId5" cstate="print"/>
          <a:srcRect/>
          <a:stretch>
            <a:fillRect/>
          </a:stretch>
        </p:blipFill>
        <p:spPr bwMode="auto">
          <a:xfrm>
            <a:off x="304800" y="5867400"/>
            <a:ext cx="1914525" cy="247650"/>
          </a:xfrm>
          <a:prstGeom prst="rect">
            <a:avLst/>
          </a:prstGeom>
          <a:noFill/>
          <a:ln w="9525">
            <a:noFill/>
            <a:miter lim="800000"/>
            <a:headEnd/>
            <a:tailEnd/>
          </a:ln>
        </p:spPr>
      </p:pic>
      <p:pic>
        <p:nvPicPr>
          <p:cNvPr id="103429" name="Picture 5"/>
          <p:cNvPicPr>
            <a:picLocks noChangeAspect="1" noChangeArrowheads="1"/>
          </p:cNvPicPr>
          <p:nvPr/>
        </p:nvPicPr>
        <p:blipFill>
          <a:blip r:embed="rId6" cstate="print"/>
          <a:srcRect/>
          <a:stretch>
            <a:fillRect/>
          </a:stretch>
        </p:blipFill>
        <p:spPr bwMode="auto">
          <a:xfrm>
            <a:off x="304800" y="6172200"/>
            <a:ext cx="3962400" cy="22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0"/>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Make your own STM (Rs.50000/-)</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2700" b="0" i="0" u="none" strike="noStrike" kern="1200" cap="none" spc="0" normalizeH="0" baseline="0" noProof="0" dirty="0" smtClean="0">
                <a:ln>
                  <a:noFill/>
                </a:ln>
                <a:solidFill>
                  <a:schemeClr val="tx1"/>
                </a:solidFill>
                <a:effectLst/>
                <a:uLnTx/>
                <a:uFillTx/>
                <a:latin typeface="+mj-lt"/>
                <a:ea typeface="+mj-ea"/>
                <a:cs typeface="+mj-cs"/>
                <a:hlinkClick r:id="rId2"/>
              </a:rPr>
              <a:t>http://www.e-basteln.de/</a:t>
            </a:r>
            <a:endParaRPr kumimoji="0" lang="en-US" sz="2700" b="0" i="0" u="none" strike="noStrike" kern="1200" cap="none" spc="0" normalizeH="0" baseline="0" noProof="0" dirty="0">
              <a:ln>
                <a:noFill/>
              </a:ln>
              <a:solidFill>
                <a:schemeClr val="tx1"/>
              </a:solidFill>
              <a:effectLst/>
              <a:uLnTx/>
              <a:uFillTx/>
              <a:latin typeface="+mj-lt"/>
              <a:ea typeface="+mj-ea"/>
              <a:cs typeface="+mj-cs"/>
            </a:endParaRPr>
          </a:p>
        </p:txBody>
      </p:sp>
      <p:pic>
        <p:nvPicPr>
          <p:cNvPr id="98306" name="Picture 2" descr="[AFM setup-the mechanical construction is identical for the STM]"/>
          <p:cNvPicPr>
            <a:picLocks noChangeAspect="1" noChangeArrowheads="1"/>
          </p:cNvPicPr>
          <p:nvPr/>
        </p:nvPicPr>
        <p:blipFill>
          <a:blip r:embed="rId3" cstate="print"/>
          <a:srcRect/>
          <a:stretch>
            <a:fillRect/>
          </a:stretch>
        </p:blipFill>
        <p:spPr bwMode="auto">
          <a:xfrm>
            <a:off x="457200" y="2362200"/>
            <a:ext cx="2667000" cy="1998858"/>
          </a:xfrm>
          <a:prstGeom prst="rect">
            <a:avLst/>
          </a:prstGeom>
          <a:noFill/>
        </p:spPr>
      </p:pic>
      <p:pic>
        <p:nvPicPr>
          <p:cNvPr id="98308" name="Picture 4" descr="http://sxm4.uni-muenster.de/sxm%20project%20small.gif"/>
          <p:cNvPicPr>
            <a:picLocks noChangeAspect="1" noChangeArrowheads="1"/>
          </p:cNvPicPr>
          <p:nvPr/>
        </p:nvPicPr>
        <p:blipFill>
          <a:blip r:embed="rId4" cstate="print"/>
          <a:srcRect/>
          <a:stretch>
            <a:fillRect/>
          </a:stretch>
        </p:blipFill>
        <p:spPr bwMode="auto">
          <a:xfrm>
            <a:off x="533400" y="1295400"/>
            <a:ext cx="2438400" cy="942976"/>
          </a:xfrm>
          <a:prstGeom prst="rect">
            <a:avLst/>
          </a:prstGeom>
          <a:noFill/>
        </p:spPr>
      </p:pic>
      <p:sp>
        <p:nvSpPr>
          <p:cNvPr id="5" name="Rectangle 4"/>
          <p:cNvSpPr/>
          <p:nvPr/>
        </p:nvSpPr>
        <p:spPr>
          <a:xfrm>
            <a:off x="304800" y="4419600"/>
            <a:ext cx="2743200" cy="923330"/>
          </a:xfrm>
          <a:prstGeom prst="rect">
            <a:avLst/>
          </a:prstGeom>
        </p:spPr>
        <p:txBody>
          <a:bodyPr wrap="square">
            <a:spAutoFit/>
          </a:bodyPr>
          <a:lstStyle/>
          <a:p>
            <a:r>
              <a:rPr lang="en-US" dirty="0" smtClean="0">
                <a:hlinkClick r:id="rId5"/>
              </a:rPr>
              <a:t>http://sxm4.uni-muenster.de/introduction-en.html</a:t>
            </a:r>
            <a:endParaRPr lang="en-US" dirty="0"/>
          </a:p>
        </p:txBody>
      </p:sp>
      <p:pic>
        <p:nvPicPr>
          <p:cNvPr id="98310" name="Picture 6" descr="http://web.archive.org/web/20021219052018/http:/www.peddie.k12.nj.us/Research/STMProject/images/bigLogo.jpg"/>
          <p:cNvPicPr>
            <a:picLocks noChangeAspect="1" noChangeArrowheads="1"/>
          </p:cNvPicPr>
          <p:nvPr/>
        </p:nvPicPr>
        <p:blipFill>
          <a:blip r:embed="rId6" cstate="print"/>
          <a:srcRect/>
          <a:stretch>
            <a:fillRect/>
          </a:stretch>
        </p:blipFill>
        <p:spPr bwMode="auto">
          <a:xfrm>
            <a:off x="3200400" y="1219200"/>
            <a:ext cx="3219450" cy="2143336"/>
          </a:xfrm>
          <a:prstGeom prst="rect">
            <a:avLst/>
          </a:prstGeom>
          <a:noFill/>
        </p:spPr>
      </p:pic>
      <p:sp>
        <p:nvSpPr>
          <p:cNvPr id="8" name="Rectangle 7"/>
          <p:cNvSpPr/>
          <p:nvPr/>
        </p:nvSpPr>
        <p:spPr>
          <a:xfrm>
            <a:off x="3276600" y="3352800"/>
            <a:ext cx="3124200" cy="1200329"/>
          </a:xfrm>
          <a:prstGeom prst="rect">
            <a:avLst/>
          </a:prstGeom>
        </p:spPr>
        <p:txBody>
          <a:bodyPr wrap="square">
            <a:spAutoFit/>
          </a:bodyPr>
          <a:lstStyle/>
          <a:p>
            <a:r>
              <a:rPr lang="en-US" dirty="0" smtClean="0">
                <a:hlinkClick r:id="rId7"/>
              </a:rPr>
              <a:t>http://web.archive.org/web/20021219052018/http://www.peddie.k12.nj.us/Research/STMProject/</a:t>
            </a:r>
            <a:endParaRPr lang="en-US" dirty="0"/>
          </a:p>
        </p:txBody>
      </p:sp>
      <p:sp>
        <p:nvSpPr>
          <p:cNvPr id="9" name="Rectangle 8"/>
          <p:cNvSpPr/>
          <p:nvPr/>
        </p:nvSpPr>
        <p:spPr>
          <a:xfrm>
            <a:off x="3581400" y="5257800"/>
            <a:ext cx="2090380" cy="369332"/>
          </a:xfrm>
          <a:prstGeom prst="rect">
            <a:avLst/>
          </a:prstGeom>
        </p:spPr>
        <p:txBody>
          <a:bodyPr wrap="none">
            <a:spAutoFit/>
          </a:bodyPr>
          <a:lstStyle/>
          <a:p>
            <a:r>
              <a:rPr lang="en-US" b="1" dirty="0" smtClean="0">
                <a:hlinkClick r:id="rId8" action="ppaction://hlinkfile"/>
              </a:rPr>
              <a:t>Simple STM Project</a:t>
            </a:r>
            <a:r>
              <a:rPr lang="en-US" dirty="0" smtClean="0"/>
              <a:t> </a:t>
            </a:r>
            <a:endParaRPr lang="en-US" dirty="0"/>
          </a:p>
        </p:txBody>
      </p:sp>
      <p:sp>
        <p:nvSpPr>
          <p:cNvPr id="10" name="Rectangle 9"/>
          <p:cNvSpPr/>
          <p:nvPr/>
        </p:nvSpPr>
        <p:spPr>
          <a:xfrm>
            <a:off x="3657600" y="5791200"/>
            <a:ext cx="2162202" cy="646331"/>
          </a:xfrm>
          <a:prstGeom prst="rect">
            <a:avLst/>
          </a:prstGeom>
        </p:spPr>
        <p:txBody>
          <a:bodyPr wrap="square">
            <a:spAutoFit/>
          </a:bodyPr>
          <a:lstStyle/>
          <a:p>
            <a:r>
              <a:rPr lang="en-US" dirty="0" smtClean="0">
                <a:hlinkClick r:id="rId9"/>
              </a:rPr>
              <a:t>http://www.geocities.com/spm_stm/</a:t>
            </a:r>
            <a:endParaRPr lang="en-US" dirty="0"/>
          </a:p>
        </p:txBody>
      </p:sp>
      <p:pic>
        <p:nvPicPr>
          <p:cNvPr id="98312" name="Picture 8" descr="Tunneling unit"/>
          <p:cNvPicPr>
            <a:picLocks noChangeAspect="1" noChangeArrowheads="1"/>
          </p:cNvPicPr>
          <p:nvPr/>
        </p:nvPicPr>
        <p:blipFill>
          <a:blip r:embed="rId10" cstate="print"/>
          <a:srcRect/>
          <a:stretch>
            <a:fillRect/>
          </a:stretch>
        </p:blipFill>
        <p:spPr bwMode="auto">
          <a:xfrm>
            <a:off x="6629400" y="2286000"/>
            <a:ext cx="2333625" cy="1695451"/>
          </a:xfrm>
          <a:prstGeom prst="rect">
            <a:avLst/>
          </a:prstGeom>
          <a:noFill/>
        </p:spPr>
      </p:pic>
      <p:sp>
        <p:nvSpPr>
          <p:cNvPr id="98313" name="Rectangle 9"/>
          <p:cNvSpPr>
            <a:spLocks noChangeArrowheads="1"/>
          </p:cNvSpPr>
          <p:nvPr/>
        </p:nvSpPr>
        <p:spPr bwMode="auto">
          <a:xfrm>
            <a:off x="6781800" y="1662499"/>
            <a:ext cx="20574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FF00"/>
                </a:solidFill>
                <a:effectLst/>
                <a:latin typeface="Arial Unicode MS" pitchFamily="34" charset="-128"/>
                <a:cs typeface="Times New Roman" pitchFamily="18" charset="0"/>
              </a:rPr>
              <a:t>AMATEUR STM</a:t>
            </a:r>
          </a:p>
        </p:txBody>
      </p:sp>
      <p:sp>
        <p:nvSpPr>
          <p:cNvPr id="13" name="Rectangle 12"/>
          <p:cNvSpPr/>
          <p:nvPr/>
        </p:nvSpPr>
        <p:spPr>
          <a:xfrm>
            <a:off x="6477000" y="4114800"/>
            <a:ext cx="2514600" cy="923330"/>
          </a:xfrm>
          <a:prstGeom prst="rect">
            <a:avLst/>
          </a:prstGeom>
        </p:spPr>
        <p:txBody>
          <a:bodyPr wrap="square">
            <a:spAutoFit/>
          </a:bodyPr>
          <a:lstStyle/>
          <a:p>
            <a:r>
              <a:rPr lang="en-US" dirty="0" smtClean="0">
                <a:hlinkClick r:id="rId11"/>
              </a:rPr>
              <a:t>http://www.angelfire.com/electronic2/spm/index.html</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715963"/>
          </a:xfrm>
        </p:spPr>
        <p:txBody>
          <a:bodyPr>
            <a:normAutofit fontScale="90000"/>
          </a:bodyPr>
          <a:lstStyle/>
          <a:p>
            <a:r>
              <a:rPr lang="en-US" dirty="0" smtClean="0"/>
              <a:t>Electron tunneling in solids</a:t>
            </a:r>
            <a:endParaRPr lang="en-US" dirty="0"/>
          </a:p>
        </p:txBody>
      </p:sp>
      <p:pic>
        <p:nvPicPr>
          <p:cNvPr id="15362" name="Picture 2" descr="File:Q-tunnel.PNG"/>
          <p:cNvPicPr>
            <a:picLocks noChangeAspect="1" noChangeArrowheads="1"/>
          </p:cNvPicPr>
          <p:nvPr/>
        </p:nvPicPr>
        <p:blipFill>
          <a:blip r:embed="rId2" cstate="print"/>
          <a:srcRect/>
          <a:stretch>
            <a:fillRect/>
          </a:stretch>
        </p:blipFill>
        <p:spPr bwMode="auto">
          <a:xfrm>
            <a:off x="838200" y="685800"/>
            <a:ext cx="4629150" cy="2486026"/>
          </a:xfrm>
          <a:prstGeom prst="rect">
            <a:avLst/>
          </a:prstGeom>
          <a:noFill/>
        </p:spPr>
      </p:pic>
      <p:cxnSp>
        <p:nvCxnSpPr>
          <p:cNvPr id="6" name="Straight Connector 5"/>
          <p:cNvCxnSpPr/>
          <p:nvPr/>
        </p:nvCxnSpPr>
        <p:spPr>
          <a:xfrm>
            <a:off x="381000" y="1981200"/>
            <a:ext cx="838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81000" y="2057400"/>
            <a:ext cx="838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1000" y="2133600"/>
            <a:ext cx="838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57750" y="1981200"/>
            <a:ext cx="838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857750" y="2057400"/>
            <a:ext cx="838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809750" y="2057400"/>
            <a:ext cx="533400" cy="1588"/>
          </a:xfrm>
          <a:prstGeom prst="straightConnector1">
            <a:avLst/>
          </a:prstGeom>
          <a:ln w="34925">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714750" y="2057400"/>
            <a:ext cx="381000" cy="1588"/>
          </a:xfrm>
          <a:prstGeom prst="straightConnector1">
            <a:avLst/>
          </a:prstGeom>
          <a:ln w="34925">
            <a:tailEnd type="stealt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7200" y="1524000"/>
            <a:ext cx="609600" cy="381000"/>
          </a:xfrm>
          <a:prstGeom prst="rect">
            <a:avLst/>
          </a:prstGeom>
          <a:noFill/>
        </p:spPr>
        <p:txBody>
          <a:bodyPr wrap="square" rtlCol="0">
            <a:spAutoFit/>
          </a:bodyPr>
          <a:lstStyle/>
          <a:p>
            <a:r>
              <a:rPr lang="en-US" b="1" dirty="0" smtClean="0">
                <a:solidFill>
                  <a:srgbClr val="FF0000"/>
                </a:solidFill>
              </a:rPr>
              <a:t>N</a:t>
            </a:r>
            <a:r>
              <a:rPr lang="en-US" b="1" baseline="-25000" dirty="0">
                <a:solidFill>
                  <a:srgbClr val="FF0000"/>
                </a:solidFill>
              </a:rPr>
              <a:t>1</a:t>
            </a:r>
            <a:endParaRPr lang="en-US" b="1" dirty="0">
              <a:solidFill>
                <a:srgbClr val="FF0000"/>
              </a:solidFill>
            </a:endParaRPr>
          </a:p>
        </p:txBody>
      </p:sp>
      <p:sp>
        <p:nvSpPr>
          <p:cNvPr id="17" name="TextBox 16"/>
          <p:cNvSpPr txBox="1"/>
          <p:nvPr/>
        </p:nvSpPr>
        <p:spPr>
          <a:xfrm>
            <a:off x="4876800" y="1524000"/>
            <a:ext cx="609600" cy="381000"/>
          </a:xfrm>
          <a:prstGeom prst="rect">
            <a:avLst/>
          </a:prstGeom>
          <a:noFill/>
        </p:spPr>
        <p:txBody>
          <a:bodyPr wrap="square" rtlCol="0">
            <a:spAutoFit/>
          </a:bodyPr>
          <a:lstStyle/>
          <a:p>
            <a:r>
              <a:rPr lang="en-US" b="1" dirty="0" smtClean="0">
                <a:solidFill>
                  <a:srgbClr val="FF0000"/>
                </a:solidFill>
              </a:rPr>
              <a:t>N</a:t>
            </a:r>
            <a:r>
              <a:rPr lang="en-US" b="1" baseline="-25000" dirty="0" smtClean="0">
                <a:solidFill>
                  <a:srgbClr val="FF0000"/>
                </a:solidFill>
              </a:rPr>
              <a:t>2</a:t>
            </a:r>
            <a:endParaRPr lang="en-US" b="1" dirty="0">
              <a:solidFill>
                <a:srgbClr val="FF0000"/>
              </a:solidFill>
            </a:endParaRPr>
          </a:p>
        </p:txBody>
      </p:sp>
      <p:sp>
        <p:nvSpPr>
          <p:cNvPr id="18" name="Rectangle 44"/>
          <p:cNvSpPr>
            <a:spLocks noChangeArrowheads="1"/>
          </p:cNvSpPr>
          <p:nvPr/>
        </p:nvSpPr>
        <p:spPr bwMode="auto">
          <a:xfrm>
            <a:off x="4953000" y="2514600"/>
            <a:ext cx="4191000" cy="461665"/>
          </a:xfrm>
          <a:prstGeom prst="rect">
            <a:avLst/>
          </a:prstGeom>
          <a:noFill/>
          <a:ln w="9525">
            <a:noFill/>
            <a:miter lim="800000"/>
            <a:headEnd/>
            <a:tailEnd/>
          </a:ln>
          <a:effectLst/>
        </p:spPr>
        <p:txBody>
          <a:bodyPr wrap="square">
            <a:spAutoFit/>
          </a:bodyPr>
          <a:lstStyle/>
          <a:p>
            <a:r>
              <a:rPr lang="en-US" sz="2400" b="0" dirty="0" smtClean="0">
                <a:latin typeface="Lucida Handwriting" pitchFamily="66" charset="0"/>
              </a:rPr>
              <a:t>T(1</a:t>
            </a:r>
            <a:r>
              <a:rPr lang="en-US" sz="2400" b="0" dirty="0" smtClean="0">
                <a:latin typeface="Lucida Handwriting" pitchFamily="66" charset="0"/>
                <a:sym typeface="Wingdings" pitchFamily="2" charset="2"/>
              </a:rPr>
              <a:t>2)</a:t>
            </a:r>
            <a:r>
              <a:rPr lang="en-US" sz="2400" b="0" dirty="0" smtClean="0">
                <a:sym typeface="Symbol" pitchFamily="18" charset="2"/>
              </a:rPr>
              <a:t> </a:t>
            </a:r>
            <a:r>
              <a:rPr lang="en-US" sz="2400" i="1" dirty="0" smtClean="0">
                <a:sym typeface="Symbol" pitchFamily="18" charset="2"/>
              </a:rPr>
              <a:t>e</a:t>
            </a:r>
            <a:r>
              <a:rPr lang="en-US" sz="2400" baseline="30000" dirty="0" smtClean="0">
                <a:sym typeface="Symbol" pitchFamily="18" charset="2"/>
              </a:rPr>
              <a:t>-</a:t>
            </a:r>
            <a:r>
              <a:rPr lang="en-US" sz="2400" baseline="30000" dirty="0" err="1" smtClean="0">
                <a:latin typeface="Symbol" pitchFamily="18" charset="2"/>
                <a:sym typeface="Symbol" pitchFamily="18" charset="2"/>
              </a:rPr>
              <a:t>k</a:t>
            </a:r>
            <a:r>
              <a:rPr lang="en-US" sz="2400" baseline="30000" dirty="0" err="1" smtClean="0">
                <a:sym typeface="Symbol" pitchFamily="18" charset="2"/>
              </a:rPr>
              <a:t>d</a:t>
            </a:r>
            <a:r>
              <a:rPr lang="en-US" sz="2400" dirty="0" smtClean="0">
                <a:sym typeface="Symbol" pitchFamily="18" charset="2"/>
              </a:rPr>
              <a:t> </a:t>
            </a:r>
            <a:r>
              <a:rPr lang="en-US" sz="2400" dirty="0" smtClean="0">
                <a:sym typeface="Wingdings" pitchFamily="2" charset="2"/>
              </a:rPr>
              <a:t>N</a:t>
            </a:r>
            <a:r>
              <a:rPr lang="en-US" sz="2400" baseline="-25000" dirty="0" smtClean="0">
                <a:sym typeface="Wingdings" pitchFamily="2" charset="2"/>
              </a:rPr>
              <a:t>1</a:t>
            </a:r>
            <a:r>
              <a:rPr lang="en-US" sz="2400" dirty="0" smtClean="0">
                <a:sym typeface="Wingdings" pitchFamily="2" charset="2"/>
              </a:rPr>
              <a:t>N</a:t>
            </a:r>
            <a:r>
              <a:rPr lang="en-US" sz="2400" baseline="-25000" dirty="0" smtClean="0">
                <a:sym typeface="Wingdings" pitchFamily="2" charset="2"/>
              </a:rPr>
              <a:t>2</a:t>
            </a:r>
            <a:r>
              <a:rPr lang="en-US" sz="2400" dirty="0" smtClean="0">
                <a:latin typeface="Symbol" pitchFamily="18" charset="2"/>
                <a:sym typeface="Wingdings" pitchFamily="2" charset="2"/>
              </a:rPr>
              <a:t>d(E</a:t>
            </a:r>
            <a:r>
              <a:rPr lang="en-US" sz="2400" baseline="-25000" dirty="0" smtClean="0">
                <a:latin typeface="Symbol" pitchFamily="18" charset="2"/>
                <a:sym typeface="Wingdings" pitchFamily="2" charset="2"/>
              </a:rPr>
              <a:t>1</a:t>
            </a:r>
            <a:r>
              <a:rPr lang="en-US" sz="2400" dirty="0" smtClean="0">
                <a:sym typeface="Wingdings" pitchFamily="2" charset="2"/>
              </a:rPr>
              <a:t>-</a:t>
            </a:r>
            <a:r>
              <a:rPr lang="en-US" sz="2400" dirty="0" smtClean="0">
                <a:latin typeface="Symbol" pitchFamily="18" charset="2"/>
                <a:sym typeface="Wingdings" pitchFamily="2" charset="2"/>
              </a:rPr>
              <a:t>E</a:t>
            </a:r>
            <a:r>
              <a:rPr lang="en-US" sz="2400" baseline="-25000" dirty="0" smtClean="0">
                <a:latin typeface="Symbol" pitchFamily="18" charset="2"/>
                <a:sym typeface="Wingdings" pitchFamily="2" charset="2"/>
              </a:rPr>
              <a:t>2</a:t>
            </a:r>
            <a:r>
              <a:rPr lang="en-US" sz="2400" dirty="0" smtClean="0">
                <a:sym typeface="Wingdings" pitchFamily="2" charset="2"/>
              </a:rPr>
              <a:t>)</a:t>
            </a:r>
            <a:endParaRPr lang="en-US" sz="2400" b="0" baseline="-25000" dirty="0">
              <a:solidFill>
                <a:srgbClr val="00CC00"/>
              </a:solidFill>
              <a:latin typeface="Symbol" pitchFamily="18" charset="2"/>
              <a:sym typeface="Wingdings" pitchFamily="2" charset="2"/>
            </a:endParaRPr>
          </a:p>
        </p:txBody>
      </p:sp>
      <p:cxnSp>
        <p:nvCxnSpPr>
          <p:cNvPr id="20" name="Straight Arrow Connector 19"/>
          <p:cNvCxnSpPr/>
          <p:nvPr/>
        </p:nvCxnSpPr>
        <p:spPr>
          <a:xfrm>
            <a:off x="2667000" y="3276600"/>
            <a:ext cx="1066800" cy="1588"/>
          </a:xfrm>
          <a:prstGeom prst="straightConnector1">
            <a:avLst/>
          </a:prstGeom>
          <a:ln w="47625">
            <a:solidFill>
              <a:schemeClr val="tx1">
                <a:lumMod val="65000"/>
                <a:lumOff val="35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895600" y="3200400"/>
            <a:ext cx="609600" cy="523220"/>
          </a:xfrm>
          <a:prstGeom prst="rect">
            <a:avLst/>
          </a:prstGeom>
          <a:noFill/>
        </p:spPr>
        <p:txBody>
          <a:bodyPr wrap="square" rtlCol="0">
            <a:spAutoFit/>
          </a:bodyPr>
          <a:lstStyle/>
          <a:p>
            <a:pPr algn="ctr"/>
            <a:r>
              <a:rPr lang="en-US" sz="2800" b="1" dirty="0" smtClean="0"/>
              <a:t>d</a:t>
            </a:r>
            <a:endParaRPr lang="en-US" sz="2800" b="1" dirty="0"/>
          </a:p>
        </p:txBody>
      </p:sp>
      <p:sp>
        <p:nvSpPr>
          <p:cNvPr id="22" name="Arc 39"/>
          <p:cNvSpPr>
            <a:spLocks/>
          </p:cNvSpPr>
          <p:nvPr/>
        </p:nvSpPr>
        <p:spPr bwMode="auto">
          <a:xfrm flipV="1">
            <a:off x="3352800" y="5105400"/>
            <a:ext cx="533400" cy="1295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99CC00"/>
          </a:solidFill>
          <a:ln w="9525">
            <a:solidFill>
              <a:schemeClr val="tx1"/>
            </a:solidFill>
            <a:round/>
            <a:headEnd/>
            <a:tailEnd/>
          </a:ln>
          <a:effectLst/>
        </p:spPr>
        <p:txBody>
          <a:bodyPr wrap="none" anchor="ctr"/>
          <a:lstStyle/>
          <a:p>
            <a:endParaRPr lang="en-US"/>
          </a:p>
        </p:txBody>
      </p:sp>
      <p:sp>
        <p:nvSpPr>
          <p:cNvPr id="23" name="Arc 38"/>
          <p:cNvSpPr>
            <a:spLocks/>
          </p:cNvSpPr>
          <p:nvPr/>
        </p:nvSpPr>
        <p:spPr bwMode="auto">
          <a:xfrm flipH="1" flipV="1">
            <a:off x="914400" y="5105400"/>
            <a:ext cx="1219200" cy="1295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solidFill>
          <a:ln w="9525">
            <a:solidFill>
              <a:schemeClr val="tx1"/>
            </a:solidFill>
            <a:round/>
            <a:headEnd/>
            <a:tailEnd/>
          </a:ln>
          <a:effectLst/>
        </p:spPr>
        <p:txBody>
          <a:bodyPr wrap="none" anchor="ctr"/>
          <a:lstStyle/>
          <a:p>
            <a:endParaRPr lang="en-US"/>
          </a:p>
        </p:txBody>
      </p:sp>
      <p:cxnSp>
        <p:nvCxnSpPr>
          <p:cNvPr id="24" name="AutoShape 3"/>
          <p:cNvCxnSpPr>
            <a:cxnSpLocks noChangeShapeType="1"/>
          </p:cNvCxnSpPr>
          <p:nvPr/>
        </p:nvCxnSpPr>
        <p:spPr bwMode="auto">
          <a:xfrm>
            <a:off x="2133600" y="4191000"/>
            <a:ext cx="2438400" cy="2209800"/>
          </a:xfrm>
          <a:prstGeom prst="bentConnector3">
            <a:avLst>
              <a:gd name="adj1" fmla="val 50000"/>
            </a:avLst>
          </a:prstGeom>
          <a:noFill/>
          <a:ln w="9525">
            <a:solidFill>
              <a:schemeClr val="tx1"/>
            </a:solidFill>
            <a:miter lim="800000"/>
            <a:headEnd/>
            <a:tailEnd/>
          </a:ln>
          <a:effectLst/>
        </p:spPr>
      </p:cxnSp>
      <p:sp>
        <p:nvSpPr>
          <p:cNvPr id="25" name="Text Box 14"/>
          <p:cNvSpPr txBox="1">
            <a:spLocks noChangeArrowheads="1"/>
          </p:cNvSpPr>
          <p:nvPr/>
        </p:nvSpPr>
        <p:spPr bwMode="auto">
          <a:xfrm>
            <a:off x="533400" y="6400800"/>
            <a:ext cx="1524000" cy="366713"/>
          </a:xfrm>
          <a:prstGeom prst="rect">
            <a:avLst/>
          </a:prstGeom>
          <a:noFill/>
          <a:ln w="9525">
            <a:noFill/>
            <a:miter lim="800000"/>
            <a:headEnd/>
            <a:tailEnd/>
          </a:ln>
          <a:effectLst/>
        </p:spPr>
        <p:txBody>
          <a:bodyPr>
            <a:spAutoFit/>
          </a:bodyPr>
          <a:lstStyle/>
          <a:p>
            <a:pPr algn="ctr">
              <a:spcBef>
                <a:spcPct val="50000"/>
              </a:spcBef>
            </a:pPr>
            <a:r>
              <a:rPr lang="en-US" b="0"/>
              <a:t>Metal A</a:t>
            </a:r>
          </a:p>
        </p:txBody>
      </p:sp>
      <p:sp>
        <p:nvSpPr>
          <p:cNvPr id="26" name="Text Box 15"/>
          <p:cNvSpPr txBox="1">
            <a:spLocks noChangeArrowheads="1"/>
          </p:cNvSpPr>
          <p:nvPr/>
        </p:nvSpPr>
        <p:spPr bwMode="auto">
          <a:xfrm>
            <a:off x="2209800" y="6415088"/>
            <a:ext cx="1066800" cy="366712"/>
          </a:xfrm>
          <a:prstGeom prst="rect">
            <a:avLst/>
          </a:prstGeom>
          <a:noFill/>
          <a:ln w="9525">
            <a:noFill/>
            <a:miter lim="800000"/>
            <a:headEnd/>
            <a:tailEnd/>
          </a:ln>
          <a:effectLst/>
        </p:spPr>
        <p:txBody>
          <a:bodyPr>
            <a:spAutoFit/>
          </a:bodyPr>
          <a:lstStyle/>
          <a:p>
            <a:pPr>
              <a:spcBef>
                <a:spcPct val="50000"/>
              </a:spcBef>
            </a:pPr>
            <a:r>
              <a:rPr lang="en-US" b="0"/>
              <a:t>Insulator</a:t>
            </a:r>
          </a:p>
        </p:txBody>
      </p:sp>
      <p:sp>
        <p:nvSpPr>
          <p:cNvPr id="27" name="Text Box 16"/>
          <p:cNvSpPr txBox="1">
            <a:spLocks noChangeArrowheads="1"/>
          </p:cNvSpPr>
          <p:nvPr/>
        </p:nvSpPr>
        <p:spPr bwMode="auto">
          <a:xfrm>
            <a:off x="3352800" y="6400800"/>
            <a:ext cx="1524000" cy="366713"/>
          </a:xfrm>
          <a:prstGeom prst="rect">
            <a:avLst/>
          </a:prstGeom>
          <a:noFill/>
          <a:ln w="9525">
            <a:noFill/>
            <a:miter lim="800000"/>
            <a:headEnd/>
            <a:tailEnd/>
          </a:ln>
          <a:effectLst/>
        </p:spPr>
        <p:txBody>
          <a:bodyPr>
            <a:spAutoFit/>
          </a:bodyPr>
          <a:lstStyle/>
          <a:p>
            <a:pPr algn="ctr">
              <a:spcBef>
                <a:spcPct val="50000"/>
              </a:spcBef>
            </a:pPr>
            <a:r>
              <a:rPr lang="en-US" b="0"/>
              <a:t>Metal B</a:t>
            </a:r>
          </a:p>
        </p:txBody>
      </p:sp>
      <p:sp>
        <p:nvSpPr>
          <p:cNvPr id="28" name="Line 20"/>
          <p:cNvSpPr>
            <a:spLocks noChangeShapeType="1"/>
          </p:cNvSpPr>
          <p:nvPr/>
        </p:nvSpPr>
        <p:spPr bwMode="auto">
          <a:xfrm>
            <a:off x="2133600" y="4191000"/>
            <a:ext cx="0" cy="2209800"/>
          </a:xfrm>
          <a:prstGeom prst="line">
            <a:avLst/>
          </a:prstGeom>
          <a:noFill/>
          <a:ln w="9525">
            <a:solidFill>
              <a:schemeClr val="tx1"/>
            </a:solidFill>
            <a:round/>
            <a:headEnd/>
            <a:tailEnd/>
          </a:ln>
          <a:effectLst/>
        </p:spPr>
        <p:txBody>
          <a:bodyPr/>
          <a:lstStyle/>
          <a:p>
            <a:endParaRPr lang="en-US"/>
          </a:p>
        </p:txBody>
      </p:sp>
      <p:sp>
        <p:nvSpPr>
          <p:cNvPr id="29" name="Line 21"/>
          <p:cNvSpPr>
            <a:spLocks noChangeShapeType="1"/>
          </p:cNvSpPr>
          <p:nvPr/>
        </p:nvSpPr>
        <p:spPr bwMode="auto">
          <a:xfrm flipH="1">
            <a:off x="914400" y="6400800"/>
            <a:ext cx="1219200" cy="0"/>
          </a:xfrm>
          <a:prstGeom prst="line">
            <a:avLst/>
          </a:prstGeom>
          <a:noFill/>
          <a:ln w="9525">
            <a:solidFill>
              <a:schemeClr val="tx1"/>
            </a:solidFill>
            <a:round/>
            <a:headEnd/>
            <a:tailEnd/>
          </a:ln>
          <a:effectLst/>
        </p:spPr>
        <p:txBody>
          <a:bodyPr/>
          <a:lstStyle/>
          <a:p>
            <a:endParaRPr lang="en-US"/>
          </a:p>
        </p:txBody>
      </p:sp>
      <p:sp>
        <p:nvSpPr>
          <p:cNvPr id="30" name="Text Box 28"/>
          <p:cNvSpPr txBox="1">
            <a:spLocks noChangeArrowheads="1"/>
          </p:cNvSpPr>
          <p:nvPr/>
        </p:nvSpPr>
        <p:spPr bwMode="auto">
          <a:xfrm>
            <a:off x="304800" y="4876800"/>
            <a:ext cx="604653" cy="369332"/>
          </a:xfrm>
          <a:prstGeom prst="rect">
            <a:avLst/>
          </a:prstGeom>
          <a:noFill/>
          <a:ln w="9525">
            <a:noFill/>
            <a:miter lim="800000"/>
            <a:headEnd/>
            <a:tailEnd/>
          </a:ln>
          <a:effectLst/>
        </p:spPr>
        <p:txBody>
          <a:bodyPr wrap="none">
            <a:spAutoFit/>
          </a:bodyPr>
          <a:lstStyle/>
          <a:p>
            <a:r>
              <a:rPr lang="en-US" dirty="0" err="1" smtClean="0">
                <a:solidFill>
                  <a:srgbClr val="0000FF"/>
                </a:solidFill>
              </a:rPr>
              <a:t>E</a:t>
            </a:r>
            <a:r>
              <a:rPr lang="en-US" baseline="-25000" dirty="0" err="1" smtClean="0">
                <a:solidFill>
                  <a:srgbClr val="0000FF"/>
                </a:solidFill>
              </a:rPr>
              <a:t>F</a:t>
            </a:r>
            <a:r>
              <a:rPr lang="en-US" dirty="0" err="1" smtClean="0"/>
              <a:t>+</a:t>
            </a:r>
            <a:r>
              <a:rPr lang="en-US" dirty="0" err="1" smtClean="0">
                <a:latin typeface="Symbol" pitchFamily="18" charset="2"/>
              </a:rPr>
              <a:t>d</a:t>
            </a:r>
            <a:endParaRPr lang="en-US" dirty="0">
              <a:solidFill>
                <a:srgbClr val="0000FF"/>
              </a:solidFill>
              <a:latin typeface="Symbol" pitchFamily="18" charset="2"/>
            </a:endParaRPr>
          </a:p>
        </p:txBody>
      </p:sp>
      <p:sp>
        <p:nvSpPr>
          <p:cNvPr id="31" name="Text Box 29"/>
          <p:cNvSpPr txBox="1">
            <a:spLocks noChangeArrowheads="1"/>
          </p:cNvSpPr>
          <p:nvPr/>
        </p:nvSpPr>
        <p:spPr bwMode="auto">
          <a:xfrm>
            <a:off x="3913188" y="4953000"/>
            <a:ext cx="811212" cy="366713"/>
          </a:xfrm>
          <a:prstGeom prst="rect">
            <a:avLst/>
          </a:prstGeom>
          <a:noFill/>
          <a:ln w="9525">
            <a:noFill/>
            <a:miter lim="800000"/>
            <a:headEnd/>
            <a:tailEnd/>
          </a:ln>
          <a:effectLst/>
        </p:spPr>
        <p:txBody>
          <a:bodyPr wrap="square">
            <a:spAutoFit/>
          </a:bodyPr>
          <a:lstStyle/>
          <a:p>
            <a:r>
              <a:rPr lang="en-US" dirty="0" smtClean="0">
                <a:solidFill>
                  <a:srgbClr val="339966"/>
                </a:solidFill>
              </a:rPr>
              <a:t>E</a:t>
            </a:r>
            <a:r>
              <a:rPr lang="en-US" baseline="-25000" dirty="0" smtClean="0">
                <a:solidFill>
                  <a:srgbClr val="339966"/>
                </a:solidFill>
              </a:rPr>
              <a:t>F</a:t>
            </a:r>
            <a:r>
              <a:rPr lang="en-US" dirty="0" smtClean="0"/>
              <a:t>-</a:t>
            </a:r>
            <a:r>
              <a:rPr lang="en-US" dirty="0" smtClean="0">
                <a:latin typeface="Symbol" pitchFamily="18" charset="2"/>
              </a:rPr>
              <a:t>d</a:t>
            </a:r>
            <a:endParaRPr lang="en-US" dirty="0">
              <a:solidFill>
                <a:srgbClr val="339966"/>
              </a:solidFill>
              <a:latin typeface="Symbol" pitchFamily="18" charset="2"/>
            </a:endParaRPr>
          </a:p>
        </p:txBody>
      </p:sp>
      <p:sp>
        <p:nvSpPr>
          <p:cNvPr id="32" name="Rectangle 31" descr="Light upward diagonal"/>
          <p:cNvSpPr>
            <a:spLocks noChangeArrowheads="1"/>
          </p:cNvSpPr>
          <p:nvPr/>
        </p:nvSpPr>
        <p:spPr bwMode="auto">
          <a:xfrm>
            <a:off x="914400" y="5029200"/>
            <a:ext cx="1219200" cy="152400"/>
          </a:xfrm>
          <a:prstGeom prst="rect">
            <a:avLst/>
          </a:prstGeom>
          <a:pattFill prst="ltUpDiag">
            <a:fgClr>
              <a:srgbClr val="000080"/>
            </a:fgClr>
            <a:bgClr>
              <a:schemeClr val="bg1"/>
            </a:bgClr>
          </a:pattFill>
          <a:ln w="9525">
            <a:pattFill prst="ltUpDiag">
              <a:fgClr>
                <a:schemeClr val="accent2"/>
              </a:fgClr>
              <a:bgClr>
                <a:srgbClr val="FFFFFF"/>
              </a:bgClr>
            </a:pattFill>
            <a:miter lim="800000"/>
            <a:headEnd/>
            <a:tailEnd/>
          </a:ln>
          <a:effectLst/>
        </p:spPr>
        <p:txBody>
          <a:bodyPr wrap="none" anchor="ctr"/>
          <a:lstStyle/>
          <a:p>
            <a:endParaRPr lang="en-US"/>
          </a:p>
        </p:txBody>
      </p:sp>
      <p:sp>
        <p:nvSpPr>
          <p:cNvPr id="33" name="Rectangle 32" descr="Light upward diagonal"/>
          <p:cNvSpPr>
            <a:spLocks noChangeArrowheads="1"/>
          </p:cNvSpPr>
          <p:nvPr/>
        </p:nvSpPr>
        <p:spPr bwMode="auto">
          <a:xfrm>
            <a:off x="3352800" y="5029200"/>
            <a:ext cx="533400" cy="152400"/>
          </a:xfrm>
          <a:prstGeom prst="rect">
            <a:avLst/>
          </a:prstGeom>
          <a:pattFill prst="ltUpDiag">
            <a:fgClr>
              <a:srgbClr val="008000"/>
            </a:fgClr>
            <a:bgClr>
              <a:schemeClr val="bg1"/>
            </a:bgClr>
          </a:pattFill>
          <a:ln w="9525">
            <a:noFill/>
            <a:miter lim="800000"/>
            <a:headEnd/>
            <a:tailEnd/>
          </a:ln>
          <a:effectLst/>
        </p:spPr>
        <p:txBody>
          <a:bodyPr wrap="none" anchor="ctr"/>
          <a:lstStyle/>
          <a:p>
            <a:endParaRPr lang="en-US"/>
          </a:p>
        </p:txBody>
      </p:sp>
      <p:sp>
        <p:nvSpPr>
          <p:cNvPr id="34" name="Freeform 35"/>
          <p:cNvSpPr>
            <a:spLocks/>
          </p:cNvSpPr>
          <p:nvPr/>
        </p:nvSpPr>
        <p:spPr bwMode="auto">
          <a:xfrm rot="120000">
            <a:off x="1524000" y="4455293"/>
            <a:ext cx="2057400" cy="685800"/>
          </a:xfrm>
          <a:custGeom>
            <a:avLst/>
            <a:gdLst/>
            <a:ahLst/>
            <a:cxnLst>
              <a:cxn ang="0">
                <a:pos x="0" y="528"/>
              </a:cxn>
              <a:cxn ang="0">
                <a:pos x="384" y="0"/>
              </a:cxn>
              <a:cxn ang="0">
                <a:pos x="720" y="528"/>
              </a:cxn>
            </a:cxnLst>
            <a:rect l="0" t="0" r="r" b="b"/>
            <a:pathLst>
              <a:path w="720" h="528">
                <a:moveTo>
                  <a:pt x="0" y="528"/>
                </a:moveTo>
                <a:cubicBezTo>
                  <a:pt x="132" y="264"/>
                  <a:pt x="264" y="0"/>
                  <a:pt x="384" y="0"/>
                </a:cubicBezTo>
                <a:cubicBezTo>
                  <a:pt x="504" y="0"/>
                  <a:pt x="656" y="408"/>
                  <a:pt x="720" y="528"/>
                </a:cubicBezTo>
              </a:path>
            </a:pathLst>
          </a:custGeom>
          <a:noFill/>
          <a:ln w="9525">
            <a:solidFill>
              <a:schemeClr val="tx1"/>
            </a:solidFill>
            <a:round/>
            <a:headEnd type="stealth" w="lg" len="lg"/>
            <a:tailEnd type="none" w="lg" len="lg"/>
          </a:ln>
          <a:effectLst/>
        </p:spPr>
        <p:txBody>
          <a:bodyPr/>
          <a:lstStyle/>
          <a:p>
            <a:endParaRPr lang="en-US"/>
          </a:p>
        </p:txBody>
      </p:sp>
      <p:sp>
        <p:nvSpPr>
          <p:cNvPr id="35" name="Line 40"/>
          <p:cNvSpPr>
            <a:spLocks noChangeShapeType="1"/>
          </p:cNvSpPr>
          <p:nvPr/>
        </p:nvSpPr>
        <p:spPr bwMode="auto">
          <a:xfrm flipV="1">
            <a:off x="2743200" y="4038600"/>
            <a:ext cx="0" cy="2362200"/>
          </a:xfrm>
          <a:prstGeom prst="line">
            <a:avLst/>
          </a:prstGeom>
          <a:noFill/>
          <a:ln w="25400">
            <a:solidFill>
              <a:srgbClr val="000080"/>
            </a:solidFill>
            <a:round/>
            <a:headEnd/>
            <a:tailEnd type="triangle" w="med" len="med"/>
          </a:ln>
          <a:effectLst/>
        </p:spPr>
        <p:txBody>
          <a:bodyPr/>
          <a:lstStyle/>
          <a:p>
            <a:endParaRPr lang="en-US"/>
          </a:p>
        </p:txBody>
      </p:sp>
      <p:sp>
        <p:nvSpPr>
          <p:cNvPr id="36" name="Line 41"/>
          <p:cNvSpPr>
            <a:spLocks noChangeShapeType="1"/>
          </p:cNvSpPr>
          <p:nvPr/>
        </p:nvSpPr>
        <p:spPr bwMode="auto">
          <a:xfrm>
            <a:off x="685800" y="6400800"/>
            <a:ext cx="4114800" cy="0"/>
          </a:xfrm>
          <a:prstGeom prst="line">
            <a:avLst/>
          </a:prstGeom>
          <a:noFill/>
          <a:ln w="25400">
            <a:solidFill>
              <a:srgbClr val="000080"/>
            </a:solidFill>
            <a:round/>
            <a:headEnd type="triangle" w="lg" len="lg"/>
            <a:tailEnd type="triangle" w="lg" len="lg"/>
          </a:ln>
          <a:effectLst/>
        </p:spPr>
        <p:txBody>
          <a:bodyPr/>
          <a:lstStyle/>
          <a:p>
            <a:endParaRPr lang="en-US"/>
          </a:p>
        </p:txBody>
      </p:sp>
      <p:sp>
        <p:nvSpPr>
          <p:cNvPr id="37" name="Text Box 42"/>
          <p:cNvSpPr txBox="1">
            <a:spLocks noChangeArrowheads="1"/>
          </p:cNvSpPr>
          <p:nvPr/>
        </p:nvSpPr>
        <p:spPr bwMode="auto">
          <a:xfrm>
            <a:off x="2590800" y="3657600"/>
            <a:ext cx="304800" cy="366713"/>
          </a:xfrm>
          <a:prstGeom prst="rect">
            <a:avLst/>
          </a:prstGeom>
          <a:noFill/>
          <a:ln w="9525">
            <a:noFill/>
            <a:miter lim="800000"/>
            <a:headEnd/>
            <a:tailEnd/>
          </a:ln>
          <a:effectLst/>
        </p:spPr>
        <p:txBody>
          <a:bodyPr>
            <a:spAutoFit/>
          </a:bodyPr>
          <a:lstStyle/>
          <a:p>
            <a:pPr>
              <a:spcBef>
                <a:spcPct val="50000"/>
              </a:spcBef>
            </a:pPr>
            <a:r>
              <a:rPr lang="en-US">
                <a:solidFill>
                  <a:schemeClr val="accent2"/>
                </a:solidFill>
              </a:rPr>
              <a:t>E</a:t>
            </a:r>
          </a:p>
        </p:txBody>
      </p:sp>
      <p:sp>
        <p:nvSpPr>
          <p:cNvPr id="38" name="Oval 37"/>
          <p:cNvSpPr/>
          <p:nvPr/>
        </p:nvSpPr>
        <p:spPr>
          <a:xfrm>
            <a:off x="457200" y="1981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85800" y="2057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914400" y="2133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09600" y="4038600"/>
            <a:ext cx="1295400" cy="369332"/>
          </a:xfrm>
          <a:prstGeom prst="rect">
            <a:avLst/>
          </a:prstGeom>
          <a:noFill/>
        </p:spPr>
        <p:txBody>
          <a:bodyPr wrap="square" rtlCol="0">
            <a:spAutoFit/>
          </a:bodyPr>
          <a:lstStyle/>
          <a:p>
            <a:r>
              <a:rPr lang="en-US" dirty="0" smtClean="0"/>
              <a:t>Metal 1</a:t>
            </a:r>
            <a:endParaRPr lang="en-US" dirty="0"/>
          </a:p>
        </p:txBody>
      </p:sp>
      <p:sp>
        <p:nvSpPr>
          <p:cNvPr id="42" name="TextBox 41"/>
          <p:cNvSpPr txBox="1"/>
          <p:nvPr/>
        </p:nvSpPr>
        <p:spPr>
          <a:xfrm>
            <a:off x="3505200" y="4191000"/>
            <a:ext cx="1295400" cy="369332"/>
          </a:xfrm>
          <a:prstGeom prst="rect">
            <a:avLst/>
          </a:prstGeom>
          <a:noFill/>
        </p:spPr>
        <p:txBody>
          <a:bodyPr wrap="square" rtlCol="0">
            <a:spAutoFit/>
          </a:bodyPr>
          <a:lstStyle/>
          <a:p>
            <a:r>
              <a:rPr lang="en-US" dirty="0" smtClean="0"/>
              <a:t>Metal 2</a:t>
            </a:r>
            <a:endParaRPr lang="en-US" dirty="0"/>
          </a:p>
        </p:txBody>
      </p:sp>
      <p:sp>
        <p:nvSpPr>
          <p:cNvPr id="43" name="TextBox 42"/>
          <p:cNvSpPr txBox="1"/>
          <p:nvPr/>
        </p:nvSpPr>
        <p:spPr>
          <a:xfrm>
            <a:off x="5257800" y="4572000"/>
            <a:ext cx="3505200" cy="923330"/>
          </a:xfrm>
          <a:prstGeom prst="rect">
            <a:avLst/>
          </a:prstGeom>
          <a:noFill/>
        </p:spPr>
        <p:txBody>
          <a:bodyPr wrap="square" rtlCol="0">
            <a:spAutoFit/>
          </a:bodyPr>
          <a:lstStyle/>
          <a:p>
            <a:r>
              <a:rPr lang="en-US" dirty="0" smtClean="0"/>
              <a:t>Electrons close to the Fermi level can tunnel from one metal to another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2" grpId="0" animBg="1"/>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467600" y="3733800"/>
            <a:ext cx="12192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410200" y="1777425"/>
            <a:ext cx="1295400" cy="279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905000" y="177225"/>
            <a:ext cx="6858000" cy="584775"/>
          </a:xfrm>
          <a:prstGeom prst="rect">
            <a:avLst/>
          </a:prstGeom>
          <a:noFill/>
        </p:spPr>
        <p:txBody>
          <a:bodyPr wrap="square" rtlCol="0">
            <a:spAutoFit/>
          </a:bodyPr>
          <a:lstStyle/>
          <a:p>
            <a:pPr algn="ctr"/>
            <a:r>
              <a:rPr lang="en-US" sz="3200" dirty="0" smtClean="0"/>
              <a:t>Electron tunneling does happen!!!</a:t>
            </a:r>
            <a:endParaRPr lang="en-US" sz="3200" dirty="0"/>
          </a:p>
        </p:txBody>
      </p:sp>
      <p:sp>
        <p:nvSpPr>
          <p:cNvPr id="3" name="Rectangle 2"/>
          <p:cNvSpPr/>
          <p:nvPr/>
        </p:nvSpPr>
        <p:spPr>
          <a:xfrm>
            <a:off x="3429000" y="3758625"/>
            <a:ext cx="12192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429000" y="1091625"/>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410200" y="3758625"/>
            <a:ext cx="12192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410200" y="1091625"/>
            <a:ext cx="12954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467600" y="1091625"/>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562600" y="1929825"/>
            <a:ext cx="76200" cy="76200"/>
          </a:xfrm>
          <a:prstGeom prst="ellipse">
            <a:avLst/>
          </a:prstGeom>
          <a:solidFill>
            <a:srgbClr val="311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715000" y="1929825"/>
            <a:ext cx="76200" cy="76200"/>
          </a:xfrm>
          <a:prstGeom prst="ellipse">
            <a:avLst/>
          </a:prstGeom>
          <a:solidFill>
            <a:srgbClr val="311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67400" y="1929825"/>
            <a:ext cx="76200" cy="76200"/>
          </a:xfrm>
          <a:prstGeom prst="ellipse">
            <a:avLst/>
          </a:prstGeom>
          <a:solidFill>
            <a:srgbClr val="311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019800" y="1929825"/>
            <a:ext cx="76200" cy="76200"/>
          </a:xfrm>
          <a:prstGeom prst="ellipse">
            <a:avLst/>
          </a:prstGeom>
          <a:solidFill>
            <a:srgbClr val="311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172200" y="1929825"/>
            <a:ext cx="76200" cy="76200"/>
          </a:xfrm>
          <a:prstGeom prst="ellipse">
            <a:avLst/>
          </a:prstGeom>
          <a:solidFill>
            <a:srgbClr val="311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324600" y="1929825"/>
            <a:ext cx="76200" cy="76200"/>
          </a:xfrm>
          <a:prstGeom prst="ellipse">
            <a:avLst/>
          </a:prstGeom>
          <a:solidFill>
            <a:srgbClr val="311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477000" y="1929825"/>
            <a:ext cx="76200" cy="76200"/>
          </a:xfrm>
          <a:prstGeom prst="ellipse">
            <a:avLst/>
          </a:prstGeom>
          <a:solidFill>
            <a:srgbClr val="311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629400" y="1929825"/>
            <a:ext cx="76200" cy="76200"/>
          </a:xfrm>
          <a:prstGeom prst="ellipse">
            <a:avLst/>
          </a:prstGeom>
          <a:solidFill>
            <a:srgbClr val="311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3352800" y="2895600"/>
            <a:ext cx="1295400" cy="264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410200" y="1752600"/>
            <a:ext cx="1295400" cy="248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4" name="Group 73"/>
          <p:cNvGrpSpPr/>
          <p:nvPr/>
        </p:nvGrpSpPr>
        <p:grpSpPr>
          <a:xfrm>
            <a:off x="7543800" y="3810000"/>
            <a:ext cx="990600" cy="76200"/>
            <a:chOff x="6477000" y="5181600"/>
            <a:chExt cx="990600" cy="76200"/>
          </a:xfrm>
        </p:grpSpPr>
        <p:sp>
          <p:nvSpPr>
            <p:cNvPr id="18" name="Oval 17"/>
            <p:cNvSpPr/>
            <p:nvPr/>
          </p:nvSpPr>
          <p:spPr>
            <a:xfrm>
              <a:off x="6477000" y="51816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629400" y="51816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781800" y="51816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934200" y="51816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6600" y="51816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239000" y="51816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391400" y="51816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1828800" y="2590800"/>
            <a:ext cx="1447800" cy="646331"/>
          </a:xfrm>
          <a:prstGeom prst="rect">
            <a:avLst/>
          </a:prstGeom>
          <a:noFill/>
        </p:spPr>
        <p:txBody>
          <a:bodyPr wrap="square" rtlCol="0">
            <a:spAutoFit/>
          </a:bodyPr>
          <a:lstStyle/>
          <a:p>
            <a:r>
              <a:rPr lang="en-US" dirty="0" smtClean="0"/>
              <a:t>Fermi Energy</a:t>
            </a:r>
          </a:p>
          <a:p>
            <a:r>
              <a:rPr lang="en-US" dirty="0" smtClean="0"/>
              <a:t>(E</a:t>
            </a:r>
            <a:r>
              <a:rPr lang="en-US" baseline="-25000" dirty="0" smtClean="0"/>
              <a:t>F</a:t>
            </a:r>
            <a:r>
              <a:rPr lang="en-US" dirty="0"/>
              <a:t>)</a:t>
            </a:r>
          </a:p>
        </p:txBody>
      </p:sp>
      <p:sp>
        <p:nvSpPr>
          <p:cNvPr id="36" name="TextBox 35"/>
          <p:cNvSpPr txBox="1"/>
          <p:nvPr/>
        </p:nvSpPr>
        <p:spPr>
          <a:xfrm>
            <a:off x="2819400" y="5181600"/>
            <a:ext cx="1828800" cy="646331"/>
          </a:xfrm>
          <a:prstGeom prst="rect">
            <a:avLst/>
          </a:prstGeom>
          <a:noFill/>
        </p:spPr>
        <p:txBody>
          <a:bodyPr wrap="square" rtlCol="0">
            <a:spAutoFit/>
          </a:bodyPr>
          <a:lstStyle/>
          <a:p>
            <a:pPr algn="ctr"/>
            <a:r>
              <a:rPr lang="en-US" b="1" dirty="0" smtClean="0"/>
              <a:t>Intrinsic</a:t>
            </a:r>
          </a:p>
          <a:p>
            <a:pPr algn="ctr"/>
            <a:r>
              <a:rPr lang="en-US" b="1" dirty="0" smtClean="0"/>
              <a:t>Semiconductor</a:t>
            </a:r>
            <a:endParaRPr lang="en-US" b="1" dirty="0"/>
          </a:p>
        </p:txBody>
      </p:sp>
      <p:sp>
        <p:nvSpPr>
          <p:cNvPr id="37" name="TextBox 36"/>
          <p:cNvSpPr txBox="1"/>
          <p:nvPr/>
        </p:nvSpPr>
        <p:spPr>
          <a:xfrm>
            <a:off x="5334000" y="5257800"/>
            <a:ext cx="1828800" cy="646331"/>
          </a:xfrm>
          <a:prstGeom prst="rect">
            <a:avLst/>
          </a:prstGeom>
          <a:noFill/>
        </p:spPr>
        <p:txBody>
          <a:bodyPr wrap="square" rtlCol="0">
            <a:spAutoFit/>
          </a:bodyPr>
          <a:lstStyle/>
          <a:p>
            <a:pPr algn="ctr"/>
            <a:r>
              <a:rPr lang="en-US" b="1" dirty="0" smtClean="0"/>
              <a:t>n-doped</a:t>
            </a:r>
          </a:p>
          <a:p>
            <a:pPr algn="ctr"/>
            <a:r>
              <a:rPr lang="en-US" b="1" dirty="0" smtClean="0"/>
              <a:t>Semiconductor</a:t>
            </a:r>
            <a:endParaRPr lang="en-US" b="1" dirty="0"/>
          </a:p>
        </p:txBody>
      </p:sp>
      <p:sp>
        <p:nvSpPr>
          <p:cNvPr id="38" name="TextBox 37"/>
          <p:cNvSpPr txBox="1"/>
          <p:nvPr/>
        </p:nvSpPr>
        <p:spPr>
          <a:xfrm>
            <a:off x="7315200" y="5257800"/>
            <a:ext cx="1828800" cy="646331"/>
          </a:xfrm>
          <a:prstGeom prst="rect">
            <a:avLst/>
          </a:prstGeom>
          <a:noFill/>
        </p:spPr>
        <p:txBody>
          <a:bodyPr wrap="square" rtlCol="0">
            <a:spAutoFit/>
          </a:bodyPr>
          <a:lstStyle/>
          <a:p>
            <a:pPr algn="ctr"/>
            <a:r>
              <a:rPr lang="en-US" b="1" dirty="0"/>
              <a:t>p</a:t>
            </a:r>
            <a:r>
              <a:rPr lang="en-US" b="1" dirty="0" smtClean="0"/>
              <a:t>-doped</a:t>
            </a:r>
          </a:p>
          <a:p>
            <a:pPr algn="ctr"/>
            <a:r>
              <a:rPr lang="en-US" b="1" dirty="0" smtClean="0"/>
              <a:t>Semiconductor</a:t>
            </a:r>
            <a:endParaRPr lang="en-US" b="1" dirty="0"/>
          </a:p>
        </p:txBody>
      </p:sp>
      <p:sp>
        <p:nvSpPr>
          <p:cNvPr id="39" name="TextBox 38"/>
          <p:cNvSpPr txBox="1"/>
          <p:nvPr/>
        </p:nvSpPr>
        <p:spPr>
          <a:xfrm>
            <a:off x="3429000" y="1219200"/>
            <a:ext cx="1524000" cy="646331"/>
          </a:xfrm>
          <a:prstGeom prst="rect">
            <a:avLst/>
          </a:prstGeom>
          <a:noFill/>
        </p:spPr>
        <p:txBody>
          <a:bodyPr wrap="square" rtlCol="0">
            <a:spAutoFit/>
          </a:bodyPr>
          <a:lstStyle/>
          <a:p>
            <a:r>
              <a:rPr lang="en-US" dirty="0" smtClean="0"/>
              <a:t>Conduction band</a:t>
            </a:r>
            <a:endParaRPr lang="en-US" dirty="0"/>
          </a:p>
        </p:txBody>
      </p:sp>
      <p:sp>
        <p:nvSpPr>
          <p:cNvPr id="40" name="TextBox 39"/>
          <p:cNvSpPr txBox="1"/>
          <p:nvPr/>
        </p:nvSpPr>
        <p:spPr>
          <a:xfrm>
            <a:off x="3429000" y="3886200"/>
            <a:ext cx="1524000" cy="646331"/>
          </a:xfrm>
          <a:prstGeom prst="rect">
            <a:avLst/>
          </a:prstGeom>
          <a:noFill/>
        </p:spPr>
        <p:txBody>
          <a:bodyPr wrap="square" rtlCol="0">
            <a:spAutoFit/>
          </a:bodyPr>
          <a:lstStyle/>
          <a:p>
            <a:r>
              <a:rPr lang="en-US" dirty="0" smtClean="0"/>
              <a:t>Valence </a:t>
            </a:r>
          </a:p>
          <a:p>
            <a:r>
              <a:rPr lang="en-US" dirty="0" smtClean="0"/>
              <a:t>band</a:t>
            </a:r>
            <a:endParaRPr lang="en-US" dirty="0"/>
          </a:p>
        </p:txBody>
      </p:sp>
      <p:sp>
        <p:nvSpPr>
          <p:cNvPr id="42" name="Rectangle 41"/>
          <p:cNvSpPr/>
          <p:nvPr/>
        </p:nvSpPr>
        <p:spPr>
          <a:xfrm>
            <a:off x="7467600" y="3733800"/>
            <a:ext cx="1219200" cy="356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rot="5400000" flipH="1" flipV="1">
            <a:off x="4393913" y="2107913"/>
            <a:ext cx="1118175" cy="60960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5956011" y="2603213"/>
            <a:ext cx="2337378" cy="685799"/>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410200" y="2362200"/>
            <a:ext cx="1295400" cy="248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7467600" y="3429000"/>
            <a:ext cx="1143000" cy="232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6553200" y="2514600"/>
            <a:ext cx="1066800" cy="76200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648200" y="2387025"/>
            <a:ext cx="685800" cy="584775"/>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495800" y="6273225"/>
            <a:ext cx="4495800" cy="584775"/>
          </a:xfrm>
          <a:prstGeom prst="rect">
            <a:avLst/>
          </a:prstGeom>
          <a:noFill/>
        </p:spPr>
        <p:txBody>
          <a:bodyPr wrap="square" rtlCol="0">
            <a:spAutoFit/>
          </a:bodyPr>
          <a:lstStyle/>
          <a:p>
            <a:pPr algn="ctr"/>
            <a:r>
              <a:rPr lang="en-US" sz="3200" b="1" dirty="0" smtClean="0"/>
              <a:t>Heavily doped: &gt;10</a:t>
            </a:r>
            <a:r>
              <a:rPr lang="en-US" sz="3200" b="1" baseline="30000" dirty="0" smtClean="0"/>
              <a:t>19 </a:t>
            </a:r>
            <a:r>
              <a:rPr lang="en-US" sz="3200" b="1" dirty="0" smtClean="0"/>
              <a:t>cm</a:t>
            </a:r>
            <a:r>
              <a:rPr lang="en-US" sz="3200" b="1" baseline="30000" dirty="0" smtClean="0"/>
              <a:t>-3</a:t>
            </a:r>
            <a:endParaRPr lang="en-US" sz="3200" b="1" dirty="0"/>
          </a:p>
        </p:txBody>
      </p:sp>
      <p:grpSp>
        <p:nvGrpSpPr>
          <p:cNvPr id="79" name="Group 78"/>
          <p:cNvGrpSpPr/>
          <p:nvPr/>
        </p:nvGrpSpPr>
        <p:grpSpPr>
          <a:xfrm>
            <a:off x="0" y="0"/>
            <a:ext cx="1981200" cy="2627531"/>
            <a:chOff x="0" y="34833"/>
            <a:chExt cx="1981200" cy="2627531"/>
          </a:xfrm>
        </p:grpSpPr>
        <p:pic>
          <p:nvPicPr>
            <p:cNvPr id="45" name="Picture 2" descr="http://nobelprize.org/nobel_prizes/physics/laureates/1973/esaki.jpg"/>
            <p:cNvPicPr>
              <a:picLocks noChangeAspect="1" noChangeArrowheads="1"/>
            </p:cNvPicPr>
            <p:nvPr/>
          </p:nvPicPr>
          <p:blipFill>
            <a:blip r:embed="rId2" cstate="print"/>
            <a:srcRect/>
            <a:stretch>
              <a:fillRect/>
            </a:stretch>
          </p:blipFill>
          <p:spPr bwMode="auto">
            <a:xfrm>
              <a:off x="228600" y="34833"/>
              <a:ext cx="1371600" cy="1921934"/>
            </a:xfrm>
            <a:prstGeom prst="rect">
              <a:avLst/>
            </a:prstGeom>
            <a:noFill/>
          </p:spPr>
        </p:pic>
        <p:sp>
          <p:nvSpPr>
            <p:cNvPr id="46" name="TextBox 45"/>
            <p:cNvSpPr txBox="1"/>
            <p:nvPr/>
          </p:nvSpPr>
          <p:spPr>
            <a:xfrm>
              <a:off x="0" y="2016033"/>
              <a:ext cx="1981200" cy="646331"/>
            </a:xfrm>
            <a:prstGeom prst="rect">
              <a:avLst/>
            </a:prstGeom>
            <a:noFill/>
          </p:spPr>
          <p:txBody>
            <a:bodyPr wrap="square" rtlCol="0">
              <a:spAutoFit/>
            </a:bodyPr>
            <a:lstStyle/>
            <a:p>
              <a:r>
                <a:rPr lang="en-US" dirty="0" smtClean="0"/>
                <a:t>Leo Esaki, b. 1925</a:t>
              </a:r>
            </a:p>
            <a:p>
              <a:r>
                <a:rPr lang="en-US" dirty="0" smtClean="0"/>
                <a:t>Nobel Prize, 1973</a:t>
              </a:r>
              <a:endParaRPr lang="en-US" dirty="0"/>
            </a:p>
          </p:txBody>
        </p:sp>
      </p:grpSp>
      <p:cxnSp>
        <p:nvCxnSpPr>
          <p:cNvPr id="77" name="Straight Connector 76"/>
          <p:cNvCxnSpPr/>
          <p:nvPr/>
        </p:nvCxnSpPr>
        <p:spPr>
          <a:xfrm>
            <a:off x="7467600" y="4114800"/>
            <a:ext cx="121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3" presetClass="entr" presetSubtype="1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linds(horizontal)">
                                      <p:cBhvr>
                                        <p:cTn id="13" dur="500"/>
                                        <p:tgtEl>
                                          <p:spTgt spid="44"/>
                                        </p:tgtEl>
                                      </p:cBhvr>
                                    </p:animEffect>
                                  </p:childTnLst>
                                </p:cTn>
                              </p:par>
                              <p:par>
                                <p:cTn id="14" presetID="3" presetClass="entr" presetSubtype="1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blinds(horizontal)">
                                      <p:cBhvr>
                                        <p:cTn id="16" dur="500"/>
                                        <p:tgtEl>
                                          <p:spTgt spid="47"/>
                                        </p:tgtEl>
                                      </p:cBhvr>
                                    </p:animEffect>
                                  </p:childTnLst>
                                </p:cTn>
                              </p:par>
                              <p:par>
                                <p:cTn id="17" presetID="3"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linds(horizontal)">
                                      <p:cBhvr>
                                        <p:cTn id="19" dur="500"/>
                                        <p:tgtEl>
                                          <p:spTgt spid="29"/>
                                        </p:tgtEl>
                                      </p:cBhvr>
                                    </p:animEffect>
                                  </p:childTnLst>
                                </p:cTn>
                              </p:par>
                              <p:par>
                                <p:cTn id="20" presetID="3" presetClass="exit" presetSubtype="10" fill="hold" nodeType="withEffect">
                                  <p:stCondLst>
                                    <p:cond delay="0"/>
                                  </p:stCondLst>
                                  <p:childTnLst>
                                    <p:animEffect transition="out" filter="blinds(horizontal)">
                                      <p:cBhvr>
                                        <p:cTn id="21" dur="500"/>
                                        <p:tgtEl>
                                          <p:spTgt spid="52"/>
                                        </p:tgtEl>
                                      </p:cBhvr>
                                    </p:animEffect>
                                    <p:set>
                                      <p:cBhvr>
                                        <p:cTn id="22" dur="1" fill="hold">
                                          <p:stCondLst>
                                            <p:cond delay="499"/>
                                          </p:stCondLst>
                                        </p:cTn>
                                        <p:tgtEl>
                                          <p:spTgt spid="52"/>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49"/>
                                        </p:tgtEl>
                                      </p:cBhvr>
                                    </p:animEffect>
                                    <p:set>
                                      <p:cBhvr>
                                        <p:cTn id="25" dur="1" fill="hold">
                                          <p:stCondLst>
                                            <p:cond delay="499"/>
                                          </p:stCondLst>
                                        </p:cTn>
                                        <p:tgtEl>
                                          <p:spTgt spid="4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51"/>
                                        </p:tgtEl>
                                      </p:cBhvr>
                                    </p:animEffect>
                                    <p:set>
                                      <p:cBhvr>
                                        <p:cTn id="28" dur="1" fill="hold">
                                          <p:stCondLst>
                                            <p:cond delay="499"/>
                                          </p:stCondLst>
                                        </p:cTn>
                                        <p:tgtEl>
                                          <p:spTgt spid="51"/>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50"/>
                                        </p:tgtEl>
                                      </p:cBhvr>
                                    </p:animEffect>
                                    <p:set>
                                      <p:cBhvr>
                                        <p:cTn id="31" dur="1" fill="hold">
                                          <p:stCondLst>
                                            <p:cond delay="499"/>
                                          </p:stCondLst>
                                        </p:cTn>
                                        <p:tgtEl>
                                          <p:spTgt spid="50"/>
                                        </p:tgtEl>
                                        <p:attrNameLst>
                                          <p:attrName>style.visibility</p:attrName>
                                        </p:attrNameLst>
                                      </p:cBhvr>
                                      <p:to>
                                        <p:strVal val="hidden"/>
                                      </p:to>
                                    </p:set>
                                  </p:childTnLst>
                                </p:cTn>
                              </p:par>
                              <p:par>
                                <p:cTn id="32" presetID="3" presetClass="entr" presetSubtype="1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blinds(horizontal)">
                                      <p:cBhvr>
                                        <p:cTn id="34" dur="500"/>
                                        <p:tgtEl>
                                          <p:spTgt spid="56"/>
                                        </p:tgtEl>
                                      </p:cBhvr>
                                    </p:animEffect>
                                  </p:childTnLst>
                                </p:cTn>
                              </p:par>
                              <p:par>
                                <p:cTn id="35" presetID="3" presetClass="entr" presetSubtype="10" fill="hold"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blinds(horizontal)">
                                      <p:cBhvr>
                                        <p:cTn id="37" dur="500"/>
                                        <p:tgtEl>
                                          <p:spTgt spid="77"/>
                                        </p:tgtEl>
                                      </p:cBhvr>
                                    </p:animEffect>
                                  </p:childTnLst>
                                </p:cTn>
                              </p:par>
                              <p:par>
                                <p:cTn id="38" presetID="3" presetClass="entr" presetSubtype="10" fill="hold" grpId="1"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blinds(horizontal)">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2" grpId="1" animBg="1"/>
      <p:bldP spid="5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800" y="152400"/>
            <a:ext cx="5334000" cy="584775"/>
          </a:xfrm>
          <a:prstGeom prst="rect">
            <a:avLst/>
          </a:prstGeom>
          <a:noFill/>
        </p:spPr>
        <p:txBody>
          <a:bodyPr wrap="square" rtlCol="0">
            <a:spAutoFit/>
          </a:bodyPr>
          <a:lstStyle/>
          <a:p>
            <a:pPr algn="ctr"/>
            <a:r>
              <a:rPr lang="en-US" sz="3200" dirty="0" smtClean="0"/>
              <a:t>The Esaki (Tunnel) diode</a:t>
            </a:r>
            <a:endParaRPr lang="en-US" sz="3200" dirty="0"/>
          </a:p>
        </p:txBody>
      </p:sp>
      <p:sp>
        <p:nvSpPr>
          <p:cNvPr id="12" name="Rectangle 11"/>
          <p:cNvSpPr/>
          <p:nvPr/>
        </p:nvSpPr>
        <p:spPr>
          <a:xfrm>
            <a:off x="609600" y="3200400"/>
            <a:ext cx="1295400" cy="279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9600" y="4089975"/>
            <a:ext cx="12954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09600" y="1981200"/>
            <a:ext cx="1295400" cy="1523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V="1">
            <a:off x="609600" y="3200400"/>
            <a:ext cx="1295400"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819400" y="1447800"/>
            <a:ext cx="1219200" cy="710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819400" y="2794574"/>
            <a:ext cx="1219200" cy="1777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819400" y="2794574"/>
            <a:ext cx="1219200" cy="3667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a:off x="2819400" y="3186858"/>
            <a:ext cx="121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1676400" y="2362200"/>
            <a:ext cx="1371600" cy="914400"/>
          </a:xfrm>
          <a:prstGeom prst="line">
            <a:avLst/>
          </a:prstGeom>
          <a:ln w="38100">
            <a:solidFill>
              <a:srgbClr val="FF7C8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flipH="1" flipV="1">
            <a:off x="1714500" y="3009900"/>
            <a:ext cx="1295400" cy="914400"/>
          </a:xfrm>
          <a:prstGeom prst="line">
            <a:avLst/>
          </a:prstGeom>
          <a:ln w="38100">
            <a:solidFill>
              <a:srgbClr val="FF7C80"/>
            </a:solidFill>
          </a:ln>
        </p:spPr>
        <p:style>
          <a:lnRef idx="1">
            <a:schemeClr val="accent1"/>
          </a:lnRef>
          <a:fillRef idx="0">
            <a:schemeClr val="accent1"/>
          </a:fillRef>
          <a:effectRef idx="0">
            <a:schemeClr val="accent1"/>
          </a:effectRef>
          <a:fontRef idx="minor">
            <a:schemeClr val="tx1"/>
          </a:fontRef>
        </p:style>
      </p:cxnSp>
      <p:sp>
        <p:nvSpPr>
          <p:cNvPr id="50" name="Right Triangle 49"/>
          <p:cNvSpPr/>
          <p:nvPr/>
        </p:nvSpPr>
        <p:spPr>
          <a:xfrm flipH="1">
            <a:off x="2133600" y="2133600"/>
            <a:ext cx="685800" cy="1066800"/>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609600" y="838200"/>
            <a:ext cx="1219200" cy="369332"/>
          </a:xfrm>
          <a:prstGeom prst="rect">
            <a:avLst/>
          </a:prstGeom>
          <a:noFill/>
        </p:spPr>
        <p:txBody>
          <a:bodyPr wrap="square" rtlCol="0">
            <a:spAutoFit/>
          </a:bodyPr>
          <a:lstStyle/>
          <a:p>
            <a:pPr algn="ctr"/>
            <a:r>
              <a:rPr lang="en-US" b="1" dirty="0" smtClean="0"/>
              <a:t>n-doped</a:t>
            </a:r>
          </a:p>
        </p:txBody>
      </p:sp>
      <p:sp>
        <p:nvSpPr>
          <p:cNvPr id="52" name="TextBox 51"/>
          <p:cNvSpPr txBox="1"/>
          <p:nvPr/>
        </p:nvSpPr>
        <p:spPr>
          <a:xfrm>
            <a:off x="2819400" y="838200"/>
            <a:ext cx="1219200" cy="369332"/>
          </a:xfrm>
          <a:prstGeom prst="rect">
            <a:avLst/>
          </a:prstGeom>
          <a:noFill/>
        </p:spPr>
        <p:txBody>
          <a:bodyPr wrap="square" rtlCol="0">
            <a:spAutoFit/>
          </a:bodyPr>
          <a:lstStyle/>
          <a:p>
            <a:pPr algn="ctr"/>
            <a:r>
              <a:rPr lang="en-US" b="1" dirty="0" smtClean="0"/>
              <a:t>p-doped</a:t>
            </a:r>
          </a:p>
        </p:txBody>
      </p:sp>
      <p:sp>
        <p:nvSpPr>
          <p:cNvPr id="54" name="Freeform 53"/>
          <p:cNvSpPr/>
          <p:nvPr/>
        </p:nvSpPr>
        <p:spPr>
          <a:xfrm>
            <a:off x="2189408" y="1751527"/>
            <a:ext cx="309093" cy="643943"/>
          </a:xfrm>
          <a:custGeom>
            <a:avLst/>
            <a:gdLst>
              <a:gd name="connsiteX0" fmla="*/ 0 w 309093"/>
              <a:gd name="connsiteY0" fmla="*/ 0 h 643943"/>
              <a:gd name="connsiteX1" fmla="*/ 167426 w 309093"/>
              <a:gd name="connsiteY1" fmla="*/ 180304 h 643943"/>
              <a:gd name="connsiteX2" fmla="*/ 128789 w 309093"/>
              <a:gd name="connsiteY2" fmla="*/ 476518 h 643943"/>
              <a:gd name="connsiteX3" fmla="*/ 309093 w 309093"/>
              <a:gd name="connsiteY3" fmla="*/ 643943 h 643943"/>
            </a:gdLst>
            <a:ahLst/>
            <a:cxnLst>
              <a:cxn ang="0">
                <a:pos x="connsiteX0" y="connsiteY0"/>
              </a:cxn>
              <a:cxn ang="0">
                <a:pos x="connsiteX1" y="connsiteY1"/>
              </a:cxn>
              <a:cxn ang="0">
                <a:pos x="connsiteX2" y="connsiteY2"/>
              </a:cxn>
              <a:cxn ang="0">
                <a:pos x="connsiteX3" y="connsiteY3"/>
              </a:cxn>
            </a:cxnLst>
            <a:rect l="l" t="t" r="r" b="b"/>
            <a:pathLst>
              <a:path w="309093" h="643943">
                <a:moveTo>
                  <a:pt x="0" y="0"/>
                </a:moveTo>
                <a:cubicBezTo>
                  <a:pt x="72980" y="50442"/>
                  <a:pt x="145961" y="100884"/>
                  <a:pt x="167426" y="180304"/>
                </a:cubicBezTo>
                <a:cubicBezTo>
                  <a:pt x="188891" y="259724"/>
                  <a:pt x="105178" y="399245"/>
                  <a:pt x="128789" y="476518"/>
                </a:cubicBezTo>
                <a:cubicBezTo>
                  <a:pt x="152400" y="553791"/>
                  <a:pt x="291921" y="605306"/>
                  <a:pt x="309093" y="643943"/>
                </a:cubicBezTo>
              </a:path>
            </a:pathLst>
          </a:cu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35"/>
          <p:cNvSpPr>
            <a:spLocks/>
          </p:cNvSpPr>
          <p:nvPr/>
        </p:nvSpPr>
        <p:spPr bwMode="auto">
          <a:xfrm>
            <a:off x="1524000" y="2819400"/>
            <a:ext cx="2057400" cy="381000"/>
          </a:xfrm>
          <a:custGeom>
            <a:avLst/>
            <a:gdLst/>
            <a:ahLst/>
            <a:cxnLst>
              <a:cxn ang="0">
                <a:pos x="0" y="528"/>
              </a:cxn>
              <a:cxn ang="0">
                <a:pos x="384" y="0"/>
              </a:cxn>
              <a:cxn ang="0">
                <a:pos x="720" y="528"/>
              </a:cxn>
            </a:cxnLst>
            <a:rect l="0" t="0" r="r" b="b"/>
            <a:pathLst>
              <a:path w="720" h="528">
                <a:moveTo>
                  <a:pt x="0" y="528"/>
                </a:moveTo>
                <a:cubicBezTo>
                  <a:pt x="132" y="264"/>
                  <a:pt x="264" y="0"/>
                  <a:pt x="384" y="0"/>
                </a:cubicBezTo>
                <a:cubicBezTo>
                  <a:pt x="504" y="0"/>
                  <a:pt x="656" y="408"/>
                  <a:pt x="720" y="528"/>
                </a:cubicBezTo>
              </a:path>
            </a:pathLst>
          </a:custGeom>
          <a:noFill/>
          <a:ln w="9525">
            <a:solidFill>
              <a:schemeClr val="tx1"/>
            </a:solidFill>
            <a:round/>
            <a:headEnd type="stealth" w="lg" len="lg"/>
            <a:tailEnd type="stealth" w="lg" len="lg"/>
          </a:ln>
          <a:effectLst/>
        </p:spPr>
        <p:txBody>
          <a:bodyPr/>
          <a:lstStyle/>
          <a:p>
            <a:endParaRPr lang="en-US"/>
          </a:p>
        </p:txBody>
      </p:sp>
      <p:sp>
        <p:nvSpPr>
          <p:cNvPr id="56" name="TextBox 55"/>
          <p:cNvSpPr txBox="1"/>
          <p:nvPr/>
        </p:nvSpPr>
        <p:spPr>
          <a:xfrm>
            <a:off x="609600" y="1447800"/>
            <a:ext cx="1905000" cy="369332"/>
          </a:xfrm>
          <a:prstGeom prst="rect">
            <a:avLst/>
          </a:prstGeom>
          <a:noFill/>
        </p:spPr>
        <p:txBody>
          <a:bodyPr wrap="square" rtlCol="0">
            <a:spAutoFit/>
          </a:bodyPr>
          <a:lstStyle/>
          <a:p>
            <a:r>
              <a:rPr lang="en-US" dirty="0" smtClean="0">
                <a:solidFill>
                  <a:srgbClr val="FF0000"/>
                </a:solidFill>
              </a:rPr>
              <a:t>Potential barrier</a:t>
            </a:r>
            <a:endParaRPr lang="en-US" dirty="0">
              <a:solidFill>
                <a:srgbClr val="FF0000"/>
              </a:solidFill>
            </a:endParaRPr>
          </a:p>
        </p:txBody>
      </p:sp>
      <p:sp>
        <p:nvSpPr>
          <p:cNvPr id="57" name="Rectangle 56"/>
          <p:cNvSpPr/>
          <p:nvPr/>
        </p:nvSpPr>
        <p:spPr>
          <a:xfrm>
            <a:off x="5105400" y="3377626"/>
            <a:ext cx="1295400" cy="279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5105400" y="4267201"/>
            <a:ext cx="12954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5105400" y="2158426"/>
            <a:ext cx="1295400" cy="1523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p:cNvCxnSpPr/>
          <p:nvPr/>
        </p:nvCxnSpPr>
        <p:spPr>
          <a:xfrm flipV="1">
            <a:off x="5105400" y="3377626"/>
            <a:ext cx="1295400"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7315200" y="1295400"/>
            <a:ext cx="1219200" cy="710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7315200" y="2642174"/>
            <a:ext cx="1219200" cy="1777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7315200" y="2642174"/>
            <a:ext cx="1219200" cy="3667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7315200" y="3034458"/>
            <a:ext cx="121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flipH="1" flipV="1">
            <a:off x="6172200" y="2539426"/>
            <a:ext cx="1371600" cy="914400"/>
          </a:xfrm>
          <a:prstGeom prst="line">
            <a:avLst/>
          </a:prstGeom>
          <a:ln w="38100">
            <a:solidFill>
              <a:srgbClr val="FF7C8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flipH="1" flipV="1">
            <a:off x="6210300" y="3187126"/>
            <a:ext cx="1295400" cy="914400"/>
          </a:xfrm>
          <a:prstGeom prst="line">
            <a:avLst/>
          </a:prstGeom>
          <a:ln w="38100">
            <a:solidFill>
              <a:srgbClr val="FF7C80"/>
            </a:solidFill>
          </a:ln>
        </p:spPr>
        <p:style>
          <a:lnRef idx="1">
            <a:schemeClr val="accent1"/>
          </a:lnRef>
          <a:fillRef idx="0">
            <a:schemeClr val="accent1"/>
          </a:fillRef>
          <a:effectRef idx="0">
            <a:schemeClr val="accent1"/>
          </a:effectRef>
          <a:fontRef idx="minor">
            <a:schemeClr val="tx1"/>
          </a:fontRef>
        </p:style>
      </p:cxnSp>
      <p:sp>
        <p:nvSpPr>
          <p:cNvPr id="67" name="Right Triangle 66"/>
          <p:cNvSpPr/>
          <p:nvPr/>
        </p:nvSpPr>
        <p:spPr>
          <a:xfrm flipH="1">
            <a:off x="6629400" y="2310826"/>
            <a:ext cx="685800" cy="1066800"/>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5105400" y="1015426"/>
            <a:ext cx="1219200" cy="369332"/>
          </a:xfrm>
          <a:prstGeom prst="rect">
            <a:avLst/>
          </a:prstGeom>
          <a:noFill/>
        </p:spPr>
        <p:txBody>
          <a:bodyPr wrap="square" rtlCol="0">
            <a:spAutoFit/>
          </a:bodyPr>
          <a:lstStyle/>
          <a:p>
            <a:pPr algn="ctr"/>
            <a:r>
              <a:rPr lang="en-US" b="1" dirty="0" smtClean="0"/>
              <a:t>n-doped</a:t>
            </a:r>
          </a:p>
        </p:txBody>
      </p:sp>
      <p:sp>
        <p:nvSpPr>
          <p:cNvPr id="69" name="TextBox 68"/>
          <p:cNvSpPr txBox="1"/>
          <p:nvPr/>
        </p:nvSpPr>
        <p:spPr>
          <a:xfrm>
            <a:off x="7315200" y="1015426"/>
            <a:ext cx="1219200" cy="369332"/>
          </a:xfrm>
          <a:prstGeom prst="rect">
            <a:avLst/>
          </a:prstGeom>
          <a:noFill/>
        </p:spPr>
        <p:txBody>
          <a:bodyPr wrap="square" rtlCol="0">
            <a:spAutoFit/>
          </a:bodyPr>
          <a:lstStyle/>
          <a:p>
            <a:pPr algn="ctr"/>
            <a:r>
              <a:rPr lang="en-US" b="1" dirty="0" smtClean="0"/>
              <a:t>p-doped</a:t>
            </a:r>
          </a:p>
        </p:txBody>
      </p:sp>
      <p:sp>
        <p:nvSpPr>
          <p:cNvPr id="70" name="Freeform 69"/>
          <p:cNvSpPr/>
          <p:nvPr/>
        </p:nvSpPr>
        <p:spPr>
          <a:xfrm>
            <a:off x="6685208" y="1928753"/>
            <a:ext cx="309093" cy="643943"/>
          </a:xfrm>
          <a:custGeom>
            <a:avLst/>
            <a:gdLst>
              <a:gd name="connsiteX0" fmla="*/ 0 w 309093"/>
              <a:gd name="connsiteY0" fmla="*/ 0 h 643943"/>
              <a:gd name="connsiteX1" fmla="*/ 167426 w 309093"/>
              <a:gd name="connsiteY1" fmla="*/ 180304 h 643943"/>
              <a:gd name="connsiteX2" fmla="*/ 128789 w 309093"/>
              <a:gd name="connsiteY2" fmla="*/ 476518 h 643943"/>
              <a:gd name="connsiteX3" fmla="*/ 309093 w 309093"/>
              <a:gd name="connsiteY3" fmla="*/ 643943 h 643943"/>
            </a:gdLst>
            <a:ahLst/>
            <a:cxnLst>
              <a:cxn ang="0">
                <a:pos x="connsiteX0" y="connsiteY0"/>
              </a:cxn>
              <a:cxn ang="0">
                <a:pos x="connsiteX1" y="connsiteY1"/>
              </a:cxn>
              <a:cxn ang="0">
                <a:pos x="connsiteX2" y="connsiteY2"/>
              </a:cxn>
              <a:cxn ang="0">
                <a:pos x="connsiteX3" y="connsiteY3"/>
              </a:cxn>
            </a:cxnLst>
            <a:rect l="l" t="t" r="r" b="b"/>
            <a:pathLst>
              <a:path w="309093" h="643943">
                <a:moveTo>
                  <a:pt x="0" y="0"/>
                </a:moveTo>
                <a:cubicBezTo>
                  <a:pt x="72980" y="50442"/>
                  <a:pt x="145961" y="100884"/>
                  <a:pt x="167426" y="180304"/>
                </a:cubicBezTo>
                <a:cubicBezTo>
                  <a:pt x="188891" y="259724"/>
                  <a:pt x="105178" y="399245"/>
                  <a:pt x="128789" y="476518"/>
                </a:cubicBezTo>
                <a:cubicBezTo>
                  <a:pt x="152400" y="553791"/>
                  <a:pt x="291921" y="605306"/>
                  <a:pt x="309093" y="643943"/>
                </a:cubicBezTo>
              </a:path>
            </a:pathLst>
          </a:cu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35"/>
          <p:cNvSpPr>
            <a:spLocks/>
          </p:cNvSpPr>
          <p:nvPr/>
        </p:nvSpPr>
        <p:spPr bwMode="auto">
          <a:xfrm>
            <a:off x="6019800" y="2667000"/>
            <a:ext cx="2057400" cy="381000"/>
          </a:xfrm>
          <a:custGeom>
            <a:avLst/>
            <a:gdLst/>
            <a:ahLst/>
            <a:cxnLst>
              <a:cxn ang="0">
                <a:pos x="0" y="528"/>
              </a:cxn>
              <a:cxn ang="0">
                <a:pos x="384" y="0"/>
              </a:cxn>
              <a:cxn ang="0">
                <a:pos x="720" y="528"/>
              </a:cxn>
            </a:cxnLst>
            <a:rect l="0" t="0" r="r" b="b"/>
            <a:pathLst>
              <a:path w="720" h="528">
                <a:moveTo>
                  <a:pt x="0" y="528"/>
                </a:moveTo>
                <a:cubicBezTo>
                  <a:pt x="132" y="264"/>
                  <a:pt x="264" y="0"/>
                  <a:pt x="384" y="0"/>
                </a:cubicBezTo>
                <a:cubicBezTo>
                  <a:pt x="504" y="0"/>
                  <a:pt x="656" y="408"/>
                  <a:pt x="720" y="528"/>
                </a:cubicBezTo>
              </a:path>
            </a:pathLst>
          </a:custGeom>
          <a:noFill/>
          <a:ln w="9525">
            <a:solidFill>
              <a:schemeClr val="tx1"/>
            </a:solidFill>
            <a:round/>
            <a:headEnd type="stealth" w="lg" len="lg"/>
            <a:tailEnd type="none" w="lg" len="lg"/>
          </a:ln>
          <a:effectLst/>
        </p:spPr>
        <p:txBody>
          <a:bodyPr/>
          <a:lstStyle/>
          <a:p>
            <a:endParaRPr lang="en-US"/>
          </a:p>
        </p:txBody>
      </p:sp>
      <p:sp>
        <p:nvSpPr>
          <p:cNvPr id="72" name="TextBox 71"/>
          <p:cNvSpPr txBox="1"/>
          <p:nvPr/>
        </p:nvSpPr>
        <p:spPr>
          <a:xfrm>
            <a:off x="5105400" y="1625026"/>
            <a:ext cx="1905000" cy="369332"/>
          </a:xfrm>
          <a:prstGeom prst="rect">
            <a:avLst/>
          </a:prstGeom>
          <a:noFill/>
        </p:spPr>
        <p:txBody>
          <a:bodyPr wrap="square" rtlCol="0">
            <a:spAutoFit/>
          </a:bodyPr>
          <a:lstStyle/>
          <a:p>
            <a:r>
              <a:rPr lang="en-US" dirty="0" smtClean="0">
                <a:solidFill>
                  <a:srgbClr val="FF0000"/>
                </a:solidFill>
              </a:rPr>
              <a:t>Potential barrier</a:t>
            </a:r>
            <a:endParaRPr lang="en-US" dirty="0">
              <a:solidFill>
                <a:srgbClr val="FF0000"/>
              </a:solidFill>
            </a:endParaRPr>
          </a:p>
        </p:txBody>
      </p:sp>
      <p:sp>
        <p:nvSpPr>
          <p:cNvPr id="73" name="TextBox 72"/>
          <p:cNvSpPr txBox="1"/>
          <p:nvPr/>
        </p:nvSpPr>
        <p:spPr>
          <a:xfrm>
            <a:off x="762000" y="5410200"/>
            <a:ext cx="2895600" cy="369332"/>
          </a:xfrm>
          <a:prstGeom prst="rect">
            <a:avLst/>
          </a:prstGeom>
          <a:noFill/>
        </p:spPr>
        <p:txBody>
          <a:bodyPr wrap="square" rtlCol="0">
            <a:spAutoFit/>
          </a:bodyPr>
          <a:lstStyle/>
          <a:p>
            <a:pPr algn="ctr"/>
            <a:r>
              <a:rPr lang="en-US" dirty="0" smtClean="0"/>
              <a:t>No Bias</a:t>
            </a:r>
            <a:endParaRPr lang="en-US" dirty="0"/>
          </a:p>
        </p:txBody>
      </p:sp>
      <p:sp>
        <p:nvSpPr>
          <p:cNvPr id="74" name="TextBox 73"/>
          <p:cNvSpPr txBox="1"/>
          <p:nvPr/>
        </p:nvSpPr>
        <p:spPr>
          <a:xfrm>
            <a:off x="5257800" y="5334000"/>
            <a:ext cx="2895600" cy="923330"/>
          </a:xfrm>
          <a:prstGeom prst="rect">
            <a:avLst/>
          </a:prstGeom>
          <a:noFill/>
        </p:spPr>
        <p:txBody>
          <a:bodyPr wrap="square" rtlCol="0">
            <a:spAutoFit/>
          </a:bodyPr>
          <a:lstStyle/>
          <a:p>
            <a:pPr algn="ctr"/>
            <a:r>
              <a:rPr lang="en-US" dirty="0" smtClean="0"/>
              <a:t>Reverse bias: Electrons will tunnel from p-doped to n-doped region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linds(horizontal)">
                                      <p:cBhvr>
                                        <p:cTn id="7" dur="500"/>
                                        <p:tgtEl>
                                          <p:spTgt spid="5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blinds(horizontal)">
                                      <p:cBhvr>
                                        <p:cTn id="10" dur="500"/>
                                        <p:tgtEl>
                                          <p:spTgt spid="5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linds(horizontal)">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blinds(horizontal)">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blinds(horizontal)">
                                      <p:cBhvr>
                                        <p:cTn id="23" dur="500"/>
                                        <p:tgtEl>
                                          <p:spTgt spid="7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blinds(horizontal)">
                                      <p:cBhvr>
                                        <p:cTn id="26" dur="500"/>
                                        <p:tgtEl>
                                          <p:spTgt spid="70"/>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blinds(horizontal)">
                                      <p:cBhvr>
                                        <p:cTn id="29" dur="500"/>
                                        <p:tgtEl>
                                          <p:spTgt spid="6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blinds(horizontal)">
                                      <p:cBhvr>
                                        <p:cTn id="3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4" grpId="0" animBg="1"/>
      <p:bldP spid="55" grpId="0" animBg="1"/>
      <p:bldP spid="56" grpId="0"/>
      <p:bldP spid="67" grpId="0" animBg="1"/>
      <p:bldP spid="70" grpId="0" animBg="1"/>
      <p:bldP spid="71" grpId="0" animBg="1"/>
      <p:bldP spid="7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52400"/>
            <a:ext cx="8077200" cy="584775"/>
          </a:xfrm>
          <a:prstGeom prst="rect">
            <a:avLst/>
          </a:prstGeom>
          <a:noFill/>
        </p:spPr>
        <p:txBody>
          <a:bodyPr wrap="square" rtlCol="0">
            <a:spAutoFit/>
          </a:bodyPr>
          <a:lstStyle/>
          <a:p>
            <a:pPr algn="ctr"/>
            <a:r>
              <a:rPr lang="en-US" sz="3200" dirty="0" smtClean="0"/>
              <a:t>The Esaki (Tunnel) diode: Forward bias</a:t>
            </a:r>
            <a:endParaRPr lang="en-US" sz="3200" dirty="0"/>
          </a:p>
        </p:txBody>
      </p:sp>
      <p:sp>
        <p:nvSpPr>
          <p:cNvPr id="3" name="Rectangle 2"/>
          <p:cNvSpPr/>
          <p:nvPr/>
        </p:nvSpPr>
        <p:spPr>
          <a:xfrm>
            <a:off x="381000" y="3377626"/>
            <a:ext cx="1295400" cy="279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000" y="4267201"/>
            <a:ext cx="12954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1000" y="2158426"/>
            <a:ext cx="1295400" cy="1523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381000" y="3377626"/>
            <a:ext cx="1295400"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2590800" y="1676400"/>
            <a:ext cx="1219200" cy="3124200"/>
            <a:chOff x="2590800" y="1905000"/>
            <a:chExt cx="1219200" cy="3124200"/>
          </a:xfrm>
        </p:grpSpPr>
        <p:sp>
          <p:nvSpPr>
            <p:cNvPr id="7" name="Rectangle 6"/>
            <p:cNvSpPr/>
            <p:nvPr/>
          </p:nvSpPr>
          <p:spPr>
            <a:xfrm>
              <a:off x="2590800" y="1905000"/>
              <a:ext cx="1219200" cy="710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90800" y="3251774"/>
              <a:ext cx="1219200" cy="1777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90800" y="3251774"/>
              <a:ext cx="1219200" cy="3667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2590800" y="3644058"/>
              <a:ext cx="121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p:nvPr/>
        </p:nvCxnSpPr>
        <p:spPr>
          <a:xfrm rot="5400000" flipH="1" flipV="1">
            <a:off x="1447800" y="2539426"/>
            <a:ext cx="1371600" cy="914400"/>
          </a:xfrm>
          <a:prstGeom prst="line">
            <a:avLst/>
          </a:prstGeom>
          <a:ln w="38100">
            <a:solidFill>
              <a:srgbClr val="FF7C8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1485900" y="3187126"/>
            <a:ext cx="1295400" cy="914400"/>
          </a:xfrm>
          <a:prstGeom prst="line">
            <a:avLst/>
          </a:prstGeom>
          <a:ln w="38100">
            <a:solidFill>
              <a:srgbClr val="FF7C80"/>
            </a:solidFill>
          </a:ln>
        </p:spPr>
        <p:style>
          <a:lnRef idx="1">
            <a:schemeClr val="accent1"/>
          </a:lnRef>
          <a:fillRef idx="0">
            <a:schemeClr val="accent1"/>
          </a:fillRef>
          <a:effectRef idx="0">
            <a:schemeClr val="accent1"/>
          </a:effectRef>
          <a:fontRef idx="minor">
            <a:schemeClr val="tx1"/>
          </a:fontRef>
        </p:style>
      </p:cxnSp>
      <p:sp>
        <p:nvSpPr>
          <p:cNvPr id="13" name="Right Triangle 12"/>
          <p:cNvSpPr/>
          <p:nvPr/>
        </p:nvSpPr>
        <p:spPr>
          <a:xfrm flipH="1">
            <a:off x="1905000" y="2310826"/>
            <a:ext cx="685800" cy="1066800"/>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1000" y="1015426"/>
            <a:ext cx="1219200" cy="369332"/>
          </a:xfrm>
          <a:prstGeom prst="rect">
            <a:avLst/>
          </a:prstGeom>
          <a:noFill/>
        </p:spPr>
        <p:txBody>
          <a:bodyPr wrap="square" rtlCol="0">
            <a:spAutoFit/>
          </a:bodyPr>
          <a:lstStyle/>
          <a:p>
            <a:pPr algn="ctr"/>
            <a:r>
              <a:rPr lang="en-US" b="1" dirty="0" smtClean="0"/>
              <a:t>n-doped</a:t>
            </a:r>
          </a:p>
        </p:txBody>
      </p:sp>
      <p:sp>
        <p:nvSpPr>
          <p:cNvPr id="15" name="TextBox 14"/>
          <p:cNvSpPr txBox="1"/>
          <p:nvPr/>
        </p:nvSpPr>
        <p:spPr>
          <a:xfrm>
            <a:off x="2590800" y="1015426"/>
            <a:ext cx="1219200" cy="369332"/>
          </a:xfrm>
          <a:prstGeom prst="rect">
            <a:avLst/>
          </a:prstGeom>
          <a:noFill/>
        </p:spPr>
        <p:txBody>
          <a:bodyPr wrap="square" rtlCol="0">
            <a:spAutoFit/>
          </a:bodyPr>
          <a:lstStyle/>
          <a:p>
            <a:pPr algn="ctr"/>
            <a:r>
              <a:rPr lang="en-US" b="1" dirty="0" smtClean="0"/>
              <a:t>p-doped</a:t>
            </a:r>
          </a:p>
        </p:txBody>
      </p:sp>
      <p:sp>
        <p:nvSpPr>
          <p:cNvPr id="16" name="Freeform 15"/>
          <p:cNvSpPr/>
          <p:nvPr/>
        </p:nvSpPr>
        <p:spPr>
          <a:xfrm>
            <a:off x="1960808" y="1928753"/>
            <a:ext cx="309093" cy="643943"/>
          </a:xfrm>
          <a:custGeom>
            <a:avLst/>
            <a:gdLst>
              <a:gd name="connsiteX0" fmla="*/ 0 w 309093"/>
              <a:gd name="connsiteY0" fmla="*/ 0 h 643943"/>
              <a:gd name="connsiteX1" fmla="*/ 167426 w 309093"/>
              <a:gd name="connsiteY1" fmla="*/ 180304 h 643943"/>
              <a:gd name="connsiteX2" fmla="*/ 128789 w 309093"/>
              <a:gd name="connsiteY2" fmla="*/ 476518 h 643943"/>
              <a:gd name="connsiteX3" fmla="*/ 309093 w 309093"/>
              <a:gd name="connsiteY3" fmla="*/ 643943 h 643943"/>
            </a:gdLst>
            <a:ahLst/>
            <a:cxnLst>
              <a:cxn ang="0">
                <a:pos x="connsiteX0" y="connsiteY0"/>
              </a:cxn>
              <a:cxn ang="0">
                <a:pos x="connsiteX1" y="connsiteY1"/>
              </a:cxn>
              <a:cxn ang="0">
                <a:pos x="connsiteX2" y="connsiteY2"/>
              </a:cxn>
              <a:cxn ang="0">
                <a:pos x="connsiteX3" y="connsiteY3"/>
              </a:cxn>
            </a:cxnLst>
            <a:rect l="l" t="t" r="r" b="b"/>
            <a:pathLst>
              <a:path w="309093" h="643943">
                <a:moveTo>
                  <a:pt x="0" y="0"/>
                </a:moveTo>
                <a:cubicBezTo>
                  <a:pt x="72980" y="50442"/>
                  <a:pt x="145961" y="100884"/>
                  <a:pt x="167426" y="180304"/>
                </a:cubicBezTo>
                <a:cubicBezTo>
                  <a:pt x="188891" y="259724"/>
                  <a:pt x="105178" y="399245"/>
                  <a:pt x="128789" y="476518"/>
                </a:cubicBezTo>
                <a:cubicBezTo>
                  <a:pt x="152400" y="553791"/>
                  <a:pt x="291921" y="605306"/>
                  <a:pt x="309093" y="643943"/>
                </a:cubicBezTo>
              </a:path>
            </a:pathLst>
          </a:cu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35"/>
          <p:cNvSpPr>
            <a:spLocks/>
          </p:cNvSpPr>
          <p:nvPr/>
        </p:nvSpPr>
        <p:spPr bwMode="auto">
          <a:xfrm>
            <a:off x="1295400" y="2971800"/>
            <a:ext cx="2057400" cy="381000"/>
          </a:xfrm>
          <a:custGeom>
            <a:avLst/>
            <a:gdLst/>
            <a:ahLst/>
            <a:cxnLst>
              <a:cxn ang="0">
                <a:pos x="0" y="528"/>
              </a:cxn>
              <a:cxn ang="0">
                <a:pos x="384" y="0"/>
              </a:cxn>
              <a:cxn ang="0">
                <a:pos x="720" y="528"/>
              </a:cxn>
            </a:cxnLst>
            <a:rect l="0" t="0" r="r" b="b"/>
            <a:pathLst>
              <a:path w="720" h="528">
                <a:moveTo>
                  <a:pt x="0" y="528"/>
                </a:moveTo>
                <a:cubicBezTo>
                  <a:pt x="132" y="264"/>
                  <a:pt x="264" y="0"/>
                  <a:pt x="384" y="0"/>
                </a:cubicBezTo>
                <a:cubicBezTo>
                  <a:pt x="504" y="0"/>
                  <a:pt x="656" y="408"/>
                  <a:pt x="720" y="528"/>
                </a:cubicBezTo>
              </a:path>
            </a:pathLst>
          </a:custGeom>
          <a:noFill/>
          <a:ln w="9525">
            <a:solidFill>
              <a:schemeClr val="tx1"/>
            </a:solidFill>
            <a:round/>
            <a:headEnd type="none" w="lg" len="lg"/>
            <a:tailEnd type="stealth" w="lg" len="lg"/>
          </a:ln>
          <a:effectLst/>
        </p:spPr>
        <p:txBody>
          <a:bodyPr/>
          <a:lstStyle/>
          <a:p>
            <a:endParaRPr lang="en-US"/>
          </a:p>
        </p:txBody>
      </p:sp>
      <p:sp>
        <p:nvSpPr>
          <p:cNvPr id="18" name="TextBox 17"/>
          <p:cNvSpPr txBox="1"/>
          <p:nvPr/>
        </p:nvSpPr>
        <p:spPr>
          <a:xfrm>
            <a:off x="381000" y="1625026"/>
            <a:ext cx="1905000" cy="369332"/>
          </a:xfrm>
          <a:prstGeom prst="rect">
            <a:avLst/>
          </a:prstGeom>
          <a:noFill/>
        </p:spPr>
        <p:txBody>
          <a:bodyPr wrap="square" rtlCol="0">
            <a:spAutoFit/>
          </a:bodyPr>
          <a:lstStyle/>
          <a:p>
            <a:r>
              <a:rPr lang="en-US" dirty="0" smtClean="0">
                <a:solidFill>
                  <a:srgbClr val="FF0000"/>
                </a:solidFill>
              </a:rPr>
              <a:t>Potential barrier</a:t>
            </a:r>
            <a:endParaRPr lang="en-US" dirty="0">
              <a:solidFill>
                <a:srgbClr val="FF0000"/>
              </a:solidFill>
            </a:endParaRPr>
          </a:p>
        </p:txBody>
      </p:sp>
      <p:sp>
        <p:nvSpPr>
          <p:cNvPr id="19" name="TextBox 18"/>
          <p:cNvSpPr txBox="1"/>
          <p:nvPr/>
        </p:nvSpPr>
        <p:spPr>
          <a:xfrm>
            <a:off x="533400" y="5726668"/>
            <a:ext cx="2895600" cy="369332"/>
          </a:xfrm>
          <a:prstGeom prst="rect">
            <a:avLst/>
          </a:prstGeom>
          <a:noFill/>
        </p:spPr>
        <p:txBody>
          <a:bodyPr wrap="square" rtlCol="0">
            <a:spAutoFit/>
          </a:bodyPr>
          <a:lstStyle/>
          <a:p>
            <a:pPr algn="ctr"/>
            <a:r>
              <a:rPr lang="en-US" b="1" dirty="0" smtClean="0"/>
              <a:t>Small forward bias</a:t>
            </a:r>
            <a:endParaRPr lang="en-US" dirty="0"/>
          </a:p>
        </p:txBody>
      </p:sp>
      <p:sp>
        <p:nvSpPr>
          <p:cNvPr id="38" name="Rectangle 37"/>
          <p:cNvSpPr/>
          <p:nvPr/>
        </p:nvSpPr>
        <p:spPr>
          <a:xfrm>
            <a:off x="4267200" y="1219200"/>
            <a:ext cx="4572000" cy="646331"/>
          </a:xfrm>
          <a:prstGeom prst="rect">
            <a:avLst/>
          </a:prstGeom>
        </p:spPr>
        <p:txBody>
          <a:bodyPr>
            <a:spAutoFit/>
          </a:bodyPr>
          <a:lstStyle/>
          <a:p>
            <a:pPr algn="ctr"/>
            <a:r>
              <a:rPr lang="en-US" dirty="0" smtClean="0"/>
              <a:t>Electrons will tunnel from </a:t>
            </a:r>
          </a:p>
          <a:p>
            <a:pPr algn="ctr"/>
            <a:r>
              <a:rPr lang="en-US" dirty="0" smtClean="0"/>
              <a:t>n-doped to p-doped region</a:t>
            </a:r>
            <a:endParaRPr lang="en-US" dirty="0"/>
          </a:p>
        </p:txBody>
      </p:sp>
      <p:sp>
        <p:nvSpPr>
          <p:cNvPr id="39" name="TextBox 38"/>
          <p:cNvSpPr txBox="1"/>
          <p:nvPr/>
        </p:nvSpPr>
        <p:spPr>
          <a:xfrm>
            <a:off x="533400" y="6031468"/>
            <a:ext cx="2895600" cy="369332"/>
          </a:xfrm>
          <a:prstGeom prst="rect">
            <a:avLst/>
          </a:prstGeom>
          <a:noFill/>
        </p:spPr>
        <p:txBody>
          <a:bodyPr wrap="square" rtlCol="0">
            <a:spAutoFit/>
          </a:bodyPr>
          <a:lstStyle/>
          <a:p>
            <a:pPr algn="ctr"/>
            <a:r>
              <a:rPr lang="en-US" b="1" dirty="0" smtClean="0"/>
              <a:t>Intermediate forward bias</a:t>
            </a:r>
            <a:endParaRPr lang="en-US" dirty="0"/>
          </a:p>
        </p:txBody>
      </p:sp>
      <p:sp>
        <p:nvSpPr>
          <p:cNvPr id="40" name="Rectangle 39"/>
          <p:cNvSpPr/>
          <p:nvPr/>
        </p:nvSpPr>
        <p:spPr>
          <a:xfrm>
            <a:off x="4267200" y="2057400"/>
            <a:ext cx="4572000" cy="369332"/>
          </a:xfrm>
          <a:prstGeom prst="rect">
            <a:avLst/>
          </a:prstGeom>
        </p:spPr>
        <p:txBody>
          <a:bodyPr>
            <a:spAutoFit/>
          </a:bodyPr>
          <a:lstStyle/>
          <a:p>
            <a:pPr algn="ctr"/>
            <a:r>
              <a:rPr lang="en-US" b="1" dirty="0" smtClean="0">
                <a:solidFill>
                  <a:srgbClr val="FF0000"/>
                </a:solidFill>
              </a:rPr>
              <a:t>No states available to tunnel to</a:t>
            </a:r>
            <a:endParaRPr lang="en-US" b="1" dirty="0">
              <a:solidFill>
                <a:srgbClr val="FF0000"/>
              </a:solidFill>
            </a:endParaRPr>
          </a:p>
        </p:txBody>
      </p:sp>
      <p:sp>
        <p:nvSpPr>
          <p:cNvPr id="41" name="Rectangle 40"/>
          <p:cNvSpPr/>
          <p:nvPr/>
        </p:nvSpPr>
        <p:spPr>
          <a:xfrm>
            <a:off x="4419600" y="2514600"/>
            <a:ext cx="4572000" cy="923330"/>
          </a:xfrm>
          <a:prstGeom prst="rect">
            <a:avLst/>
          </a:prstGeom>
        </p:spPr>
        <p:txBody>
          <a:bodyPr>
            <a:spAutoFit/>
          </a:bodyPr>
          <a:lstStyle/>
          <a:p>
            <a:pPr algn="ctr"/>
            <a:r>
              <a:rPr lang="en-US" dirty="0" smtClean="0"/>
              <a:t>Electrons will tunnel from </a:t>
            </a:r>
          </a:p>
          <a:p>
            <a:pPr algn="ctr"/>
            <a:r>
              <a:rPr lang="en-US" dirty="0" smtClean="0"/>
              <a:t>n-doped to the conduction band of p-doped region</a:t>
            </a:r>
            <a:endParaRPr lang="en-US" dirty="0"/>
          </a:p>
        </p:txBody>
      </p:sp>
      <p:sp>
        <p:nvSpPr>
          <p:cNvPr id="42" name="TextBox 41"/>
          <p:cNvSpPr txBox="1"/>
          <p:nvPr/>
        </p:nvSpPr>
        <p:spPr>
          <a:xfrm>
            <a:off x="533400" y="6324600"/>
            <a:ext cx="2895600" cy="369332"/>
          </a:xfrm>
          <a:prstGeom prst="rect">
            <a:avLst/>
          </a:prstGeom>
          <a:noFill/>
        </p:spPr>
        <p:txBody>
          <a:bodyPr wrap="square" rtlCol="0">
            <a:spAutoFit/>
          </a:bodyPr>
          <a:lstStyle/>
          <a:p>
            <a:pPr algn="ctr"/>
            <a:r>
              <a:rPr lang="en-US" b="1" dirty="0" smtClean="0"/>
              <a:t>Large forward bias</a:t>
            </a:r>
            <a:endParaRPr lang="en-US" dirty="0"/>
          </a:p>
        </p:txBody>
      </p:sp>
      <p:pic>
        <p:nvPicPr>
          <p:cNvPr id="43" name="Picture 2" descr="File:Negative differential resistance.png"/>
          <p:cNvPicPr>
            <a:picLocks noChangeAspect="1" noChangeArrowheads="1"/>
          </p:cNvPicPr>
          <p:nvPr/>
        </p:nvPicPr>
        <p:blipFill>
          <a:blip r:embed="rId3" cstate="print"/>
          <a:srcRect/>
          <a:stretch>
            <a:fillRect/>
          </a:stretch>
        </p:blipFill>
        <p:spPr bwMode="auto">
          <a:xfrm>
            <a:off x="4267200" y="3352800"/>
            <a:ext cx="4648200" cy="3505200"/>
          </a:xfrm>
          <a:prstGeom prst="rect">
            <a:avLst/>
          </a:prstGeom>
          <a:noFill/>
        </p:spPr>
      </p:pic>
      <p:graphicFrame>
        <p:nvGraphicFramePr>
          <p:cNvPr id="45" name="Object 44"/>
          <p:cNvGraphicFramePr>
            <a:graphicFrameLocks noChangeAspect="1"/>
          </p:cNvGraphicFramePr>
          <p:nvPr/>
        </p:nvGraphicFramePr>
        <p:xfrm>
          <a:off x="6248400" y="4343400"/>
          <a:ext cx="1206909" cy="584597"/>
        </p:xfrm>
        <a:graphic>
          <a:graphicData uri="http://schemas.openxmlformats.org/presentationml/2006/ole">
            <p:oleObj spid="_x0000_s20482" name="Equation" r:id="rId4" imgW="812520" imgH="39348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42" presetClass="path" presetSubtype="0" accel="50000" decel="50000" fill="hold" nodeType="withEffect">
                                  <p:stCondLst>
                                    <p:cond delay="0"/>
                                  </p:stCondLst>
                                  <p:childTnLst>
                                    <p:animMotion origin="layout" path="M 0 4.6161E-6 L 0 0.02775 " pathEditMode="relative" rAng="0" ptsTypes="AA">
                                      <p:cBhvr>
                                        <p:cTn id="9" dur="2000" fill="hold"/>
                                        <p:tgtEl>
                                          <p:spTgt spid="20"/>
                                        </p:tgtEl>
                                        <p:attrNameLst>
                                          <p:attrName>ppt_x</p:attrName>
                                          <p:attrName>ppt_y</p:attrName>
                                        </p:attrNameLst>
                                      </p:cBhvr>
                                      <p:rCtr x="0" y="14"/>
                                    </p:animMotion>
                                  </p:childTnLst>
                                </p:cTn>
                              </p:par>
                            </p:childTnLst>
                          </p:cTn>
                        </p:par>
                        <p:par>
                          <p:cTn id="10" fill="hold">
                            <p:stCondLst>
                              <p:cond delay="2000"/>
                            </p:stCondLst>
                            <p:childTnLst>
                              <p:par>
                                <p:cTn id="11" presetID="3" presetClass="entr" presetSubtype="1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grpId="1"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linds(horizontal)">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xit" presetSubtype="16" fill="hold" grpId="1" nodeType="clickEffect">
                                  <p:stCondLst>
                                    <p:cond delay="0"/>
                                  </p:stCondLst>
                                  <p:childTnLst>
                                    <p:animEffect transition="out" filter="box(in)">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3" presetClass="entr" presetSubtype="1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blinds(horizontal)">
                                      <p:cBhvr>
                                        <p:cTn id="24" dur="500"/>
                                        <p:tgtEl>
                                          <p:spTgt spid="39"/>
                                        </p:tgtEl>
                                      </p:cBhvr>
                                    </p:animEffect>
                                  </p:childTnLst>
                                </p:cTn>
                              </p:par>
                            </p:childTnLst>
                          </p:cTn>
                        </p:par>
                        <p:par>
                          <p:cTn id="25" fill="hold">
                            <p:stCondLst>
                              <p:cond delay="500"/>
                            </p:stCondLst>
                            <p:childTnLst>
                              <p:par>
                                <p:cTn id="26" presetID="42" presetClass="path" presetSubtype="0" accel="50000" decel="50000" fill="hold" nodeType="afterEffect">
                                  <p:stCondLst>
                                    <p:cond delay="0"/>
                                  </p:stCondLst>
                                  <p:childTnLst>
                                    <p:animMotion origin="layout" path="M 0 0.02775 L 0 0.10545 " pathEditMode="relative" rAng="0" ptsTypes="AA">
                                      <p:cBhvr>
                                        <p:cTn id="27" dur="2000" fill="hold"/>
                                        <p:tgtEl>
                                          <p:spTgt spid="20"/>
                                        </p:tgtEl>
                                        <p:attrNameLst>
                                          <p:attrName>ppt_x</p:attrName>
                                          <p:attrName>ppt_y</p:attrName>
                                        </p:attrNameLst>
                                      </p:cBhvr>
                                      <p:rCtr x="0" y="39"/>
                                    </p:animMotion>
                                  </p:childTnLst>
                                </p:cTn>
                              </p:par>
                            </p:childTnLst>
                          </p:cTn>
                        </p:par>
                        <p:par>
                          <p:cTn id="28" fill="hold">
                            <p:stCondLst>
                              <p:cond delay="2500"/>
                            </p:stCondLst>
                            <p:childTnLst>
                              <p:par>
                                <p:cTn id="29" presetID="3" presetClass="exit" presetSubtype="10" fill="hold" grpId="1" nodeType="afterEffect">
                                  <p:stCondLst>
                                    <p:cond delay="0"/>
                                  </p:stCondLst>
                                  <p:childTnLst>
                                    <p:animEffect transition="out" filter="blinds(horizontal)">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4" presetClass="exit" presetSubtype="16" fill="hold" grpId="0" nodeType="withEffect">
                                  <p:stCondLst>
                                    <p:cond delay="0"/>
                                  </p:stCondLst>
                                  <p:childTnLst>
                                    <p:animEffect transition="out" filter="box(in)">
                                      <p:cBhvr>
                                        <p:cTn id="33" dur="500"/>
                                        <p:tgtEl>
                                          <p:spTgt spid="38"/>
                                        </p:tgtEl>
                                      </p:cBhvr>
                                    </p:animEffect>
                                    <p:set>
                                      <p:cBhvr>
                                        <p:cTn id="34" dur="1" fill="hold">
                                          <p:stCondLst>
                                            <p:cond delay="499"/>
                                          </p:stCondLst>
                                        </p:cTn>
                                        <p:tgtEl>
                                          <p:spTgt spid="38"/>
                                        </p:tgtEl>
                                        <p:attrNameLst>
                                          <p:attrName>style.visibility</p:attrName>
                                        </p:attrNameLst>
                                      </p:cBhvr>
                                      <p:to>
                                        <p:strVal val="hidden"/>
                                      </p:to>
                                    </p:set>
                                  </p:childTnLst>
                                </p:cTn>
                              </p:par>
                              <p:par>
                                <p:cTn id="35" presetID="3" presetClass="entr" presetSubtype="1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linds(horizont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0 0.10545 L 0 0.19426 " pathEditMode="relative" rAng="0" ptsTypes="AA">
                                      <p:cBhvr>
                                        <p:cTn id="41" dur="2000" fill="hold"/>
                                        <p:tgtEl>
                                          <p:spTgt spid="20"/>
                                        </p:tgtEl>
                                        <p:attrNameLst>
                                          <p:attrName>ppt_x</p:attrName>
                                          <p:attrName>ppt_y</p:attrName>
                                        </p:attrNameLst>
                                      </p:cBhvr>
                                      <p:rCtr x="0" y="44"/>
                                    </p:animMotion>
                                  </p:childTnLst>
                                </p:cTn>
                              </p:par>
                              <p:par>
                                <p:cTn id="42" presetID="3" presetClass="exit" presetSubtype="10" fill="hold" grpId="1" nodeType="withEffect">
                                  <p:stCondLst>
                                    <p:cond delay="0"/>
                                  </p:stCondLst>
                                  <p:childTnLst>
                                    <p:animEffect transition="out" filter="blinds(horizontal)">
                                      <p:cBhvr>
                                        <p:cTn id="43" dur="500"/>
                                        <p:tgtEl>
                                          <p:spTgt spid="39"/>
                                        </p:tgtEl>
                                      </p:cBhvr>
                                    </p:animEffect>
                                    <p:set>
                                      <p:cBhvr>
                                        <p:cTn id="44" dur="1" fill="hold">
                                          <p:stCondLst>
                                            <p:cond delay="499"/>
                                          </p:stCondLst>
                                        </p:cTn>
                                        <p:tgtEl>
                                          <p:spTgt spid="39"/>
                                        </p:tgtEl>
                                        <p:attrNameLst>
                                          <p:attrName>style.visibility</p:attrName>
                                        </p:attrNameLst>
                                      </p:cBhvr>
                                      <p:to>
                                        <p:strVal val="hidden"/>
                                      </p:to>
                                    </p:set>
                                  </p:childTnLst>
                                </p:cTn>
                              </p:par>
                              <p:par>
                                <p:cTn id="45" presetID="3" presetClass="entr" presetSubtype="1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blinds(horizontal)">
                                      <p:cBhvr>
                                        <p:cTn id="47" dur="500"/>
                                        <p:tgtEl>
                                          <p:spTgt spid="42"/>
                                        </p:tgtEl>
                                      </p:cBhvr>
                                    </p:animEffect>
                                  </p:childTnLst>
                                </p:cTn>
                              </p:par>
                            </p:childTnLst>
                          </p:cTn>
                        </p:par>
                        <p:par>
                          <p:cTn id="48" fill="hold">
                            <p:stCondLst>
                              <p:cond delay="2000"/>
                            </p:stCondLst>
                            <p:childTnLst>
                              <p:par>
                                <p:cTn id="49" presetID="3" presetClass="entr" presetSubtype="10" fill="hold" grpId="2"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linds(horizontal)">
                                      <p:cBhvr>
                                        <p:cTn id="51" dur="500"/>
                                        <p:tgtEl>
                                          <p:spTgt spid="17"/>
                                        </p:tgtEl>
                                      </p:cBhvr>
                                    </p:animEffect>
                                  </p:childTnLst>
                                </p:cTn>
                              </p:par>
                              <p:par>
                                <p:cTn id="52" presetID="3" presetClass="exit" presetSubtype="10" fill="hold" grpId="1" nodeType="withEffect">
                                  <p:stCondLst>
                                    <p:cond delay="0"/>
                                  </p:stCondLst>
                                  <p:childTnLst>
                                    <p:animEffect transition="out" filter="blinds(horizontal)">
                                      <p:cBhvr>
                                        <p:cTn id="53" dur="500"/>
                                        <p:tgtEl>
                                          <p:spTgt spid="40"/>
                                        </p:tgtEl>
                                      </p:cBhvr>
                                    </p:animEffect>
                                    <p:set>
                                      <p:cBhvr>
                                        <p:cTn id="54" dur="1" fill="hold">
                                          <p:stCondLst>
                                            <p:cond delay="499"/>
                                          </p:stCondLst>
                                        </p:cTn>
                                        <p:tgtEl>
                                          <p:spTgt spid="40"/>
                                        </p:tgtEl>
                                        <p:attrNameLst>
                                          <p:attrName>style.visibility</p:attrName>
                                        </p:attrNameLst>
                                      </p:cBhvr>
                                      <p:to>
                                        <p:strVal val="hidden"/>
                                      </p:to>
                                    </p:set>
                                  </p:childTnLst>
                                </p:cTn>
                              </p:par>
                              <p:par>
                                <p:cTn id="55" presetID="3" presetClass="entr" presetSubtype="1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blinds(horizontal)">
                                      <p:cBhvr>
                                        <p:cTn id="62" dur="500"/>
                                        <p:tgtEl>
                                          <p:spTgt spid="43"/>
                                        </p:tgtEl>
                                      </p:cBhvr>
                                    </p:animEffect>
                                  </p:childTnLst>
                                </p:cTn>
                              </p:par>
                              <p:par>
                                <p:cTn id="63" presetID="3" presetClass="entr" presetSubtype="10"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blinds(horizontal)">
                                      <p:cBhvr>
                                        <p:cTn id="6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7" grpId="2" animBg="1"/>
      <p:bldP spid="19" grpId="0"/>
      <p:bldP spid="19" grpId="1"/>
      <p:bldP spid="38" grpId="0"/>
      <p:bldP spid="38" grpId="1"/>
      <p:bldP spid="39" grpId="0"/>
      <p:bldP spid="39" grpId="1"/>
      <p:bldP spid="40" grpId="0"/>
      <p:bldP spid="40" grpId="1"/>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505200" y="4876800"/>
            <a:ext cx="2286000" cy="608012"/>
            <a:chOff x="3733800" y="5334000"/>
            <a:chExt cx="1600200" cy="1141412"/>
          </a:xfrm>
        </p:grpSpPr>
        <p:sp>
          <p:nvSpPr>
            <p:cNvPr id="28" name="Arc 38"/>
            <p:cNvSpPr>
              <a:spLocks/>
            </p:cNvSpPr>
            <p:nvPr/>
          </p:nvSpPr>
          <p:spPr bwMode="auto">
            <a:xfrm>
              <a:off x="3733800" y="5334000"/>
              <a:ext cx="1600200" cy="609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solidFill>
            <a:ln w="9525">
              <a:solidFill>
                <a:schemeClr val="tx1"/>
              </a:solidFill>
              <a:round/>
              <a:headEnd/>
              <a:tailEnd/>
            </a:ln>
            <a:effectLst/>
          </p:spPr>
          <p:txBody>
            <a:bodyPr wrap="none" anchor="ctr"/>
            <a:lstStyle/>
            <a:p>
              <a:endParaRPr lang="en-US"/>
            </a:p>
          </p:txBody>
        </p:sp>
        <p:sp>
          <p:nvSpPr>
            <p:cNvPr id="29" name="Arc 38"/>
            <p:cNvSpPr>
              <a:spLocks/>
            </p:cNvSpPr>
            <p:nvPr/>
          </p:nvSpPr>
          <p:spPr bwMode="auto">
            <a:xfrm flipV="1">
              <a:off x="3733800" y="5943600"/>
              <a:ext cx="1600200" cy="5318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solidFill>
            <a:ln w="9525">
              <a:solidFill>
                <a:schemeClr val="tx1"/>
              </a:solidFill>
              <a:round/>
              <a:headEnd/>
              <a:tailEnd/>
            </a:ln>
            <a:effectLst/>
          </p:spPr>
          <p:txBody>
            <a:bodyPr wrap="none" anchor="ctr"/>
            <a:lstStyle/>
            <a:p>
              <a:endParaRPr lang="en-US"/>
            </a:p>
          </p:txBody>
        </p:sp>
      </p:grpSp>
      <p:sp>
        <p:nvSpPr>
          <p:cNvPr id="31" name="Arc 38"/>
          <p:cNvSpPr>
            <a:spLocks/>
          </p:cNvSpPr>
          <p:nvPr/>
        </p:nvSpPr>
        <p:spPr bwMode="auto">
          <a:xfrm>
            <a:off x="3505200" y="3886200"/>
            <a:ext cx="2057400" cy="29441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bg1"/>
          </a:solidFill>
          <a:ln w="9525">
            <a:solidFill>
              <a:schemeClr val="tx1"/>
            </a:solidFill>
            <a:round/>
            <a:headEnd/>
            <a:tailEnd/>
          </a:ln>
          <a:effectLst/>
        </p:spPr>
        <p:txBody>
          <a:bodyPr wrap="none" anchor="ctr"/>
          <a:lstStyle/>
          <a:p>
            <a:endParaRPr lang="en-US"/>
          </a:p>
        </p:txBody>
      </p:sp>
      <p:sp>
        <p:nvSpPr>
          <p:cNvPr id="32" name="Arc 38"/>
          <p:cNvSpPr>
            <a:spLocks/>
          </p:cNvSpPr>
          <p:nvPr/>
        </p:nvSpPr>
        <p:spPr bwMode="auto">
          <a:xfrm flipV="1">
            <a:off x="3505200" y="4180614"/>
            <a:ext cx="2057400" cy="38979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solidFill>
          <a:ln w="9525">
            <a:solidFill>
              <a:schemeClr val="tx1"/>
            </a:solidFill>
            <a:round/>
            <a:headEnd/>
            <a:tailEnd/>
          </a:ln>
          <a:effectLst/>
        </p:spPr>
        <p:txBody>
          <a:bodyPr wrap="none" anchor="ctr"/>
          <a:lstStyle/>
          <a:p>
            <a:endParaRPr lang="en-US"/>
          </a:p>
        </p:txBody>
      </p:sp>
      <p:sp>
        <p:nvSpPr>
          <p:cNvPr id="2" name="TextBox 1"/>
          <p:cNvSpPr txBox="1"/>
          <p:nvPr/>
        </p:nvSpPr>
        <p:spPr>
          <a:xfrm>
            <a:off x="533400" y="0"/>
            <a:ext cx="8077200" cy="584775"/>
          </a:xfrm>
          <a:prstGeom prst="rect">
            <a:avLst/>
          </a:prstGeom>
          <a:noFill/>
        </p:spPr>
        <p:txBody>
          <a:bodyPr wrap="square" rtlCol="0">
            <a:spAutoFit/>
          </a:bodyPr>
          <a:lstStyle/>
          <a:p>
            <a:pPr algn="ctr"/>
            <a:r>
              <a:rPr lang="en-US" sz="3200" dirty="0" smtClean="0"/>
              <a:t>How to use tunneling as a spectroscopic probe?</a:t>
            </a:r>
            <a:endParaRPr lang="en-US" sz="3200" dirty="0"/>
          </a:p>
        </p:txBody>
      </p:sp>
      <p:pic>
        <p:nvPicPr>
          <p:cNvPr id="3" name="Picture 4" descr="http://www.uio.no/om_uio/pic/giaever.jpg"/>
          <p:cNvPicPr>
            <a:picLocks noChangeAspect="1" noChangeArrowheads="1"/>
          </p:cNvPicPr>
          <p:nvPr/>
        </p:nvPicPr>
        <p:blipFill>
          <a:blip r:embed="rId2" cstate="print"/>
          <a:srcRect/>
          <a:stretch>
            <a:fillRect/>
          </a:stretch>
        </p:blipFill>
        <p:spPr bwMode="auto">
          <a:xfrm>
            <a:off x="304800" y="685800"/>
            <a:ext cx="1447800" cy="1489167"/>
          </a:xfrm>
          <a:prstGeom prst="rect">
            <a:avLst/>
          </a:prstGeom>
          <a:noFill/>
        </p:spPr>
      </p:pic>
      <p:sp>
        <p:nvSpPr>
          <p:cNvPr id="4" name="TextBox 3"/>
          <p:cNvSpPr txBox="1"/>
          <p:nvPr/>
        </p:nvSpPr>
        <p:spPr>
          <a:xfrm>
            <a:off x="0" y="2133600"/>
            <a:ext cx="2133600" cy="646331"/>
          </a:xfrm>
          <a:prstGeom prst="rect">
            <a:avLst/>
          </a:prstGeom>
          <a:noFill/>
        </p:spPr>
        <p:txBody>
          <a:bodyPr wrap="square" rtlCol="0">
            <a:spAutoFit/>
          </a:bodyPr>
          <a:lstStyle/>
          <a:p>
            <a:r>
              <a:rPr lang="en-US" dirty="0" err="1" smtClean="0"/>
              <a:t>Ivar</a:t>
            </a:r>
            <a:r>
              <a:rPr lang="en-US" dirty="0" smtClean="0"/>
              <a:t> Giaever, b. 1929</a:t>
            </a:r>
          </a:p>
          <a:p>
            <a:r>
              <a:rPr lang="en-US" dirty="0" smtClean="0"/>
              <a:t>Nobel Prize, 1973</a:t>
            </a:r>
            <a:endParaRPr lang="en-US" dirty="0"/>
          </a:p>
        </p:txBody>
      </p:sp>
      <p:sp>
        <p:nvSpPr>
          <p:cNvPr id="5" name="TextBox 4"/>
          <p:cNvSpPr txBox="1"/>
          <p:nvPr/>
        </p:nvSpPr>
        <p:spPr>
          <a:xfrm>
            <a:off x="2209800" y="914400"/>
            <a:ext cx="6705600" cy="461665"/>
          </a:xfrm>
          <a:prstGeom prst="rect">
            <a:avLst/>
          </a:prstGeom>
          <a:noFill/>
        </p:spPr>
        <p:txBody>
          <a:bodyPr wrap="square" rtlCol="0">
            <a:spAutoFit/>
          </a:bodyPr>
          <a:lstStyle/>
          <a:p>
            <a:pPr algn="ctr"/>
            <a:r>
              <a:rPr lang="en-US" sz="2400" dirty="0" smtClean="0">
                <a:effectLst>
                  <a:outerShdw blurRad="38100" dist="38100" dir="2700000" algn="tl">
                    <a:srgbClr val="000000">
                      <a:alpha val="43137"/>
                    </a:srgbClr>
                  </a:outerShdw>
                </a:effectLst>
              </a:rPr>
              <a:t>What do we want to know about electrons?</a:t>
            </a:r>
            <a:endParaRPr lang="en-US" sz="2400" dirty="0">
              <a:effectLst>
                <a:outerShdw blurRad="38100" dist="38100" dir="2700000" algn="tl">
                  <a:srgbClr val="000000">
                    <a:alpha val="43137"/>
                  </a:srgbClr>
                </a:outerShdw>
              </a:effectLst>
            </a:endParaRPr>
          </a:p>
        </p:txBody>
      </p:sp>
      <p:sp>
        <p:nvSpPr>
          <p:cNvPr id="6" name="Arc 38"/>
          <p:cNvSpPr>
            <a:spLocks/>
          </p:cNvSpPr>
          <p:nvPr/>
        </p:nvSpPr>
        <p:spPr bwMode="auto">
          <a:xfrm flipV="1">
            <a:off x="762000" y="4037012"/>
            <a:ext cx="1600200" cy="2438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solidFill>
          <a:ln w="9525">
            <a:solidFill>
              <a:schemeClr val="tx1"/>
            </a:solidFill>
            <a:round/>
            <a:headEnd/>
            <a:tailEnd/>
          </a:ln>
          <a:effectLst/>
        </p:spPr>
        <p:txBody>
          <a:bodyPr wrap="none" anchor="ctr"/>
          <a:lstStyle/>
          <a:p>
            <a:endParaRPr lang="en-US"/>
          </a:p>
        </p:txBody>
      </p:sp>
      <p:cxnSp>
        <p:nvCxnSpPr>
          <p:cNvPr id="8" name="Straight Arrow Connector 7"/>
          <p:cNvCxnSpPr>
            <a:stCxn id="6" idx="0"/>
          </p:cNvCxnSpPr>
          <p:nvPr/>
        </p:nvCxnSpPr>
        <p:spPr>
          <a:xfrm flipV="1">
            <a:off x="762000" y="3427412"/>
            <a:ext cx="1588" cy="3048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62000" y="6475412"/>
            <a:ext cx="1676400" cy="15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9600" y="3048000"/>
            <a:ext cx="304800" cy="369332"/>
          </a:xfrm>
          <a:prstGeom prst="rect">
            <a:avLst/>
          </a:prstGeom>
          <a:noFill/>
        </p:spPr>
        <p:txBody>
          <a:bodyPr wrap="square" rtlCol="0">
            <a:spAutoFit/>
          </a:bodyPr>
          <a:lstStyle/>
          <a:p>
            <a:r>
              <a:rPr lang="en-US" b="1" dirty="0" smtClean="0"/>
              <a:t>E</a:t>
            </a:r>
            <a:endParaRPr lang="en-US" b="1" dirty="0"/>
          </a:p>
        </p:txBody>
      </p:sp>
      <p:sp>
        <p:nvSpPr>
          <p:cNvPr id="14" name="TextBox 13"/>
          <p:cNvSpPr txBox="1"/>
          <p:nvPr/>
        </p:nvSpPr>
        <p:spPr>
          <a:xfrm>
            <a:off x="2438400" y="6260068"/>
            <a:ext cx="609600" cy="369332"/>
          </a:xfrm>
          <a:prstGeom prst="rect">
            <a:avLst/>
          </a:prstGeom>
          <a:noFill/>
        </p:spPr>
        <p:txBody>
          <a:bodyPr wrap="square" rtlCol="0">
            <a:spAutoFit/>
          </a:bodyPr>
          <a:lstStyle/>
          <a:p>
            <a:r>
              <a:rPr lang="en-US" b="1" dirty="0" smtClean="0"/>
              <a:t>N(E)</a:t>
            </a:r>
            <a:endParaRPr lang="en-US" b="1" dirty="0"/>
          </a:p>
        </p:txBody>
      </p:sp>
      <p:sp>
        <p:nvSpPr>
          <p:cNvPr id="15" name="TextBox 14"/>
          <p:cNvSpPr txBox="1"/>
          <p:nvPr/>
        </p:nvSpPr>
        <p:spPr>
          <a:xfrm>
            <a:off x="2819400" y="1447800"/>
            <a:ext cx="5791200" cy="646331"/>
          </a:xfrm>
          <a:prstGeom prst="rect">
            <a:avLst/>
          </a:prstGeom>
          <a:noFill/>
        </p:spPr>
        <p:txBody>
          <a:bodyPr wrap="square" rtlCol="0">
            <a:spAutoFit/>
          </a:bodyPr>
          <a:lstStyle/>
          <a:p>
            <a:r>
              <a:rPr lang="en-US" dirty="0" smtClean="0"/>
              <a:t>The number of electronic states available in an energy  interval E to </a:t>
            </a:r>
            <a:r>
              <a:rPr lang="en-US" dirty="0" err="1" smtClean="0"/>
              <a:t>E+</a:t>
            </a:r>
            <a:r>
              <a:rPr lang="en-US" dirty="0" err="1" smtClean="0">
                <a:latin typeface="Symbol" pitchFamily="18" charset="2"/>
              </a:rPr>
              <a:t>d</a:t>
            </a:r>
            <a:r>
              <a:rPr lang="en-US" dirty="0" err="1" smtClean="0"/>
              <a:t>E</a:t>
            </a:r>
            <a:r>
              <a:rPr lang="en-US" dirty="0" smtClean="0"/>
              <a:t>: Density of states: </a:t>
            </a:r>
            <a:r>
              <a:rPr lang="en-US" b="1" dirty="0" smtClean="0"/>
              <a:t>N(E)</a:t>
            </a:r>
            <a:endParaRPr lang="en-US" b="1" dirty="0"/>
          </a:p>
        </p:txBody>
      </p:sp>
      <p:sp>
        <p:nvSpPr>
          <p:cNvPr id="16" name="TextBox 15"/>
          <p:cNvSpPr txBox="1"/>
          <p:nvPr/>
        </p:nvSpPr>
        <p:spPr>
          <a:xfrm>
            <a:off x="533400" y="2819400"/>
            <a:ext cx="2133600" cy="369332"/>
          </a:xfrm>
          <a:prstGeom prst="rect">
            <a:avLst/>
          </a:prstGeom>
          <a:noFill/>
        </p:spPr>
        <p:txBody>
          <a:bodyPr wrap="square" rtlCol="0">
            <a:spAutoFit/>
          </a:bodyPr>
          <a:lstStyle/>
          <a:p>
            <a:pPr algn="ctr"/>
            <a:r>
              <a:rPr lang="en-US" b="1" dirty="0" smtClean="0">
                <a:solidFill>
                  <a:srgbClr val="0070C0"/>
                </a:solidFill>
              </a:rPr>
              <a:t>Free electrons</a:t>
            </a:r>
            <a:endParaRPr lang="en-US" b="1" dirty="0">
              <a:solidFill>
                <a:srgbClr val="0070C0"/>
              </a:solidFill>
            </a:endParaRPr>
          </a:p>
        </p:txBody>
      </p:sp>
      <p:grpSp>
        <p:nvGrpSpPr>
          <p:cNvPr id="26" name="Group 25"/>
          <p:cNvGrpSpPr/>
          <p:nvPr/>
        </p:nvGrpSpPr>
        <p:grpSpPr>
          <a:xfrm>
            <a:off x="3505200" y="5791200"/>
            <a:ext cx="1600200" cy="684212"/>
            <a:chOff x="3733800" y="5334000"/>
            <a:chExt cx="1600200" cy="1141412"/>
          </a:xfrm>
        </p:grpSpPr>
        <p:sp>
          <p:nvSpPr>
            <p:cNvPr id="25" name="Arc 38"/>
            <p:cNvSpPr>
              <a:spLocks/>
            </p:cNvSpPr>
            <p:nvPr/>
          </p:nvSpPr>
          <p:spPr bwMode="auto">
            <a:xfrm>
              <a:off x="3733800" y="5334000"/>
              <a:ext cx="1600200" cy="609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solidFill>
            <a:ln w="9525">
              <a:solidFill>
                <a:schemeClr val="tx1"/>
              </a:solidFill>
              <a:round/>
              <a:headEnd/>
              <a:tailEnd/>
            </a:ln>
            <a:effectLst/>
          </p:spPr>
          <p:txBody>
            <a:bodyPr wrap="none" anchor="ctr"/>
            <a:lstStyle/>
            <a:p>
              <a:endParaRPr lang="en-US"/>
            </a:p>
          </p:txBody>
        </p:sp>
        <p:sp>
          <p:nvSpPr>
            <p:cNvPr id="17" name="Arc 38"/>
            <p:cNvSpPr>
              <a:spLocks/>
            </p:cNvSpPr>
            <p:nvPr/>
          </p:nvSpPr>
          <p:spPr bwMode="auto">
            <a:xfrm flipV="1">
              <a:off x="3733800" y="5943600"/>
              <a:ext cx="1600200" cy="5318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solidFill>
            <a:ln w="9525">
              <a:solidFill>
                <a:schemeClr val="tx1"/>
              </a:solidFill>
              <a:round/>
              <a:headEnd/>
              <a:tailEnd/>
            </a:ln>
            <a:effectLst/>
          </p:spPr>
          <p:txBody>
            <a:bodyPr wrap="none" anchor="ctr"/>
            <a:lstStyle/>
            <a:p>
              <a:endParaRPr lang="en-US"/>
            </a:p>
          </p:txBody>
        </p:sp>
      </p:grpSp>
      <p:cxnSp>
        <p:nvCxnSpPr>
          <p:cNvPr id="18" name="Straight Arrow Connector 17"/>
          <p:cNvCxnSpPr/>
          <p:nvPr/>
        </p:nvCxnSpPr>
        <p:spPr>
          <a:xfrm flipV="1">
            <a:off x="3505200" y="3427412"/>
            <a:ext cx="1588" cy="3048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505200" y="6475412"/>
            <a:ext cx="1676400" cy="15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352800" y="3048000"/>
            <a:ext cx="304800" cy="369332"/>
          </a:xfrm>
          <a:prstGeom prst="rect">
            <a:avLst/>
          </a:prstGeom>
          <a:noFill/>
        </p:spPr>
        <p:txBody>
          <a:bodyPr wrap="square" rtlCol="0">
            <a:spAutoFit/>
          </a:bodyPr>
          <a:lstStyle/>
          <a:p>
            <a:r>
              <a:rPr lang="en-US" b="1" dirty="0" smtClean="0"/>
              <a:t>E</a:t>
            </a:r>
            <a:endParaRPr lang="en-US" b="1" dirty="0"/>
          </a:p>
        </p:txBody>
      </p:sp>
      <p:sp>
        <p:nvSpPr>
          <p:cNvPr id="21" name="TextBox 20"/>
          <p:cNvSpPr txBox="1"/>
          <p:nvPr/>
        </p:nvSpPr>
        <p:spPr>
          <a:xfrm>
            <a:off x="5181600" y="6260068"/>
            <a:ext cx="609600" cy="369332"/>
          </a:xfrm>
          <a:prstGeom prst="rect">
            <a:avLst/>
          </a:prstGeom>
          <a:noFill/>
        </p:spPr>
        <p:txBody>
          <a:bodyPr wrap="square" rtlCol="0">
            <a:spAutoFit/>
          </a:bodyPr>
          <a:lstStyle/>
          <a:p>
            <a:r>
              <a:rPr lang="en-US" b="1" dirty="0" smtClean="0"/>
              <a:t>N(E)</a:t>
            </a:r>
            <a:endParaRPr lang="en-US" b="1" dirty="0"/>
          </a:p>
        </p:txBody>
      </p:sp>
      <p:sp>
        <p:nvSpPr>
          <p:cNvPr id="22" name="TextBox 21"/>
          <p:cNvSpPr txBox="1"/>
          <p:nvPr/>
        </p:nvSpPr>
        <p:spPr>
          <a:xfrm>
            <a:off x="3276600" y="2514600"/>
            <a:ext cx="2133600" cy="646331"/>
          </a:xfrm>
          <a:prstGeom prst="rect">
            <a:avLst/>
          </a:prstGeom>
          <a:noFill/>
        </p:spPr>
        <p:txBody>
          <a:bodyPr wrap="square" rtlCol="0">
            <a:spAutoFit/>
          </a:bodyPr>
          <a:lstStyle/>
          <a:p>
            <a:pPr algn="ctr"/>
            <a:r>
              <a:rPr lang="en-US" b="1" dirty="0" smtClean="0">
                <a:solidFill>
                  <a:srgbClr val="0070C0"/>
                </a:solidFill>
              </a:rPr>
              <a:t>Free electrons+ </a:t>
            </a:r>
            <a:r>
              <a:rPr lang="en-US" b="1" dirty="0" smtClean="0">
                <a:solidFill>
                  <a:srgbClr val="00B050"/>
                </a:solidFill>
              </a:rPr>
              <a:t>periodic potential</a:t>
            </a:r>
            <a:endParaRPr lang="en-US" b="1" dirty="0">
              <a:solidFill>
                <a:srgbClr val="00B050"/>
              </a:solidFill>
            </a:endParaRPr>
          </a:p>
        </p:txBody>
      </p:sp>
      <p:sp>
        <p:nvSpPr>
          <p:cNvPr id="33" name="TextBox 32"/>
          <p:cNvSpPr txBox="1"/>
          <p:nvPr/>
        </p:nvSpPr>
        <p:spPr>
          <a:xfrm>
            <a:off x="4114800" y="5498068"/>
            <a:ext cx="2133600" cy="369332"/>
          </a:xfrm>
          <a:prstGeom prst="rect">
            <a:avLst/>
          </a:prstGeom>
          <a:noFill/>
        </p:spPr>
        <p:txBody>
          <a:bodyPr wrap="square" rtlCol="0">
            <a:spAutoFit/>
          </a:bodyPr>
          <a:lstStyle/>
          <a:p>
            <a:pPr algn="ctr"/>
            <a:r>
              <a:rPr lang="en-US" b="1" dirty="0" err="1" smtClean="0">
                <a:solidFill>
                  <a:srgbClr val="0070C0"/>
                </a:solidFill>
              </a:rPr>
              <a:t>Bandgap</a:t>
            </a:r>
            <a:endParaRPr lang="en-US" b="1" dirty="0">
              <a:solidFill>
                <a:srgbClr val="00B050"/>
              </a:solidFill>
            </a:endParaRPr>
          </a:p>
        </p:txBody>
      </p:sp>
      <p:cxnSp>
        <p:nvCxnSpPr>
          <p:cNvPr id="35" name="Straight Arrow Connector 34"/>
          <p:cNvCxnSpPr/>
          <p:nvPr/>
        </p:nvCxnSpPr>
        <p:spPr>
          <a:xfrm rot="5400000">
            <a:off x="3505200" y="5638800"/>
            <a:ext cx="304800"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nvPicPr>
        <p:blipFill>
          <a:blip r:embed="rId3" cstate="print"/>
          <a:srcRect/>
          <a:stretch>
            <a:fillRect/>
          </a:stretch>
        </p:blipFill>
        <p:spPr bwMode="auto">
          <a:xfrm rot="16200000" flipV="1">
            <a:off x="5816204" y="3708797"/>
            <a:ext cx="3302795"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linds(horizontal)">
                                      <p:cBhvr>
                                        <p:cTn id="32" dur="500"/>
                                        <p:tgtEl>
                                          <p:spTgt spid="27"/>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linds(horizontal)">
                                      <p:cBhvr>
                                        <p:cTn id="35" dur="500"/>
                                        <p:tgtEl>
                                          <p:spTgt spid="31"/>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linds(horizontal)">
                                      <p:cBhvr>
                                        <p:cTn id="38" dur="500"/>
                                        <p:tgtEl>
                                          <p:spTgt spid="32"/>
                                        </p:tgtEl>
                                      </p:cBhvr>
                                    </p:animEffect>
                                  </p:childTnLst>
                                </p:cTn>
                              </p:par>
                              <p:par>
                                <p:cTn id="39" presetID="3" presetClass="entr" presetSubtype="1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linds(horizontal)">
                                      <p:cBhvr>
                                        <p:cTn id="41" dur="500"/>
                                        <p:tgtEl>
                                          <p:spTgt spid="26"/>
                                        </p:tgtEl>
                                      </p:cBhvr>
                                    </p:animEffect>
                                  </p:childTnLst>
                                </p:cTn>
                              </p:par>
                              <p:par>
                                <p:cTn id="42" presetID="3" presetClass="entr" presetSubtype="1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linds(horizontal)">
                                      <p:cBhvr>
                                        <p:cTn id="44" dur="500"/>
                                        <p:tgtEl>
                                          <p:spTgt spid="18"/>
                                        </p:tgtEl>
                                      </p:cBhvr>
                                    </p:animEffect>
                                  </p:childTnLst>
                                </p:cTn>
                              </p:par>
                              <p:par>
                                <p:cTn id="45" presetID="3" presetClass="entr" presetSubtype="1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linds(horizontal)">
                                      <p:cBhvr>
                                        <p:cTn id="47" dur="500"/>
                                        <p:tgtEl>
                                          <p:spTgt spid="19"/>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linds(horizontal)">
                                      <p:cBhvr>
                                        <p:cTn id="50" dur="500"/>
                                        <p:tgtEl>
                                          <p:spTgt spid="20"/>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linds(horizontal)">
                                      <p:cBhvr>
                                        <p:cTn id="53" dur="500"/>
                                        <p:tgtEl>
                                          <p:spTgt spid="21"/>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linds(horizontal)">
                                      <p:cBhvr>
                                        <p:cTn id="56" dur="500"/>
                                        <p:tgtEl>
                                          <p:spTgt spid="22"/>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linds(horizontal)">
                                      <p:cBhvr>
                                        <p:cTn id="59" dur="500"/>
                                        <p:tgtEl>
                                          <p:spTgt spid="33"/>
                                        </p:tgtEl>
                                      </p:cBhvr>
                                    </p:animEffect>
                                  </p:childTnLst>
                                </p:cTn>
                              </p:par>
                              <p:par>
                                <p:cTn id="60" presetID="3" presetClass="entr" presetSubtype="1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linds(horizontal)">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blinds(horizontal)">
                                      <p:cBhvr>
                                        <p:cTn id="6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5" grpId="0"/>
      <p:bldP spid="6" grpId="0" animBg="1"/>
      <p:bldP spid="13" grpId="0"/>
      <p:bldP spid="14" grpId="0"/>
      <p:bldP spid="15" grpId="0"/>
      <p:bldP spid="20" grpId="0"/>
      <p:bldP spid="21" grpId="0"/>
      <p:bldP spid="22"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3626</TotalTime>
  <Words>1357</Words>
  <Application>Microsoft Office PowerPoint</Application>
  <PresentationFormat>On-screen Show (4:3)</PresentationFormat>
  <Paragraphs>336</Paragraphs>
  <Slides>47</Slides>
  <Notes>17</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47</vt:i4>
      </vt:variant>
    </vt:vector>
  </HeadingPairs>
  <TitlesOfParts>
    <vt:vector size="52" baseType="lpstr">
      <vt:lpstr>Office Theme</vt:lpstr>
      <vt:lpstr>Equation</vt:lpstr>
      <vt:lpstr>Graph</vt:lpstr>
      <vt:lpstr>Bitmap Image</vt:lpstr>
      <vt:lpstr>Ecuación</vt:lpstr>
      <vt:lpstr>Probing electronic interactions using electron tunneling</vt:lpstr>
      <vt:lpstr>Electrons in a solid Formation of energy bands</vt:lpstr>
      <vt:lpstr>Slide 3</vt:lpstr>
      <vt:lpstr>Slide 4</vt:lpstr>
      <vt:lpstr>Electron tunneling in solids</vt:lpstr>
      <vt:lpstr>Slide 6</vt:lpstr>
      <vt:lpstr>Slide 7</vt:lpstr>
      <vt:lpstr>Slide 8</vt:lpstr>
      <vt:lpstr>Slide 9</vt:lpstr>
      <vt:lpstr> Principle of Tunneling spectroscopy as an energy resolved probe</vt:lpstr>
      <vt:lpstr>Superconductivity</vt:lpstr>
      <vt:lpstr>Superconductors</vt:lpstr>
      <vt:lpstr>Tunneling: Experiment</vt:lpstr>
      <vt:lpstr>Tunneling measurement</vt:lpstr>
      <vt:lpstr>Tunneling spectroscopy in superconductors Normal metal/Superconductor tunneling</vt:lpstr>
      <vt:lpstr>Slide 16</vt:lpstr>
      <vt:lpstr>Slide 17</vt:lpstr>
      <vt:lpstr>Slide 18</vt:lpstr>
      <vt:lpstr>Superconductor-Superconductor Tunneling Dissimilar superconductor</vt:lpstr>
      <vt:lpstr>T0</vt:lpstr>
      <vt:lpstr>The Josephson Effect</vt:lpstr>
      <vt:lpstr>Macroscopic Quantum State</vt:lpstr>
      <vt:lpstr>Josephson effect…</vt:lpstr>
      <vt:lpstr>Where is the Josephson effect???</vt:lpstr>
      <vt:lpstr>Slide 25</vt:lpstr>
      <vt:lpstr>Vacuum tunneling between two planar electrodes</vt:lpstr>
      <vt:lpstr>Piezoceramic tube</vt:lpstr>
      <vt:lpstr>Scanning Tunneling Spectroscopy</vt:lpstr>
      <vt:lpstr>Slide 29</vt:lpstr>
      <vt:lpstr>Slide 30</vt:lpstr>
      <vt:lpstr>Topographic image/spectroscopy</vt:lpstr>
      <vt:lpstr>NbN</vt:lpstr>
      <vt:lpstr>Slide 33</vt:lpstr>
      <vt:lpstr>Superconducting tunneling using STM</vt:lpstr>
      <vt:lpstr>Superconducting Tunneling</vt:lpstr>
      <vt:lpstr>The superconducting gap map</vt:lpstr>
      <vt:lpstr>Slide 37</vt:lpstr>
      <vt:lpstr>Slide 38</vt:lpstr>
      <vt:lpstr>Slide 39</vt:lpstr>
      <vt:lpstr>Particle in a box (again)</vt:lpstr>
      <vt:lpstr>Slide 41</vt:lpstr>
      <vt:lpstr>Slide 42</vt:lpstr>
      <vt:lpstr>Slide 43</vt:lpstr>
      <vt:lpstr>Slide 44</vt:lpstr>
      <vt:lpstr>Slide 45</vt:lpstr>
      <vt:lpstr>Slide 46</vt:lpstr>
      <vt:lpstr>Slide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Probing electronic interactions using electron tunneling</dc:title>
  <dc:creator>pratap</dc:creator>
  <cp:lastModifiedBy>pratap</cp:lastModifiedBy>
  <cp:revision>51</cp:revision>
  <dcterms:created xsi:type="dcterms:W3CDTF">2010-04-13T19:38:48Z</dcterms:created>
  <dcterms:modified xsi:type="dcterms:W3CDTF">2011-04-11T18:55:01Z</dcterms:modified>
</cp:coreProperties>
</file>