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96" r:id="rId3"/>
    <p:sldId id="362" r:id="rId4"/>
    <p:sldId id="364" r:id="rId5"/>
    <p:sldId id="331" r:id="rId6"/>
    <p:sldId id="306" r:id="rId7"/>
    <p:sldId id="260" r:id="rId8"/>
    <p:sldId id="261" r:id="rId9"/>
    <p:sldId id="341" r:id="rId10"/>
    <p:sldId id="366" r:id="rId11"/>
    <p:sldId id="263" r:id="rId12"/>
    <p:sldId id="365" r:id="rId13"/>
    <p:sldId id="383" r:id="rId14"/>
    <p:sldId id="342" r:id="rId15"/>
    <p:sldId id="384" r:id="rId16"/>
    <p:sldId id="288" r:id="rId17"/>
    <p:sldId id="289" r:id="rId18"/>
    <p:sldId id="262" r:id="rId19"/>
    <p:sldId id="347" r:id="rId20"/>
    <p:sldId id="290" r:id="rId21"/>
    <p:sldId id="382" r:id="rId22"/>
    <p:sldId id="353" r:id="rId23"/>
    <p:sldId id="354" r:id="rId24"/>
    <p:sldId id="357" r:id="rId25"/>
    <p:sldId id="358" r:id="rId26"/>
    <p:sldId id="359" r:id="rId27"/>
    <p:sldId id="361" r:id="rId28"/>
    <p:sldId id="287" r:id="rId29"/>
    <p:sldId id="292" r:id="rId30"/>
    <p:sldId id="320" r:id="rId31"/>
    <p:sldId id="356" r:id="rId32"/>
    <p:sldId id="373" r:id="rId33"/>
    <p:sldId id="355" r:id="rId34"/>
    <p:sldId id="378" r:id="rId35"/>
    <p:sldId id="379" r:id="rId36"/>
    <p:sldId id="385" r:id="rId37"/>
    <p:sldId id="380" r:id="rId38"/>
    <p:sldId id="381" r:id="rId39"/>
    <p:sldId id="375" r:id="rId40"/>
    <p:sldId id="376" r:id="rId41"/>
    <p:sldId id="333" r:id="rId42"/>
    <p:sldId id="334" r:id="rId43"/>
    <p:sldId id="335" r:id="rId44"/>
    <p:sldId id="315" r:id="rId45"/>
    <p:sldId id="316" r:id="rId46"/>
    <p:sldId id="314" r:id="rId47"/>
    <p:sldId id="270" r:id="rId48"/>
    <p:sldId id="273" r:id="rId49"/>
    <p:sldId id="371" r:id="rId50"/>
    <p:sldId id="272" r:id="rId51"/>
    <p:sldId id="369" r:id="rId52"/>
    <p:sldId id="344" r:id="rId53"/>
    <p:sldId id="336" r:id="rId54"/>
    <p:sldId id="368" r:id="rId55"/>
    <p:sldId id="325" r:id="rId56"/>
    <p:sldId id="324" r:id="rId57"/>
    <p:sldId id="343" r:id="rId58"/>
    <p:sldId id="326" r:id="rId59"/>
    <p:sldId id="327" r:id="rId60"/>
    <p:sldId id="330" r:id="rId61"/>
    <p:sldId id="374" r:id="rId62"/>
    <p:sldId id="329" r:id="rId63"/>
    <p:sldId id="370" r:id="rId64"/>
    <p:sldId id="367"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75"/>
    <a:srgbClr val="92BD31"/>
    <a:srgbClr val="6ED313"/>
    <a:srgbClr val="244800"/>
    <a:srgbClr val="163C46"/>
    <a:srgbClr val="1A210D"/>
    <a:srgbClr val="3815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4" autoAdjust="0"/>
    <p:restoredTop sz="99532" autoAdjust="0"/>
  </p:normalViewPr>
  <p:slideViewPr>
    <p:cSldViewPr snapToGrid="0">
      <p:cViewPr>
        <p:scale>
          <a:sx n="66" d="100"/>
          <a:sy n="66" d="100"/>
        </p:scale>
        <p:origin x="-48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r>
              <a:rPr lang="en-US"/>
              <a:t>Physics Group Seminar</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83D8D09-2BDA-47EF-BC4F-C699500E4BAC}" type="datetime3">
              <a:rPr lang="en-US"/>
              <a:pPr>
                <a:defRPr/>
              </a:pPr>
              <a:t>17 September 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en-US"/>
              <a:t>Evolution of anisotropy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A7BFB7B-D6EF-40BC-8387-2E516DE75E34}" type="slidenum">
              <a:rPr lang="en-US"/>
              <a:pPr>
                <a:defRPr/>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r>
              <a:rPr lang="en-US"/>
              <a:t>Physics Group Seminar</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D36A450-6E3A-40D2-864A-35B5DA162E54}" type="datetime3">
              <a:rPr lang="en-US"/>
              <a:pPr>
                <a:defRPr/>
              </a:pPr>
              <a:t>17 September 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en-US"/>
              <a:t>Evolution of anisotropy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2D42F65-F31F-4E3F-B59D-5870BD282956}"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607CB3-D02A-48E8-BF3D-76722C24F2F7}" type="slidenum">
              <a:rPr lang="en-US"/>
              <a:pPr fontAlgn="base">
                <a:spcBef>
                  <a:spcPct val="0"/>
                </a:spcBef>
                <a:spcAft>
                  <a:spcPct val="0"/>
                </a:spcAft>
              </a:pPr>
              <a:t>1</a:t>
            </a:fld>
            <a:endParaRPr lang="en-US"/>
          </a:p>
        </p:txBody>
      </p:sp>
      <p:sp>
        <p:nvSpPr>
          <p:cNvPr id="696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C599E51-72C3-4DDB-B545-F60903917AB0}" type="datetime3">
              <a:rPr lang="en-US"/>
              <a:pPr fontAlgn="base">
                <a:spcBef>
                  <a:spcPct val="0"/>
                </a:spcBef>
                <a:spcAft>
                  <a:spcPct val="0"/>
                </a:spcAft>
              </a:pPr>
              <a:t>17 September 2008</a:t>
            </a:fld>
            <a:endParaRPr lang="en-US"/>
          </a:p>
        </p:txBody>
      </p:sp>
      <p:sp>
        <p:nvSpPr>
          <p:cNvPr id="696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6963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809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8716823-6E50-4E2B-9CB6-FC80A02A2C1B}" type="datetime3">
              <a:rPr lang="en-US"/>
              <a:pPr fontAlgn="base">
                <a:spcBef>
                  <a:spcPct val="0"/>
                </a:spcBef>
                <a:spcAft>
                  <a:spcPct val="0"/>
                </a:spcAft>
              </a:pPr>
              <a:t>17 September 2008</a:t>
            </a:fld>
            <a:endParaRPr lang="en-US"/>
          </a:p>
        </p:txBody>
      </p:sp>
      <p:sp>
        <p:nvSpPr>
          <p:cNvPr id="809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809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8FEFFC-A85A-4F6B-BEC0-00F38F57562C}"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B8367-9D70-4955-BFC7-CF8765A5776A}" type="slidenum">
              <a:rPr lang="en-US"/>
              <a:pPr fontAlgn="base">
                <a:spcBef>
                  <a:spcPct val="0"/>
                </a:spcBef>
                <a:spcAft>
                  <a:spcPct val="0"/>
                </a:spcAft>
              </a:pPr>
              <a:t>14</a:t>
            </a:fld>
            <a:endParaRPr lang="en-US"/>
          </a:p>
        </p:txBody>
      </p:sp>
      <p:sp>
        <p:nvSpPr>
          <p:cNvPr id="819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99A6DC2-CEAA-4461-A8EC-FF6184C01888}" type="datetime3">
              <a:rPr lang="en-US"/>
              <a:pPr fontAlgn="base">
                <a:spcBef>
                  <a:spcPct val="0"/>
                </a:spcBef>
                <a:spcAft>
                  <a:spcPct val="0"/>
                </a:spcAft>
              </a:pPr>
              <a:t>17 September 2008</a:t>
            </a:fld>
            <a:endParaRPr lang="en-US"/>
          </a:p>
        </p:txBody>
      </p:sp>
      <p:sp>
        <p:nvSpPr>
          <p:cNvPr id="819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8192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AA0DBA-8563-4AC7-99E0-1075A43CE585}" type="slidenum">
              <a:rPr lang="en-US"/>
              <a:pPr fontAlgn="base">
                <a:spcBef>
                  <a:spcPct val="0"/>
                </a:spcBef>
                <a:spcAft>
                  <a:spcPct val="0"/>
                </a:spcAft>
              </a:pPr>
              <a:t>16</a:t>
            </a:fld>
            <a:endParaRPr lang="en-US"/>
          </a:p>
        </p:txBody>
      </p:sp>
      <p:sp>
        <p:nvSpPr>
          <p:cNvPr id="829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B2BA430-1BC1-4723-A26F-63F70DA7B557}" type="datetime3">
              <a:rPr lang="en-US"/>
              <a:pPr fontAlgn="base">
                <a:spcBef>
                  <a:spcPct val="0"/>
                </a:spcBef>
                <a:spcAft>
                  <a:spcPct val="0"/>
                </a:spcAft>
              </a:pPr>
              <a:t>17 September 2008</a:t>
            </a:fld>
            <a:endParaRPr lang="en-US"/>
          </a:p>
        </p:txBody>
      </p:sp>
      <p:sp>
        <p:nvSpPr>
          <p:cNvPr id="829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8295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AC0866-EE34-4206-8270-88302ECCE270}" type="slidenum">
              <a:rPr lang="en-US"/>
              <a:pPr fontAlgn="base">
                <a:spcBef>
                  <a:spcPct val="0"/>
                </a:spcBef>
                <a:spcAft>
                  <a:spcPct val="0"/>
                </a:spcAft>
              </a:pPr>
              <a:t>17</a:t>
            </a:fld>
            <a:endParaRPr lang="en-US"/>
          </a:p>
        </p:txBody>
      </p:sp>
      <p:sp>
        <p:nvSpPr>
          <p:cNvPr id="839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F6A92B8-9F27-40AC-963F-96CF1F7B0A99}" type="datetime3">
              <a:rPr lang="en-US"/>
              <a:pPr fontAlgn="base">
                <a:spcBef>
                  <a:spcPct val="0"/>
                </a:spcBef>
                <a:spcAft>
                  <a:spcPct val="0"/>
                </a:spcAft>
              </a:pPr>
              <a:t>17 September 2008</a:t>
            </a:fld>
            <a:endParaRPr lang="en-US"/>
          </a:p>
        </p:txBody>
      </p:sp>
      <p:sp>
        <p:nvSpPr>
          <p:cNvPr id="839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8397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CC405-25D1-455F-A4DD-4D8CB2AFE4E8}" type="slidenum">
              <a:rPr lang="en-US"/>
              <a:pPr fontAlgn="base">
                <a:spcBef>
                  <a:spcPct val="0"/>
                </a:spcBef>
                <a:spcAft>
                  <a:spcPct val="0"/>
                </a:spcAft>
              </a:pPr>
              <a:t>18</a:t>
            </a:fld>
            <a:endParaRPr lang="en-US"/>
          </a:p>
        </p:txBody>
      </p:sp>
      <p:sp>
        <p:nvSpPr>
          <p:cNvPr id="849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51E87E7-122A-49E1-A8B6-0875C0750C08}" type="datetime3">
              <a:rPr lang="en-US"/>
              <a:pPr fontAlgn="base">
                <a:spcBef>
                  <a:spcPct val="0"/>
                </a:spcBef>
                <a:spcAft>
                  <a:spcPct val="0"/>
                </a:spcAft>
              </a:pPr>
              <a:t>17 September 2008</a:t>
            </a:fld>
            <a:endParaRPr lang="en-US"/>
          </a:p>
        </p:txBody>
      </p:sp>
      <p:sp>
        <p:nvSpPr>
          <p:cNvPr id="849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8499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870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F725FBA-BC8F-40A8-A7BD-2A0DEB292C2B}" type="datetime3">
              <a:rPr lang="en-US"/>
              <a:pPr fontAlgn="base">
                <a:spcBef>
                  <a:spcPct val="0"/>
                </a:spcBef>
                <a:spcAft>
                  <a:spcPct val="0"/>
                </a:spcAft>
              </a:pPr>
              <a:t>17 September 2008</a:t>
            </a:fld>
            <a:endParaRPr lang="en-US"/>
          </a:p>
        </p:txBody>
      </p:sp>
      <p:sp>
        <p:nvSpPr>
          <p:cNvPr id="870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870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35D0E-DF73-42FB-B977-77ADF77A84A8}" type="slidenum">
              <a:rPr lang="en-US"/>
              <a:pPr fontAlgn="base">
                <a:spcBef>
                  <a:spcPct val="0"/>
                </a:spcBef>
                <a:spcAft>
                  <a:spcPct val="0"/>
                </a:spcAft>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BF5EDD-4C81-4458-B80C-DBEDFF257019}" type="slidenum">
              <a:rPr lang="en-US"/>
              <a:pPr fontAlgn="base">
                <a:spcBef>
                  <a:spcPct val="0"/>
                </a:spcBef>
                <a:spcAft>
                  <a:spcPct val="0"/>
                </a:spcAft>
              </a:pPr>
              <a:t>20</a:t>
            </a:fld>
            <a:endParaRPr lang="en-US"/>
          </a:p>
        </p:txBody>
      </p:sp>
      <p:sp>
        <p:nvSpPr>
          <p:cNvPr id="880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B8CDE3C-83AE-4FFA-9B71-BE00A92F07C0}" type="datetime3">
              <a:rPr lang="en-US"/>
              <a:pPr fontAlgn="base">
                <a:spcBef>
                  <a:spcPct val="0"/>
                </a:spcBef>
                <a:spcAft>
                  <a:spcPct val="0"/>
                </a:spcAft>
              </a:pPr>
              <a:t>17 September 2008</a:t>
            </a:fld>
            <a:endParaRPr lang="en-US"/>
          </a:p>
        </p:txBody>
      </p:sp>
      <p:sp>
        <p:nvSpPr>
          <p:cNvPr id="880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880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0D5A89-E428-4C9B-BBFD-198AE50D180A}" type="slidenum">
              <a:rPr lang="en-US"/>
              <a:pPr fontAlgn="base">
                <a:spcBef>
                  <a:spcPct val="0"/>
                </a:spcBef>
                <a:spcAft>
                  <a:spcPct val="0"/>
                </a:spcAft>
              </a:pPr>
              <a:t>22</a:t>
            </a:fld>
            <a:endParaRPr lang="en-US"/>
          </a:p>
        </p:txBody>
      </p:sp>
      <p:sp>
        <p:nvSpPr>
          <p:cNvPr id="942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0C1F5F5-3329-4E23-97DB-E33A18CC305D}" type="datetime3">
              <a:rPr lang="en-US"/>
              <a:pPr fontAlgn="base">
                <a:spcBef>
                  <a:spcPct val="0"/>
                </a:spcBef>
                <a:spcAft>
                  <a:spcPct val="0"/>
                </a:spcAft>
              </a:pPr>
              <a:t>17 September 2008</a:t>
            </a:fld>
            <a:endParaRPr lang="en-US"/>
          </a:p>
        </p:txBody>
      </p:sp>
      <p:sp>
        <p:nvSpPr>
          <p:cNvPr id="942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9421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C7509F-D527-4888-9559-FF8F3F0D90E2}" type="slidenum">
              <a:rPr lang="en-US"/>
              <a:pPr fontAlgn="base">
                <a:spcBef>
                  <a:spcPct val="0"/>
                </a:spcBef>
                <a:spcAft>
                  <a:spcPct val="0"/>
                </a:spcAft>
              </a:pPr>
              <a:t>23</a:t>
            </a:fld>
            <a:endParaRPr lang="en-US"/>
          </a:p>
        </p:txBody>
      </p:sp>
      <p:sp>
        <p:nvSpPr>
          <p:cNvPr id="952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232FE03-3F6D-46DE-B5A0-5E5DEEEF098A}" type="datetime3">
              <a:rPr lang="en-US"/>
              <a:pPr fontAlgn="base">
                <a:spcBef>
                  <a:spcPct val="0"/>
                </a:spcBef>
                <a:spcAft>
                  <a:spcPct val="0"/>
                </a:spcAft>
              </a:pPr>
              <a:t>17 September 2008</a:t>
            </a:fld>
            <a:endParaRPr lang="en-US"/>
          </a:p>
        </p:txBody>
      </p:sp>
      <p:sp>
        <p:nvSpPr>
          <p:cNvPr id="952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9523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bwMode="auto">
          <a:xfrm>
            <a:off x="1125538" y="684213"/>
            <a:ext cx="4572000" cy="3429000"/>
          </a:xfrm>
          <a:solidFill>
            <a:srgbClr val="FFFFFF"/>
          </a:solidFill>
          <a:ln>
            <a:solidFill>
              <a:srgbClr val="000000"/>
            </a:solidFill>
            <a:miter lim="800000"/>
            <a:headEnd/>
            <a:tailEnd/>
          </a:ln>
        </p:spPr>
      </p:sp>
      <p:sp>
        <p:nvSpPr>
          <p:cNvPr id="96259"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706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85C3A2D-293F-4020-8862-65E15E857BA7}" type="datetime3">
              <a:rPr lang="en-US"/>
              <a:pPr fontAlgn="base">
                <a:spcBef>
                  <a:spcPct val="0"/>
                </a:spcBef>
                <a:spcAft>
                  <a:spcPct val="0"/>
                </a:spcAft>
              </a:pPr>
              <a:t>17 September 2008</a:t>
            </a:fld>
            <a:endParaRPr lang="en-US"/>
          </a:p>
        </p:txBody>
      </p:sp>
      <p:sp>
        <p:nvSpPr>
          <p:cNvPr id="706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706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28D691-2920-4F44-AE73-640D33AB4ACB}"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972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512E3C2-0013-45F1-B509-80F540A12ACB}" type="datetime3">
              <a:rPr lang="en-US"/>
              <a:pPr fontAlgn="base">
                <a:spcBef>
                  <a:spcPct val="0"/>
                </a:spcBef>
                <a:spcAft>
                  <a:spcPct val="0"/>
                </a:spcAft>
              </a:pPr>
              <a:t>17 September 2008</a:t>
            </a:fld>
            <a:endParaRPr lang="en-US"/>
          </a:p>
        </p:txBody>
      </p:sp>
      <p:sp>
        <p:nvSpPr>
          <p:cNvPr id="972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9728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9ADE1B-4ABB-49E6-BD2C-F4B55784781A}" type="slidenum">
              <a:rPr lang="en-US"/>
              <a:pPr fontAlgn="base">
                <a:spcBef>
                  <a:spcPct val="0"/>
                </a:spcBef>
                <a:spcAft>
                  <a:spcPct val="0"/>
                </a:spcAft>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F03470-AA33-46BF-BCC1-3C793B5659A5}" type="slidenum">
              <a:rPr lang="en-US"/>
              <a:pPr fontAlgn="base">
                <a:spcBef>
                  <a:spcPct val="0"/>
                </a:spcBef>
                <a:spcAft>
                  <a:spcPct val="0"/>
                </a:spcAft>
              </a:pPr>
              <a:t>28</a:t>
            </a:fld>
            <a:endParaRPr lang="en-US"/>
          </a:p>
        </p:txBody>
      </p:sp>
      <p:sp>
        <p:nvSpPr>
          <p:cNvPr id="1003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E535D2A-EB07-4C7E-AA35-671EF5BF377B}" type="datetime3">
              <a:rPr lang="en-US"/>
              <a:pPr fontAlgn="base">
                <a:spcBef>
                  <a:spcPct val="0"/>
                </a:spcBef>
                <a:spcAft>
                  <a:spcPct val="0"/>
                </a:spcAft>
              </a:pPr>
              <a:t>17 September 2008</a:t>
            </a:fld>
            <a:endParaRPr lang="en-US"/>
          </a:p>
        </p:txBody>
      </p:sp>
      <p:sp>
        <p:nvSpPr>
          <p:cNvPr id="1003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035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8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0138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E7870FF-0C81-49C0-B374-3E6F93B37BB7}" type="datetime3">
              <a:rPr lang="en-US"/>
              <a:pPr fontAlgn="base">
                <a:spcBef>
                  <a:spcPct val="0"/>
                </a:spcBef>
                <a:spcAft>
                  <a:spcPct val="0"/>
                </a:spcAft>
              </a:pPr>
              <a:t>17 September 2008</a:t>
            </a:fld>
            <a:endParaRPr lang="en-US"/>
          </a:p>
        </p:txBody>
      </p:sp>
      <p:sp>
        <p:nvSpPr>
          <p:cNvPr id="10138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138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ECCDAB-C611-4873-8970-C8F39929AC96}" type="slidenum">
              <a:rPr lang="en-US"/>
              <a:pPr fontAlgn="base">
                <a:spcBef>
                  <a:spcPct val="0"/>
                </a:spcBef>
                <a:spcAft>
                  <a:spcPct val="0"/>
                </a:spcAft>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02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AB8468E-6ADF-4F2B-AF19-055C32B0311E}" type="datetime3">
              <a:rPr lang="en-US"/>
              <a:pPr fontAlgn="base">
                <a:spcBef>
                  <a:spcPct val="0"/>
                </a:spcBef>
                <a:spcAft>
                  <a:spcPct val="0"/>
                </a:spcAft>
              </a:pPr>
              <a:t>17 September 2008</a:t>
            </a:fld>
            <a:endParaRPr lang="en-US"/>
          </a:p>
        </p:txBody>
      </p:sp>
      <p:sp>
        <p:nvSpPr>
          <p:cNvPr id="102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2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FC8662-A103-4C0B-B4AB-68D72F66A22F}" type="slidenum">
              <a:rPr lang="en-US"/>
              <a:pPr fontAlgn="base">
                <a:spcBef>
                  <a:spcPct val="0"/>
                </a:spcBef>
                <a:spcAft>
                  <a:spcPct val="0"/>
                </a:spcAft>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044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AA2806E-D085-4863-B317-4CA0FC8577CB}" type="datetime3">
              <a:rPr lang="en-US"/>
              <a:pPr fontAlgn="base">
                <a:spcBef>
                  <a:spcPct val="0"/>
                </a:spcBef>
                <a:spcAft>
                  <a:spcPct val="0"/>
                </a:spcAft>
              </a:pPr>
              <a:t>17 September 2008</a:t>
            </a:fld>
            <a:endParaRPr lang="en-US"/>
          </a:p>
        </p:txBody>
      </p:sp>
      <p:sp>
        <p:nvSpPr>
          <p:cNvPr id="1044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44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B4BF50-32AE-42CD-99C3-9F6585CB39D0}" type="slidenum">
              <a:rPr lang="en-US"/>
              <a:pPr fontAlgn="base">
                <a:spcBef>
                  <a:spcPct val="0"/>
                </a:spcBef>
                <a:spcAft>
                  <a:spcPct val="0"/>
                </a:spcAft>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054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24B2212-32AB-496C-8A9E-B4C65FD0520D}" type="datetime3">
              <a:rPr lang="en-US"/>
              <a:pPr fontAlgn="base">
                <a:spcBef>
                  <a:spcPct val="0"/>
                </a:spcBef>
                <a:spcAft>
                  <a:spcPct val="0"/>
                </a:spcAft>
              </a:pPr>
              <a:t>17 September 2008</a:t>
            </a:fld>
            <a:endParaRPr lang="en-US"/>
          </a:p>
        </p:txBody>
      </p:sp>
      <p:sp>
        <p:nvSpPr>
          <p:cNvPr id="1054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54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A011C2-4974-4038-B316-27D129B4B3B1}" type="slidenum">
              <a:rPr lang="en-US"/>
              <a:pPr fontAlgn="base">
                <a:spcBef>
                  <a:spcPct val="0"/>
                </a:spcBef>
                <a:spcAft>
                  <a:spcPct val="0"/>
                </a:spcAft>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5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065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F35D373-978B-4E1F-851B-F3F9A06E5E1F}" type="datetime3">
              <a:rPr lang="en-US"/>
              <a:pPr fontAlgn="base">
                <a:spcBef>
                  <a:spcPct val="0"/>
                </a:spcBef>
                <a:spcAft>
                  <a:spcPct val="0"/>
                </a:spcAft>
              </a:pPr>
              <a:t>17 September 2008</a:t>
            </a:fld>
            <a:endParaRPr lang="en-US"/>
          </a:p>
        </p:txBody>
      </p:sp>
      <p:sp>
        <p:nvSpPr>
          <p:cNvPr id="1065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65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A7478B-B28D-4D64-B014-39E70410F02B}" type="slidenum">
              <a:rPr lang="en-US"/>
              <a:pPr fontAlgn="base">
                <a:spcBef>
                  <a:spcPct val="0"/>
                </a:spcBef>
                <a:spcAft>
                  <a:spcPct val="0"/>
                </a:spcAft>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674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167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23186BD-C31E-4E2F-8C03-5652CF070B66}" type="datetime3">
              <a:rPr lang="en-US"/>
              <a:pPr fontAlgn="base">
                <a:spcBef>
                  <a:spcPct val="0"/>
                </a:spcBef>
                <a:spcAft>
                  <a:spcPct val="0"/>
                </a:spcAft>
              </a:pPr>
              <a:t>17 September 2008</a:t>
            </a:fld>
            <a:endParaRPr lang="en-US"/>
          </a:p>
        </p:txBody>
      </p:sp>
      <p:sp>
        <p:nvSpPr>
          <p:cNvPr id="1167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674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3850D5-7B2A-4C0B-BB1C-E65C25AAA2F6}" type="slidenum">
              <a:rPr lang="en-US"/>
              <a:pPr fontAlgn="base">
                <a:spcBef>
                  <a:spcPct val="0"/>
                </a:spcBef>
                <a:spcAft>
                  <a:spcPct val="0"/>
                </a:spcAft>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bwMode="auto">
          <a:xfrm>
            <a:off x="0" y="303213"/>
            <a:ext cx="1588" cy="1587"/>
          </a:xfrm>
          <a:solidFill>
            <a:srgbClr val="FFFFFF"/>
          </a:solidFill>
          <a:ln>
            <a:solidFill>
              <a:srgbClr val="000000"/>
            </a:solidFill>
            <a:miter lim="800000"/>
            <a:headEnd/>
            <a:tailEnd/>
          </a:ln>
        </p:spPr>
      </p:sp>
      <p:sp>
        <p:nvSpPr>
          <p:cNvPr id="71683" name="Rectangle 2"/>
          <p:cNvSpPr txBox="1">
            <a:spLocks noGrp="1" noChangeArrowheads="1"/>
          </p:cNvSpPr>
          <p:nvPr>
            <p:ph type="body" idx="1"/>
          </p:nvPr>
        </p:nvSpPr>
        <p:spPr bwMode="auto">
          <a:xfrm>
            <a:off x="503238" y="4316413"/>
            <a:ext cx="5856287" cy="4060825"/>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711FE3-936C-4EB5-8BAE-D2AA2CB673D8}" type="slidenum">
              <a:rPr lang="en-US"/>
              <a:pPr fontAlgn="base">
                <a:spcBef>
                  <a:spcPct val="0"/>
                </a:spcBef>
                <a:spcAft>
                  <a:spcPct val="0"/>
                </a:spcAft>
              </a:pPr>
              <a:t>40</a:t>
            </a:fld>
            <a:endParaRPr lang="en-US"/>
          </a:p>
        </p:txBody>
      </p:sp>
      <p:sp>
        <p:nvSpPr>
          <p:cNvPr id="1198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92EC695-E5A2-4E31-81BF-803C6FE347DB}" type="datetime3">
              <a:rPr lang="en-US"/>
              <a:pPr fontAlgn="base">
                <a:spcBef>
                  <a:spcPct val="0"/>
                </a:spcBef>
                <a:spcAft>
                  <a:spcPct val="0"/>
                </a:spcAft>
              </a:pPr>
              <a:t>17 September 2008</a:t>
            </a:fld>
            <a:endParaRPr lang="en-US"/>
          </a:p>
        </p:txBody>
      </p:sp>
      <p:sp>
        <p:nvSpPr>
          <p:cNvPr id="1198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981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075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409FC24-ABCC-4EEB-81E6-750A77E9F918}" type="datetime3">
              <a:rPr lang="en-US"/>
              <a:pPr fontAlgn="base">
                <a:spcBef>
                  <a:spcPct val="0"/>
                </a:spcBef>
                <a:spcAft>
                  <a:spcPct val="0"/>
                </a:spcAft>
              </a:pPr>
              <a:t>17 September 2008</a:t>
            </a:fld>
            <a:endParaRPr lang="en-US"/>
          </a:p>
        </p:txBody>
      </p:sp>
      <p:sp>
        <p:nvSpPr>
          <p:cNvPr id="1075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75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D51CFB-E985-4962-A835-CBC6FAFB5946}" type="slidenum">
              <a:rPr lang="en-US"/>
              <a:pPr fontAlgn="base">
                <a:spcBef>
                  <a:spcPct val="0"/>
                </a:spcBef>
                <a:spcAft>
                  <a:spcPct val="0"/>
                </a:spcAft>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C4BDB-08A0-4CA3-B6D7-A60FABF8B169}" type="slidenum">
              <a:rPr lang="en-US"/>
              <a:pPr fontAlgn="base">
                <a:spcBef>
                  <a:spcPct val="0"/>
                </a:spcBef>
                <a:spcAft>
                  <a:spcPct val="0"/>
                </a:spcAft>
              </a:pPr>
              <a:t>42</a:t>
            </a:fld>
            <a:endParaRPr lang="en-US"/>
          </a:p>
        </p:txBody>
      </p:sp>
      <p:sp>
        <p:nvSpPr>
          <p:cNvPr id="1085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D9848F2-9F49-4507-8FC8-019C2EFC7650}" type="datetime3">
              <a:rPr lang="en-US"/>
              <a:pPr fontAlgn="base">
                <a:spcBef>
                  <a:spcPct val="0"/>
                </a:spcBef>
                <a:spcAft>
                  <a:spcPct val="0"/>
                </a:spcAft>
              </a:pPr>
              <a:t>17 September 2008</a:t>
            </a:fld>
            <a:endParaRPr lang="en-US"/>
          </a:p>
        </p:txBody>
      </p:sp>
      <p:sp>
        <p:nvSpPr>
          <p:cNvPr id="1085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855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1639EB-804E-48AF-B80C-ABC47EDF9196}" type="slidenum">
              <a:rPr lang="en-US"/>
              <a:pPr fontAlgn="base">
                <a:spcBef>
                  <a:spcPct val="0"/>
                </a:spcBef>
                <a:spcAft>
                  <a:spcPct val="0"/>
                </a:spcAft>
              </a:pPr>
              <a:t>43</a:t>
            </a:fld>
            <a:endParaRPr lang="en-US"/>
          </a:p>
        </p:txBody>
      </p:sp>
      <p:sp>
        <p:nvSpPr>
          <p:cNvPr id="1095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183FA16-0308-406D-B830-B3922E67B1D5}" type="datetime3">
              <a:rPr lang="en-US"/>
              <a:pPr fontAlgn="base">
                <a:spcBef>
                  <a:spcPct val="0"/>
                </a:spcBef>
                <a:spcAft>
                  <a:spcPct val="0"/>
                </a:spcAft>
              </a:pPr>
              <a:t>17 September 2008</a:t>
            </a:fld>
            <a:endParaRPr lang="en-US"/>
          </a:p>
        </p:txBody>
      </p:sp>
      <p:sp>
        <p:nvSpPr>
          <p:cNvPr id="1095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957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105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83F50D6-E73A-4697-86D1-75413B3AB113}" type="datetime3">
              <a:rPr lang="en-US"/>
              <a:pPr fontAlgn="base">
                <a:spcBef>
                  <a:spcPct val="0"/>
                </a:spcBef>
                <a:spcAft>
                  <a:spcPct val="0"/>
                </a:spcAft>
              </a:pPr>
              <a:t>17 September 2008</a:t>
            </a:fld>
            <a:endParaRPr lang="en-US"/>
          </a:p>
        </p:txBody>
      </p:sp>
      <p:sp>
        <p:nvSpPr>
          <p:cNvPr id="1105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05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A03390-9845-47D9-B90F-34FF6741A1D3}" type="slidenum">
              <a:rPr lang="en-US"/>
              <a:pPr fontAlgn="base">
                <a:spcBef>
                  <a:spcPct val="0"/>
                </a:spcBef>
                <a:spcAft>
                  <a:spcPct val="0"/>
                </a:spcAft>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16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116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2A4B3B3-2540-4E46-97A4-94116CD5DAB9}" type="datetime3">
              <a:rPr lang="en-US"/>
              <a:pPr fontAlgn="base">
                <a:spcBef>
                  <a:spcPct val="0"/>
                </a:spcBef>
                <a:spcAft>
                  <a:spcPct val="0"/>
                </a:spcAft>
              </a:pPr>
              <a:t>17 September 2008</a:t>
            </a:fld>
            <a:endParaRPr lang="en-US"/>
          </a:p>
        </p:txBody>
      </p:sp>
      <p:sp>
        <p:nvSpPr>
          <p:cNvPr id="1116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16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F86E9-4E38-4D97-9FC2-DDBE3DF4D32C}" type="slidenum">
              <a:rPr lang="en-US"/>
              <a:pPr fontAlgn="base">
                <a:spcBef>
                  <a:spcPct val="0"/>
                </a:spcBef>
                <a:spcAft>
                  <a:spcPct val="0"/>
                </a:spcAft>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40A5A-C064-4042-9578-2A903BF8CA8D}" type="slidenum">
              <a:rPr lang="en-US"/>
              <a:pPr fontAlgn="base">
                <a:spcBef>
                  <a:spcPct val="0"/>
                </a:spcBef>
                <a:spcAft>
                  <a:spcPct val="0"/>
                </a:spcAft>
              </a:pPr>
              <a:t>46</a:t>
            </a:fld>
            <a:endParaRPr lang="en-US"/>
          </a:p>
        </p:txBody>
      </p:sp>
      <p:sp>
        <p:nvSpPr>
          <p:cNvPr id="1126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D61C6AD-8F5D-491A-8160-6C931F96F56A}" type="datetime3">
              <a:rPr lang="en-US"/>
              <a:pPr fontAlgn="base">
                <a:spcBef>
                  <a:spcPct val="0"/>
                </a:spcBef>
                <a:spcAft>
                  <a:spcPct val="0"/>
                </a:spcAft>
              </a:pPr>
              <a:t>17 September 2008</a:t>
            </a:fld>
            <a:endParaRPr lang="en-US"/>
          </a:p>
        </p:txBody>
      </p:sp>
      <p:sp>
        <p:nvSpPr>
          <p:cNvPr id="1126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264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F8E8D0-D742-4B80-9C6E-57418F49060B}" type="slidenum">
              <a:rPr lang="en-US"/>
              <a:pPr fontAlgn="base">
                <a:spcBef>
                  <a:spcPct val="0"/>
                </a:spcBef>
                <a:spcAft>
                  <a:spcPct val="0"/>
                </a:spcAft>
              </a:pPr>
              <a:t>47</a:t>
            </a:fld>
            <a:endParaRPr lang="en-US"/>
          </a:p>
        </p:txBody>
      </p:sp>
      <p:sp>
        <p:nvSpPr>
          <p:cNvPr id="1136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85F1209-8FF2-4F15-88D8-1DB5D41CE834}" type="datetime3">
              <a:rPr lang="en-US"/>
              <a:pPr fontAlgn="base">
                <a:spcBef>
                  <a:spcPct val="0"/>
                </a:spcBef>
                <a:spcAft>
                  <a:spcPct val="0"/>
                </a:spcAft>
              </a:pPr>
              <a:t>17 September 2008</a:t>
            </a:fld>
            <a:endParaRPr lang="en-US"/>
          </a:p>
        </p:txBody>
      </p:sp>
      <p:sp>
        <p:nvSpPr>
          <p:cNvPr id="1136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36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4B6747-138A-49CF-BE49-3E03DC8A0882}" type="slidenum">
              <a:rPr lang="en-US"/>
              <a:pPr fontAlgn="base">
                <a:spcBef>
                  <a:spcPct val="0"/>
                </a:spcBef>
                <a:spcAft>
                  <a:spcPct val="0"/>
                </a:spcAft>
              </a:pPr>
              <a:t>48</a:t>
            </a:fld>
            <a:endParaRPr lang="en-US"/>
          </a:p>
        </p:txBody>
      </p:sp>
      <p:sp>
        <p:nvSpPr>
          <p:cNvPr id="1146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F4243F0-4ECD-4D73-BC60-61895A42746A}" type="datetime3">
              <a:rPr lang="en-US"/>
              <a:pPr fontAlgn="base">
                <a:spcBef>
                  <a:spcPct val="0"/>
                </a:spcBef>
                <a:spcAft>
                  <a:spcPct val="0"/>
                </a:spcAft>
              </a:pPr>
              <a:t>17 September 2008</a:t>
            </a:fld>
            <a:endParaRPr lang="en-US"/>
          </a:p>
        </p:txBody>
      </p:sp>
      <p:sp>
        <p:nvSpPr>
          <p:cNvPr id="1146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469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157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C1FC7DF-1E36-415F-A2D8-78A7EBF13051}" type="datetime3">
              <a:rPr lang="en-US"/>
              <a:pPr fontAlgn="base">
                <a:spcBef>
                  <a:spcPct val="0"/>
                </a:spcBef>
                <a:spcAft>
                  <a:spcPct val="0"/>
                </a:spcAft>
              </a:pPr>
              <a:t>17 September 2008</a:t>
            </a:fld>
            <a:endParaRPr lang="en-US"/>
          </a:p>
        </p:txBody>
      </p:sp>
      <p:sp>
        <p:nvSpPr>
          <p:cNvPr id="1157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57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51ECDE-2146-47E9-83B9-D48296E1A12D}" type="slidenum">
              <a:rPr lang="en-US"/>
              <a:pPr fontAlgn="base">
                <a:spcBef>
                  <a:spcPct val="0"/>
                </a:spcBef>
                <a:spcAft>
                  <a:spcPct val="0"/>
                </a:spcAft>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AB05CD-E439-43DB-9B27-5C9DD1AE3961}" type="slidenum">
              <a:rPr lang="en-US"/>
              <a:pPr fontAlgn="base">
                <a:spcBef>
                  <a:spcPct val="0"/>
                </a:spcBef>
                <a:spcAft>
                  <a:spcPct val="0"/>
                </a:spcAft>
              </a:pPr>
              <a:t>4</a:t>
            </a:fld>
            <a:endParaRPr lang="en-US"/>
          </a:p>
        </p:txBody>
      </p:sp>
      <p:sp>
        <p:nvSpPr>
          <p:cNvPr id="727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6121EB8-F8FB-417F-9ACB-E3795F912E36}" type="datetime3">
              <a:rPr lang="en-US"/>
              <a:pPr fontAlgn="base">
                <a:spcBef>
                  <a:spcPct val="0"/>
                </a:spcBef>
                <a:spcAft>
                  <a:spcPct val="0"/>
                </a:spcAft>
              </a:pPr>
              <a:t>17 September 2008</a:t>
            </a:fld>
            <a:endParaRPr lang="en-US"/>
          </a:p>
        </p:txBody>
      </p:sp>
      <p:sp>
        <p:nvSpPr>
          <p:cNvPr id="727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7271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CD9CB4-380D-4F99-898E-0869A331033E}" type="slidenum">
              <a:rPr lang="en-US"/>
              <a:pPr fontAlgn="base">
                <a:spcBef>
                  <a:spcPct val="0"/>
                </a:spcBef>
                <a:spcAft>
                  <a:spcPct val="0"/>
                </a:spcAft>
              </a:pPr>
              <a:t>50</a:t>
            </a:fld>
            <a:endParaRPr lang="en-US"/>
          </a:p>
        </p:txBody>
      </p:sp>
      <p:sp>
        <p:nvSpPr>
          <p:cNvPr id="1177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7F6BA65-5220-4C08-BCA4-F4A7EB71426B}" type="datetime3">
              <a:rPr lang="en-US"/>
              <a:pPr fontAlgn="base">
                <a:spcBef>
                  <a:spcPct val="0"/>
                </a:spcBef>
                <a:spcAft>
                  <a:spcPct val="0"/>
                </a:spcAft>
              </a:pPr>
              <a:t>17 September 2008</a:t>
            </a:fld>
            <a:endParaRPr lang="en-US"/>
          </a:p>
        </p:txBody>
      </p:sp>
      <p:sp>
        <p:nvSpPr>
          <p:cNvPr id="1177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776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187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E3FD54F-33CE-4570-9329-03FED12537EA}" type="datetime3">
              <a:rPr lang="en-US"/>
              <a:pPr fontAlgn="base">
                <a:spcBef>
                  <a:spcPct val="0"/>
                </a:spcBef>
                <a:spcAft>
                  <a:spcPct val="0"/>
                </a:spcAft>
              </a:pPr>
              <a:t>17 September 2008</a:t>
            </a:fld>
            <a:endParaRPr lang="en-US"/>
          </a:p>
        </p:txBody>
      </p:sp>
      <p:sp>
        <p:nvSpPr>
          <p:cNvPr id="1187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187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7ED900-A7E0-4E90-A5C8-A23E9A0350AB}" type="slidenum">
              <a:rPr lang="en-US"/>
              <a:pPr fontAlgn="base">
                <a:spcBef>
                  <a:spcPct val="0"/>
                </a:spcBef>
                <a:spcAft>
                  <a:spcPct val="0"/>
                </a:spcAft>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16B10-6125-4997-B873-11CAC1FAB203}" type="slidenum">
              <a:rPr lang="en-US"/>
              <a:pPr fontAlgn="base">
                <a:spcBef>
                  <a:spcPct val="0"/>
                </a:spcBef>
                <a:spcAft>
                  <a:spcPct val="0"/>
                </a:spcAft>
              </a:pPr>
              <a:t>52</a:t>
            </a:fld>
            <a:endParaRPr lang="en-US"/>
          </a:p>
        </p:txBody>
      </p:sp>
      <p:sp>
        <p:nvSpPr>
          <p:cNvPr id="1208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F464B70-EA3B-4CC6-8844-256D328B5CEA}" type="datetime3">
              <a:rPr lang="en-US"/>
              <a:pPr fontAlgn="base">
                <a:spcBef>
                  <a:spcPct val="0"/>
                </a:spcBef>
                <a:spcAft>
                  <a:spcPct val="0"/>
                </a:spcAft>
              </a:pPr>
              <a:t>17 September 2008</a:t>
            </a:fld>
            <a:endParaRPr lang="en-US"/>
          </a:p>
        </p:txBody>
      </p:sp>
      <p:sp>
        <p:nvSpPr>
          <p:cNvPr id="1208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2083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88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228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D8DFD7C-D30C-45C6-9EB6-8E8E0717E6CA}" type="datetime3">
              <a:rPr lang="en-US"/>
              <a:pPr fontAlgn="base">
                <a:spcBef>
                  <a:spcPct val="0"/>
                </a:spcBef>
                <a:spcAft>
                  <a:spcPct val="0"/>
                </a:spcAft>
              </a:pPr>
              <a:t>17 September 2008</a:t>
            </a:fld>
            <a:endParaRPr lang="en-US"/>
          </a:p>
        </p:txBody>
      </p:sp>
      <p:sp>
        <p:nvSpPr>
          <p:cNvPr id="1228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2288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A7918-D06F-4F4C-8BBF-09EFF5C171C0}" type="slidenum">
              <a:rPr lang="en-US"/>
              <a:pPr fontAlgn="base">
                <a:spcBef>
                  <a:spcPct val="0"/>
                </a:spcBef>
                <a:spcAft>
                  <a:spcPct val="0"/>
                </a:spcAft>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239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469C63C-10AB-45FE-A0F3-9FB8BEE71BA9}" type="datetime3">
              <a:rPr lang="en-US"/>
              <a:pPr fontAlgn="base">
                <a:spcBef>
                  <a:spcPct val="0"/>
                </a:spcBef>
                <a:spcAft>
                  <a:spcPct val="0"/>
                </a:spcAft>
              </a:pPr>
              <a:t>17 September 2008</a:t>
            </a:fld>
            <a:endParaRPr lang="en-US"/>
          </a:p>
        </p:txBody>
      </p:sp>
      <p:sp>
        <p:nvSpPr>
          <p:cNvPr id="1239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2391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CC919-A623-4957-A3E6-7A5B4E432E56}" type="slidenum">
              <a:rPr lang="en-US"/>
              <a:pPr fontAlgn="base">
                <a:spcBef>
                  <a:spcPct val="0"/>
                </a:spcBef>
                <a:spcAft>
                  <a:spcPct val="0"/>
                </a:spcAft>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4931" name="Text Box 2"/>
          <p:cNvSpPr txBox="1">
            <a:spLocks noGrp="1" noChangeArrowheads="1"/>
          </p:cNvSpPr>
          <p:nvPr>
            <p:ph type="body" idx="1"/>
          </p:nvPr>
        </p:nvSpPr>
        <p:spPr bwMode="auto">
          <a:xfrm>
            <a:off x="914400" y="4344988"/>
            <a:ext cx="5029200" cy="5889625"/>
          </a:xfrm>
          <a:noFill/>
        </p:spPr>
        <p:txBody>
          <a:bodyPr wrap="square" lIns="92880" tIns="46440" rIns="92880" bIns="46440" numCol="1" anchor="t" anchorCtr="0" compatLnSpc="1">
            <a:prstTxWarp prst="textNoShape">
              <a:avLst/>
            </a:prstTxWarp>
            <a:spAutoFit/>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a typeface="HG Mincho Light J;MS Gothic;HG "/>
                <a:cs typeface="HG Mincho Light J;MS Gothic;HG "/>
              </a:rPr>
              <a:t>Anisotropic observables are of special interest as they reflect the dynamics of the earliest stages of the reaction, and thus the dynamics of the hottest phases, eventually the plasma phase that we hope to achieve in heavy ion collisions at RHIC. The overlap region of two nuclei at finite impact parameter is strongly deformed, which you can see here characterized by contours of constant wounded nucleon density in the plane orthogonal to the beam axis.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a typeface="HG Mincho Light J;MS Gothic;HG "/>
                <a:cs typeface="HG Mincho Light J;MS Gothic;HG "/>
              </a:rPr>
              <a:t>If the system is driven apart by the pressure in the system, then you see that it will expand faster into the direction of the strongest pressure gradients, and that is in the direction of the reaction plane.  Upon building up an anisotropic flow field, the system will therefore get rounder with time, as you can see in those subsequent shots of the transverse plane at different times.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a typeface="HG Mincho Light J;MS Gothic;HG "/>
                <a:cs typeface="HG Mincho Light J;MS Gothic;HG "/>
              </a:rPr>
              <a:t>This reduction of the spatial eccentricity can be quantified by averaging the difference of the width in x direction and the width in y direction over this transverse distribution function. You see how this leads to a rapid decrease of the initial large geometric anisotropy over timescales relevant for heavy ion dynamics, once displayed here for a system with a very hard equation of state of a ideal gas, where the transition is very rapid, and once for an equation of state that involves a phase transition from hadronic to partonic degrees of freedom.</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a typeface="HG Mincho Light J;MS Gothic;HG "/>
                <a:cs typeface="HG Mincho Light J;MS Gothic;HG "/>
              </a:rPr>
              <a:t>While the system becomes isotropic in coordinate space, it builds up anisotropies in momentum space, which you can characterize by the difference of the diagonal components of the energy momentum tensor. And here you see nicely how, as the system gets round in coordinate space, no further momentum anisotropy is built up. Note that for a system with a large mixed phase, the generation of further anisotropies is stalled significantly earlier. The momentum anisotropy you observe is really built up in the plasma stage!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a typeface="HG Mincho Light J;MS Gothic;HG "/>
                <a:cs typeface="HG Mincho Light J;MS Gothic;HG "/>
              </a:rPr>
              <a:t>The timescale suggested from all model calculations, no matter if macroscopic or microscopic is generally below 5 fm/c. Anisotropies thus probe the earliest stages of the collision.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BCF20-AA0E-483B-B15B-B1B06176C751}" type="slidenum">
              <a:rPr lang="en-US"/>
              <a:pPr fontAlgn="base">
                <a:spcBef>
                  <a:spcPct val="0"/>
                </a:spcBef>
                <a:spcAft>
                  <a:spcPct val="0"/>
                </a:spcAft>
              </a:pPr>
              <a:t>60</a:t>
            </a:fld>
            <a:endParaRPr lang="en-US"/>
          </a:p>
        </p:txBody>
      </p:sp>
      <p:sp>
        <p:nvSpPr>
          <p:cNvPr id="1259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D8A0582-68F9-4FAE-9631-E58F94B68705}" type="datetime3">
              <a:rPr lang="en-US"/>
              <a:pPr fontAlgn="base">
                <a:spcBef>
                  <a:spcPct val="0"/>
                </a:spcBef>
                <a:spcAft>
                  <a:spcPct val="0"/>
                </a:spcAft>
              </a:pPr>
              <a:t>17 September 2008</a:t>
            </a:fld>
            <a:endParaRPr lang="en-US"/>
          </a:p>
        </p:txBody>
      </p:sp>
      <p:sp>
        <p:nvSpPr>
          <p:cNvPr id="1259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2595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034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F78C6EA-9DA7-4967-878A-CCEE800CEA11}" type="datetime3">
              <a:rPr lang="en-US"/>
              <a:pPr fontAlgn="base">
                <a:spcBef>
                  <a:spcPct val="0"/>
                </a:spcBef>
                <a:spcAft>
                  <a:spcPct val="0"/>
                </a:spcAft>
              </a:pPr>
              <a:t>17 September 2008</a:t>
            </a:fld>
            <a:endParaRPr lang="en-US"/>
          </a:p>
        </p:txBody>
      </p:sp>
      <p:sp>
        <p:nvSpPr>
          <p:cNvPr id="1034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034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2934E4-B774-41EA-83EA-21B2BABBA211}" type="slidenum">
              <a:rPr lang="en-US"/>
              <a:pPr fontAlgn="base">
                <a:spcBef>
                  <a:spcPct val="0"/>
                </a:spcBef>
                <a:spcAft>
                  <a:spcPct val="0"/>
                </a:spcAft>
              </a:pPr>
              <a:t>61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5FE26-8EDE-4B8A-A554-173219984B29}" type="slidenum">
              <a:rPr lang="en-US"/>
              <a:pPr fontAlgn="base">
                <a:spcBef>
                  <a:spcPct val="0"/>
                </a:spcBef>
                <a:spcAft>
                  <a:spcPct val="0"/>
                </a:spcAft>
              </a:pPr>
              <a:t>62</a:t>
            </a:fld>
            <a:endParaRPr lang="en-US"/>
          </a:p>
        </p:txBody>
      </p:sp>
      <p:sp>
        <p:nvSpPr>
          <p:cNvPr id="12698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56E0687-5681-473B-BBA8-01DD37CF49A3}" type="datetime3">
              <a:rPr lang="en-US"/>
              <a:pPr fontAlgn="base">
                <a:spcBef>
                  <a:spcPct val="0"/>
                </a:spcBef>
                <a:spcAft>
                  <a:spcPct val="0"/>
                </a:spcAft>
              </a:pPr>
              <a:t>17 September 2008</a:t>
            </a:fld>
            <a:endParaRPr lang="en-US"/>
          </a:p>
        </p:txBody>
      </p:sp>
      <p:sp>
        <p:nvSpPr>
          <p:cNvPr id="12698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2698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737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6C5ABBB-E5A4-4D41-8382-5C5C6ED28F98}" type="datetime3">
              <a:rPr lang="en-US"/>
              <a:pPr fontAlgn="base">
                <a:spcBef>
                  <a:spcPct val="0"/>
                </a:spcBef>
                <a:spcAft>
                  <a:spcPct val="0"/>
                </a:spcAft>
              </a:pPr>
              <a:t>17 September 2008</a:t>
            </a:fld>
            <a:endParaRPr lang="en-US"/>
          </a:p>
        </p:txBody>
      </p:sp>
      <p:sp>
        <p:nvSpPr>
          <p:cNvPr id="737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7373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5B2A8C-E59D-4911-8B37-A5003BCCBA10}" type="slidenum">
              <a:rPr lang="en-US"/>
              <a:pPr fontAlgn="base">
                <a:spcBef>
                  <a:spcPct val="0"/>
                </a:spcBef>
                <a:spcAft>
                  <a:spcPct val="0"/>
                </a:spcAft>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1280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B3551B3-913D-47DE-B274-884463462319}" type="datetime3">
              <a:rPr lang="en-US"/>
              <a:pPr fontAlgn="base">
                <a:spcBef>
                  <a:spcPct val="0"/>
                </a:spcBef>
                <a:spcAft>
                  <a:spcPct val="0"/>
                </a:spcAft>
              </a:pPr>
              <a:t>17 September 2008</a:t>
            </a:fld>
            <a:endParaRPr lang="en-US"/>
          </a:p>
        </p:txBody>
      </p:sp>
      <p:sp>
        <p:nvSpPr>
          <p:cNvPr id="1280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1280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A5E4D2-FDBC-407B-A434-89605648B721}" type="slidenum">
              <a:rPr lang="en-US"/>
              <a:pPr fontAlgn="base">
                <a:spcBef>
                  <a:spcPct val="0"/>
                </a:spcBef>
                <a:spcAft>
                  <a:spcPct val="0"/>
                </a:spcAft>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84C71A-8E71-4828-B8E8-941A73ED702D}" type="slidenum">
              <a:rPr lang="en-US"/>
              <a:pPr fontAlgn="base">
                <a:spcBef>
                  <a:spcPct val="0"/>
                </a:spcBef>
                <a:spcAft>
                  <a:spcPct val="0"/>
                </a:spcAft>
              </a:pPr>
              <a:t>8</a:t>
            </a:fld>
            <a:endParaRPr lang="en-US"/>
          </a:p>
        </p:txBody>
      </p:sp>
      <p:sp>
        <p:nvSpPr>
          <p:cNvPr id="768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4B8BA2E-73C5-437E-9D0F-EC35C5E40D83}" type="datetime3">
              <a:rPr lang="en-US"/>
              <a:pPr fontAlgn="base">
                <a:spcBef>
                  <a:spcPct val="0"/>
                </a:spcBef>
                <a:spcAft>
                  <a:spcPct val="0"/>
                </a:spcAft>
              </a:pPr>
              <a:t>17 September 2008</a:t>
            </a:fld>
            <a:endParaRPr lang="en-US"/>
          </a:p>
        </p:txBody>
      </p:sp>
      <p:sp>
        <p:nvSpPr>
          <p:cNvPr id="768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7680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7827"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
        <p:nvSpPr>
          <p:cNvPr id="788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A39E16A-5422-428E-993B-1BDC12B615E4}" type="datetime3">
              <a:rPr lang="en-US"/>
              <a:pPr fontAlgn="base">
                <a:spcBef>
                  <a:spcPct val="0"/>
                </a:spcBef>
                <a:spcAft>
                  <a:spcPct val="0"/>
                </a:spcAft>
              </a:pPr>
              <a:t>17 September 2008</a:t>
            </a:fld>
            <a:endParaRPr lang="en-US"/>
          </a:p>
        </p:txBody>
      </p:sp>
      <p:sp>
        <p:nvSpPr>
          <p:cNvPr id="788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788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40178-F5F1-4157-B962-EF847BBCF5C1}"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E68BAE-5774-43B5-9157-288DA0921F27}" type="slidenum">
              <a:rPr lang="en-US"/>
              <a:pPr fontAlgn="base">
                <a:spcBef>
                  <a:spcPct val="0"/>
                </a:spcBef>
                <a:spcAft>
                  <a:spcPct val="0"/>
                </a:spcAft>
              </a:pPr>
              <a:t>11</a:t>
            </a:fld>
            <a:endParaRPr lang="en-US"/>
          </a:p>
        </p:txBody>
      </p:sp>
      <p:sp>
        <p:nvSpPr>
          <p:cNvPr id="798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C778BC1-4558-4087-B2FC-67AF0205AB10}" type="datetime3">
              <a:rPr lang="en-US"/>
              <a:pPr fontAlgn="base">
                <a:spcBef>
                  <a:spcPct val="0"/>
                </a:spcBef>
                <a:spcAft>
                  <a:spcPct val="0"/>
                </a:spcAft>
              </a:pPr>
              <a:t>17 September 2008</a:t>
            </a:fld>
            <a:endParaRPr lang="en-US"/>
          </a:p>
        </p:txBody>
      </p:sp>
      <p:sp>
        <p:nvSpPr>
          <p:cNvPr id="798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Evolution of anisotropy</a:t>
            </a:r>
          </a:p>
        </p:txBody>
      </p:sp>
      <p:sp>
        <p:nvSpPr>
          <p:cNvPr id="7987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Physics Group Seminar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333418-170D-42B7-8979-2F7A2902CD70}" type="datetime1">
              <a:rPr lang="en-US"/>
              <a:pPr>
                <a:defRPr/>
              </a:pPr>
              <a:t>9/17/2008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FEF5F-6CF4-4678-B793-6E3D3E0AE5F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E5741A-DFFB-4B58-BFC0-3D24BE1B760D}" type="datetime1">
              <a:rPr lang="en-US"/>
              <a:pPr>
                <a:defRPr/>
              </a:pPr>
              <a:t>9/17/2008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E30FE1-7F53-49B9-AD8F-8FE83A503CE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EA699-768D-4847-8E52-8C83E39A9B97}" type="datetime1">
              <a:rPr lang="en-US"/>
              <a:pPr>
                <a:defRPr/>
              </a:pPr>
              <a:t>9/17/2008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EF83E5-18AE-4401-85A0-62AD1DFA83E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3700" cy="912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4613" cy="4418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886200" cy="4418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58E475-CF33-44AA-A51A-A0126449ED4D}" type="datetime1">
              <a:rPr lang="en-US"/>
              <a:pPr>
                <a:defRPr/>
              </a:pPr>
              <a:t>9/17/2008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25FA25-B768-4BC0-AC6E-0E6C8E802D2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8E43CF-3A5D-4C19-A7E6-767946D0D9B9}" type="datetime1">
              <a:rPr lang="en-US"/>
              <a:pPr>
                <a:defRPr/>
              </a:pPr>
              <a:t>9/17/2008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BF59D-2B75-472E-97B3-A147FC4B86C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78F7A3-AA65-414F-925F-E20EAB18EB49}" type="datetime1">
              <a:rPr lang="en-US"/>
              <a:pPr>
                <a:defRPr/>
              </a:pPr>
              <a:t>9/17/2008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2928B-82CB-407A-AE90-38B5EA2B85D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9063D9-40D8-4A43-A4B8-218EA008D732}" type="datetime1">
              <a:rPr lang="en-US"/>
              <a:pPr>
                <a:defRPr/>
              </a:pPr>
              <a:t>9/17/2008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B8EA24-109E-4328-99FF-C1250F730B2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16DA16-2291-43F9-B213-17C86F0D409C}" type="datetime1">
              <a:rPr lang="en-US"/>
              <a:pPr>
                <a:defRPr/>
              </a:pPr>
              <a:t>9/17/2008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60B9B7-FB19-4FA9-9E6A-ACC56A2F9AF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EFFE5F-1D8E-43E2-BB89-7B8763856F9A}" type="datetime1">
              <a:rPr lang="en-US"/>
              <a:pPr>
                <a:defRPr/>
              </a:pPr>
              <a:t>9/17/2008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B718B7-A21D-41B1-A4E3-1430BC084E9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0C4C56-6DEC-4B6E-8782-54C327BEC6F1}" type="datetime1">
              <a:rPr lang="en-US"/>
              <a:pPr>
                <a:defRPr/>
              </a:pPr>
              <a:t>9/17/2008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E69D2A-2B90-486D-A884-F61F8F59E75A}"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816F60-269D-4FBE-A274-7569F12F0BE1}" type="datetime1">
              <a:rPr lang="en-US"/>
              <a:pPr>
                <a:defRPr/>
              </a:pPr>
              <a:t>9/17/2008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6FF57B-71DD-4545-B7C6-BADD5E8FD6D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0668A31-393F-4B81-B77F-F3A5FA598539}" type="datetime1">
              <a:rPr lang="en-US"/>
              <a:pPr>
                <a:defRPr/>
              </a:pPr>
              <a:t>9/17/2008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85D11D-9C2B-4629-89E8-53DA35688F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mailto:Pb+Pb@5.5" TargetMode="Externa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416" y="4339771"/>
            <a:ext cx="6437981" cy="1077218"/>
          </a:xfrm>
          <a:prstGeom prst="rect">
            <a:avLst/>
          </a:prstGeom>
          <a:noFill/>
        </p:spPr>
        <p:txBody>
          <a:bodyPr wrap="none">
            <a:spAutoFit/>
            <a:scene3d>
              <a:camera prst="orthographicFront"/>
              <a:lightRig rig="threePt" dir="t"/>
            </a:scene3d>
            <a:sp3d extrusionH="57150">
              <a:bevelT w="82550" h="38100" prst="coolSlant"/>
            </a:sp3d>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Rupa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Chatterjee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Variable Energy Cyclotron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Centre, Kolkata</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5" name="TextBox 4"/>
          <p:cNvSpPr txBox="1"/>
          <p:nvPr/>
        </p:nvSpPr>
        <p:spPr>
          <a:xfrm>
            <a:off x="275771" y="580574"/>
            <a:ext cx="8345715" cy="2677656"/>
          </a:xfrm>
          <a:prstGeom prst="rect">
            <a:avLst/>
          </a:prstGeom>
          <a:noFill/>
        </p:spPr>
        <p:txBody>
          <a:bodyPr>
            <a:spAutoFit/>
            <a:scene3d>
              <a:camera prst="perspectiveRelaxedModerately"/>
              <a:lightRig rig="threePt" dir="t"/>
            </a:scene3d>
            <a:sp3d extrusionH="57150">
              <a:bevelT w="82550" h="38100" prst="coolSlant"/>
            </a:sp3d>
          </a:bodyPr>
          <a:lstStyle/>
          <a:p>
            <a:pPr algn="ctr" fontAlgn="auto">
              <a:spcBef>
                <a:spcPts val="0"/>
              </a:spcBef>
              <a:spcAft>
                <a:spcPts val="0"/>
              </a:spcAft>
              <a:defRPr/>
            </a:pPr>
            <a:r>
              <a:rPr lang="en-US" sz="5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Elliptic Flow of Electromagnetic Radiation &amp; </a:t>
            </a:r>
            <a:r>
              <a:rPr lang="en-US" sz="56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Thermalization</a:t>
            </a:r>
            <a:r>
              <a:rPr lang="en-US" sz="5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 Time @ RHIC</a:t>
            </a:r>
            <a:endParaRPr lang="en-US" sz="5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886" y="1683657"/>
            <a:ext cx="8011885" cy="3416320"/>
          </a:xfrm>
          <a:prstGeom prst="rect">
            <a:avLst/>
          </a:prstGeom>
          <a:noFill/>
        </p:spPr>
        <p:txBody>
          <a:bodyPr>
            <a:spAutoFit/>
          </a:bodyPr>
          <a:lstStyle/>
          <a:p>
            <a:pPr algn="ctr" fontAlgn="auto">
              <a:spcBef>
                <a:spcPts val="0"/>
              </a:spcBef>
              <a:spcAft>
                <a:spcPts val="0"/>
              </a:spcAft>
              <a:defRPr/>
            </a:pPr>
            <a:r>
              <a:rPr lang="en-US" sz="7200" b="1" dirty="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Elliptic flow of </a:t>
            </a:r>
          </a:p>
          <a:p>
            <a:pPr algn="ctr" fontAlgn="auto">
              <a:spcBef>
                <a:spcPts val="0"/>
              </a:spcBef>
              <a:spcAft>
                <a:spcPts val="0"/>
              </a:spcAft>
              <a:defRPr/>
            </a:pPr>
            <a:r>
              <a:rPr lang="en-US" sz="7200" b="1" dirty="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thermal </a:t>
            </a:r>
            <a:r>
              <a:rPr lang="en-US" sz="7200" b="1" dirty="0" smtClean="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photons  </a:t>
            </a:r>
          </a:p>
          <a:p>
            <a:pPr algn="ctr" fontAlgn="auto">
              <a:spcBef>
                <a:spcPts val="0"/>
              </a:spcBef>
              <a:spcAft>
                <a:spcPts val="0"/>
              </a:spcAft>
              <a:defRPr/>
            </a:pPr>
            <a:r>
              <a:rPr lang="en-US" sz="7200" b="1" dirty="0" smtClean="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&amp;  </a:t>
            </a:r>
            <a:r>
              <a:rPr lang="en-US" sz="7200" b="1" dirty="0" err="1" smtClean="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dileptons</a:t>
            </a:r>
            <a:endParaRPr lang="en-US" sz="7200" b="1" dirty="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974" y="3186607"/>
            <a:ext cx="7751912" cy="3139321"/>
          </a:xfrm>
          <a:prstGeom prst="rect">
            <a:avLst/>
          </a:prstGeom>
          <a:effectLst/>
        </p:spPr>
        <p:style>
          <a:lnRef idx="2">
            <a:schemeClr val="accent6"/>
          </a:lnRef>
          <a:fillRef idx="1">
            <a:schemeClr val="lt1"/>
          </a:fillRef>
          <a:effectRef idx="0">
            <a:schemeClr val="accent6"/>
          </a:effectRef>
          <a:fontRef idx="minor">
            <a:schemeClr val="dk1"/>
          </a:fontRef>
        </p:style>
        <p:txBody>
          <a:bodyP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fontAlgn="auto">
              <a:spcBef>
                <a:spcPts val="0"/>
              </a:spcBef>
              <a:spcAft>
                <a:spcPts val="0"/>
              </a:spcAft>
              <a:defRPr/>
            </a:pPr>
            <a:endParaRPr lang="en-US" b="1" dirty="0">
              <a:ln>
                <a:solidFill>
                  <a:schemeClr val="tx2">
                    <a:lumMod val="50000"/>
                  </a:schemeClr>
                </a:solidFill>
              </a:ln>
              <a:solidFill>
                <a:schemeClr val="accent3"/>
              </a:solidFill>
              <a:effectLst>
                <a:outerShdw blurRad="38100" dist="38100" dir="2700000" algn="tl">
                  <a:srgbClr val="000000">
                    <a:alpha val="43137"/>
                  </a:srgbClr>
                </a:outerShdw>
              </a:effectLst>
              <a:latin typeface="Comic Sans MS" pitchFamily="66" charset="0"/>
            </a:endParaRPr>
          </a:p>
          <a:p>
            <a:pPr algn="ctr" fontAlgn="auto">
              <a:spcBef>
                <a:spcPts val="0"/>
              </a:spcBef>
              <a:spcAft>
                <a:spcPts val="0"/>
              </a:spcAft>
              <a:defRPr/>
            </a:pPr>
            <a:endParaRPr lang="en-US" b="1" dirty="0">
              <a:ln>
                <a:solidFill>
                  <a:schemeClr val="tx2">
                    <a:lumMod val="50000"/>
                  </a:schemeClr>
                </a:solidFill>
              </a:ln>
              <a:solidFill>
                <a:schemeClr val="accent3"/>
              </a:solidFill>
              <a:effectLst>
                <a:outerShdw blurRad="38100" dist="38100" dir="2700000" algn="tl">
                  <a:srgbClr val="000000">
                    <a:alpha val="43137"/>
                  </a:srgbClr>
                </a:outerShdw>
              </a:effectLst>
              <a:latin typeface="Comic Sans MS" pitchFamily="66" charset="0"/>
            </a:endParaRPr>
          </a:p>
          <a:p>
            <a:pPr algn="ctr" fontAlgn="auto">
              <a:spcBef>
                <a:spcPts val="0"/>
              </a:spcBef>
              <a:spcAft>
                <a:spcPts val="0"/>
              </a:spcAft>
              <a:defRPr/>
            </a:pPr>
            <a:r>
              <a:rPr lang="en-US" b="1" dirty="0">
                <a:ln>
                  <a:solidFill>
                    <a:srgbClr val="381514"/>
                  </a:solidFill>
                </a:ln>
                <a:solidFill>
                  <a:srgbClr val="381514"/>
                </a:solidFill>
                <a:latin typeface="Comic Sans MS" pitchFamily="66" charset="0"/>
              </a:rPr>
              <a:t>Different hadronic channels take part in hadronic phase photon production: </a:t>
            </a:r>
          </a:p>
          <a:p>
            <a:pPr algn="ctr" fontAlgn="auto">
              <a:spcBef>
                <a:spcPts val="0"/>
              </a:spcBef>
              <a:spcAft>
                <a:spcPts val="0"/>
              </a:spcAft>
              <a:defRPr/>
            </a:pPr>
            <a:endParaRPr lang="en-US" b="1" dirty="0">
              <a:ln>
                <a:solidFill>
                  <a:srgbClr val="381514"/>
                </a:solidFill>
              </a:ln>
              <a:solidFill>
                <a:srgbClr val="381514"/>
              </a:solidFill>
            </a:endParaRPr>
          </a:p>
          <a:p>
            <a:pPr algn="ctr" fontAlgn="auto">
              <a:spcBef>
                <a:spcPts val="0"/>
              </a:spcBef>
              <a:spcAft>
                <a:spcPts val="0"/>
              </a:spcAft>
              <a:defRPr/>
            </a:pPr>
            <a:r>
              <a:rPr lang="en-US" b="1" dirty="0">
                <a:ln w="1905">
                  <a:solidFill>
                    <a:srgbClr val="381514"/>
                  </a:solidFill>
                </a:ln>
                <a:solidFill>
                  <a:srgbClr val="381514"/>
                </a:solidFill>
                <a:latin typeface="Symbol" pitchFamily="18" charset="2"/>
              </a:rPr>
              <a:t>     r </a:t>
            </a:r>
            <a:r>
              <a:rPr lang="en-US" b="1" dirty="0">
                <a:ln w="1905">
                  <a:solidFill>
                    <a:srgbClr val="381514"/>
                  </a:solidFill>
                </a:ln>
                <a:solidFill>
                  <a:srgbClr val="381514"/>
                </a:solidFill>
                <a:latin typeface="Symbol" pitchFamily="18" charset="2"/>
                <a:sym typeface="Wingdings" pitchFamily="2" charset="2"/>
              </a:rPr>
              <a:t> p + p + g                  p + r  w  p + g</a:t>
            </a:r>
          </a:p>
          <a:p>
            <a:pPr algn="ctr" fontAlgn="auto">
              <a:spcBef>
                <a:spcPts val="0"/>
              </a:spcBef>
              <a:spcAft>
                <a:spcPts val="0"/>
              </a:spcAft>
              <a:defRPr/>
            </a:pPr>
            <a:endParaRPr lang="en-US" b="1" dirty="0">
              <a:ln w="1905">
                <a:solidFill>
                  <a:srgbClr val="381514"/>
                </a:solidFill>
              </a:ln>
              <a:solidFill>
                <a:srgbClr val="381514"/>
              </a:solidFill>
              <a:latin typeface="Symbol" pitchFamily="18" charset="2"/>
              <a:sym typeface="Wingdings" pitchFamily="2" charset="2"/>
            </a:endParaRPr>
          </a:p>
          <a:p>
            <a:pPr algn="ctr" fontAlgn="auto">
              <a:spcBef>
                <a:spcPts val="0"/>
              </a:spcBef>
              <a:spcAft>
                <a:spcPts val="0"/>
              </a:spcAft>
              <a:defRPr/>
            </a:pPr>
            <a:r>
              <a:rPr lang="en-US" b="1" dirty="0">
                <a:ln w="1905">
                  <a:solidFill>
                    <a:srgbClr val="381514"/>
                  </a:solidFill>
                </a:ln>
                <a:solidFill>
                  <a:srgbClr val="381514"/>
                </a:solidFill>
                <a:latin typeface="Symbol" pitchFamily="18" charset="2"/>
                <a:sym typeface="Wingdings" pitchFamily="2" charset="2"/>
              </a:rPr>
              <a:t>p + p  r + g                p </a:t>
            </a:r>
            <a:r>
              <a:rPr lang="en-US" b="1" dirty="0" smtClean="0">
                <a:ln w="1905">
                  <a:solidFill>
                    <a:srgbClr val="381514"/>
                  </a:solidFill>
                </a:ln>
                <a:solidFill>
                  <a:srgbClr val="381514"/>
                </a:solidFill>
                <a:latin typeface="Symbol" pitchFamily="18" charset="2"/>
                <a:sym typeface="Wingdings" pitchFamily="2" charset="2"/>
              </a:rPr>
              <a:t>+ </a:t>
            </a:r>
            <a:r>
              <a:rPr lang="en-US" b="1" dirty="0" smtClean="0">
                <a:ln w="1905">
                  <a:solidFill>
                    <a:srgbClr val="381514"/>
                  </a:solidFill>
                </a:ln>
                <a:solidFill>
                  <a:srgbClr val="381514"/>
                </a:solidFill>
                <a:latin typeface="Arial" pitchFamily="34" charset="0"/>
                <a:cs typeface="Arial" pitchFamily="34" charset="0"/>
                <a:sym typeface="Wingdings" pitchFamily="2" charset="2"/>
              </a:rPr>
              <a:t>K</a:t>
            </a:r>
            <a:r>
              <a:rPr lang="en-US" b="1" dirty="0" smtClean="0">
                <a:ln w="1905">
                  <a:solidFill>
                    <a:srgbClr val="381514"/>
                  </a:solidFill>
                </a:ln>
                <a:solidFill>
                  <a:srgbClr val="381514"/>
                </a:solidFill>
                <a:latin typeface="Symbol" pitchFamily="18" charset="2"/>
                <a:sym typeface="Wingdings" pitchFamily="2" charset="2"/>
              </a:rPr>
              <a:t>  </a:t>
            </a:r>
            <a:r>
              <a:rPr lang="en-US" b="1" dirty="0" smtClean="0">
                <a:ln w="1905">
                  <a:solidFill>
                    <a:srgbClr val="381514"/>
                  </a:solidFill>
                </a:ln>
                <a:solidFill>
                  <a:srgbClr val="381514"/>
                </a:solidFill>
                <a:latin typeface="Arial" pitchFamily="34" charset="0"/>
                <a:cs typeface="Arial" pitchFamily="34" charset="0"/>
                <a:sym typeface="Wingdings" pitchFamily="2" charset="2"/>
              </a:rPr>
              <a:t>K</a:t>
            </a:r>
            <a:r>
              <a:rPr lang="en-US" b="1" baseline="30000" dirty="0" smtClean="0">
                <a:ln w="1905">
                  <a:solidFill>
                    <a:srgbClr val="381514"/>
                  </a:solidFill>
                </a:ln>
                <a:solidFill>
                  <a:srgbClr val="381514"/>
                </a:solidFill>
                <a:latin typeface="Symbol" pitchFamily="18" charset="2"/>
                <a:sym typeface="Wingdings" pitchFamily="2" charset="2"/>
              </a:rPr>
              <a:t>*</a:t>
            </a:r>
            <a:r>
              <a:rPr lang="en-US" b="1" dirty="0" smtClean="0">
                <a:ln w="1905">
                  <a:solidFill>
                    <a:srgbClr val="381514"/>
                  </a:solidFill>
                </a:ln>
                <a:solidFill>
                  <a:srgbClr val="381514"/>
                </a:solidFill>
                <a:latin typeface="Symbol" pitchFamily="18" charset="2"/>
                <a:sym typeface="Wingdings" pitchFamily="2" charset="2"/>
              </a:rPr>
              <a:t> +  g</a:t>
            </a:r>
          </a:p>
          <a:p>
            <a:pPr algn="ctr" fontAlgn="auto">
              <a:spcBef>
                <a:spcPts val="0"/>
              </a:spcBef>
              <a:spcAft>
                <a:spcPts val="0"/>
              </a:spcAft>
              <a:defRPr/>
            </a:pPr>
            <a:endParaRPr lang="en-US" b="1" dirty="0">
              <a:ln w="1905">
                <a:solidFill>
                  <a:srgbClr val="381514"/>
                </a:solidFill>
              </a:ln>
              <a:solidFill>
                <a:srgbClr val="381514"/>
              </a:solidFill>
              <a:latin typeface="Symbol" pitchFamily="18" charset="2"/>
              <a:sym typeface="Wingdings" pitchFamily="2" charset="2"/>
            </a:endParaRPr>
          </a:p>
          <a:p>
            <a:pPr algn="ctr" fontAlgn="auto">
              <a:spcBef>
                <a:spcPts val="0"/>
              </a:spcBef>
              <a:spcAft>
                <a:spcPts val="0"/>
              </a:spcAft>
              <a:defRPr/>
            </a:pPr>
            <a:r>
              <a:rPr lang="en-US" b="1" dirty="0">
                <a:ln w="1905">
                  <a:solidFill>
                    <a:srgbClr val="381514"/>
                  </a:solidFill>
                </a:ln>
                <a:solidFill>
                  <a:srgbClr val="381514"/>
                </a:solidFill>
                <a:latin typeface="Symbol" pitchFamily="18" charset="2"/>
                <a:sym typeface="Wingdings" pitchFamily="2" charset="2"/>
              </a:rPr>
              <a:t>p + r   p  + g              p + </a:t>
            </a:r>
            <a:r>
              <a:rPr lang="en-US" b="1" dirty="0" smtClean="0">
                <a:ln w="1905">
                  <a:solidFill>
                    <a:srgbClr val="381514"/>
                  </a:solidFill>
                </a:ln>
                <a:solidFill>
                  <a:srgbClr val="381514"/>
                </a:solidFill>
                <a:latin typeface="Arial" pitchFamily="34" charset="0"/>
                <a:cs typeface="Arial" pitchFamily="34" charset="0"/>
                <a:sym typeface="Wingdings" pitchFamily="2" charset="2"/>
              </a:rPr>
              <a:t>K</a:t>
            </a:r>
            <a:r>
              <a:rPr lang="en-US" b="1" baseline="30000" dirty="0" smtClean="0">
                <a:ln w="1905">
                  <a:solidFill>
                    <a:srgbClr val="381514"/>
                  </a:solidFill>
                </a:ln>
                <a:solidFill>
                  <a:srgbClr val="381514"/>
                </a:solidFill>
                <a:latin typeface="Symbol" pitchFamily="18" charset="2"/>
                <a:sym typeface="Wingdings" pitchFamily="2" charset="2"/>
              </a:rPr>
              <a:t>*</a:t>
            </a:r>
            <a:r>
              <a:rPr lang="en-US" b="1" dirty="0" smtClean="0">
                <a:ln w="1905">
                  <a:solidFill>
                    <a:srgbClr val="381514"/>
                  </a:solidFill>
                </a:ln>
                <a:solidFill>
                  <a:srgbClr val="381514"/>
                </a:solidFill>
                <a:latin typeface="Symbol" pitchFamily="18" charset="2"/>
                <a:sym typeface="Wingdings" pitchFamily="2" charset="2"/>
              </a:rPr>
              <a:t> </a:t>
            </a:r>
            <a:r>
              <a:rPr lang="en-US" b="1" dirty="0">
                <a:ln w="1905">
                  <a:solidFill>
                    <a:srgbClr val="381514"/>
                  </a:solidFill>
                </a:ln>
                <a:solidFill>
                  <a:srgbClr val="381514"/>
                </a:solidFill>
                <a:latin typeface="Symbol" pitchFamily="18" charset="2"/>
                <a:sym typeface="Wingdings" pitchFamily="2" charset="2"/>
              </a:rPr>
              <a:t> </a:t>
            </a:r>
            <a:r>
              <a:rPr lang="en-US" b="1" dirty="0" smtClean="0">
                <a:ln w="1905">
                  <a:solidFill>
                    <a:srgbClr val="381514"/>
                  </a:solidFill>
                </a:ln>
                <a:solidFill>
                  <a:srgbClr val="381514"/>
                </a:solidFill>
                <a:latin typeface="Arial" pitchFamily="34" charset="0"/>
                <a:cs typeface="Arial" pitchFamily="34" charset="0"/>
                <a:sym typeface="Wingdings" pitchFamily="2" charset="2"/>
              </a:rPr>
              <a:t>K</a:t>
            </a:r>
            <a:r>
              <a:rPr lang="en-US" b="1" dirty="0" smtClean="0">
                <a:ln w="1905">
                  <a:solidFill>
                    <a:srgbClr val="381514"/>
                  </a:solidFill>
                </a:ln>
                <a:solidFill>
                  <a:srgbClr val="381514"/>
                </a:solidFill>
                <a:latin typeface="Symbol" pitchFamily="18" charset="2"/>
                <a:sym typeface="Wingdings" pitchFamily="2" charset="2"/>
              </a:rPr>
              <a:t> </a:t>
            </a:r>
            <a:r>
              <a:rPr lang="en-US" b="1" dirty="0">
                <a:ln w="1905">
                  <a:solidFill>
                    <a:srgbClr val="381514"/>
                  </a:solidFill>
                </a:ln>
                <a:solidFill>
                  <a:srgbClr val="381514"/>
                </a:solidFill>
                <a:latin typeface="Symbol" pitchFamily="18" charset="2"/>
                <a:sym typeface="Wingdings" pitchFamily="2" charset="2"/>
              </a:rPr>
              <a:t>+ g</a:t>
            </a:r>
            <a:endParaRPr lang="en-US" b="1" dirty="0">
              <a:ln w="1905">
                <a:solidFill>
                  <a:srgbClr val="381514"/>
                </a:solidFill>
              </a:ln>
              <a:solidFill>
                <a:srgbClr val="381514"/>
              </a:solidFill>
              <a:latin typeface="Symbol" pitchFamily="18" charset="2"/>
            </a:endParaRPr>
          </a:p>
          <a:p>
            <a:pPr algn="ctr" fontAlgn="auto">
              <a:spcBef>
                <a:spcPts val="0"/>
              </a:spcBef>
              <a:spcAft>
                <a:spcPts val="0"/>
              </a:spcAft>
              <a:defRPr/>
            </a:pP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4" name="TextBox 3"/>
          <p:cNvSpPr txBox="1"/>
          <p:nvPr/>
        </p:nvSpPr>
        <p:spPr>
          <a:xfrm>
            <a:off x="1019175" y="854075"/>
            <a:ext cx="6750050" cy="15684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endParaRPr lang="en-US" sz="2400" dirty="0">
              <a:latin typeface="Aharoni" pitchFamily="2" charset="-79"/>
              <a:cs typeface="Aharoni" pitchFamily="2" charset="-79"/>
            </a:endParaRPr>
          </a:p>
          <a:p>
            <a:pPr algn="ctr" fontAlgn="auto">
              <a:spcBef>
                <a:spcPts val="0"/>
              </a:spcBef>
              <a:spcAft>
                <a:spcPts val="0"/>
              </a:spcAft>
              <a:defRPr/>
            </a:pPr>
            <a:endParaRPr lang="en-US" sz="2400" dirty="0">
              <a:latin typeface="Aharoni" pitchFamily="2" charset="-79"/>
              <a:cs typeface="Aharoni" pitchFamily="2" charset="-79"/>
            </a:endParaRPr>
          </a:p>
          <a:p>
            <a:pPr algn="ctr" fontAlgn="auto">
              <a:spcBef>
                <a:spcPts val="0"/>
              </a:spcBef>
              <a:spcAft>
                <a:spcPts val="0"/>
              </a:spcAft>
              <a:defRPr/>
            </a:pPr>
            <a:endParaRPr lang="en-US" sz="2400" dirty="0">
              <a:latin typeface="Aharoni" pitchFamily="2" charset="-79"/>
              <a:cs typeface="Aharoni" pitchFamily="2" charset="-79"/>
            </a:endParaRPr>
          </a:p>
          <a:p>
            <a:pPr algn="ctr" fontAlgn="auto">
              <a:spcBef>
                <a:spcPts val="0"/>
              </a:spcBef>
              <a:spcAft>
                <a:spcPts val="0"/>
              </a:spcAft>
              <a:defRPr/>
            </a:pPr>
            <a:r>
              <a:rPr lang="en-US" sz="2400" dirty="0">
                <a:latin typeface="Aharoni" pitchFamily="2" charset="-79"/>
                <a:cs typeface="Aharoni" pitchFamily="2" charset="-79"/>
              </a:rPr>
              <a:t> </a:t>
            </a:r>
            <a:r>
              <a:rPr lang="en-US" sz="2000" b="1" dirty="0">
                <a:solidFill>
                  <a:srgbClr val="C00000"/>
                </a:solidFill>
                <a:latin typeface="Comic Sans MS" pitchFamily="66" charset="0"/>
                <a:cs typeface="Aharoni" pitchFamily="2" charset="-79"/>
              </a:rPr>
              <a:t>Compton scattering     annihilation process</a:t>
            </a:r>
          </a:p>
        </p:txBody>
      </p:sp>
      <p:sp>
        <p:nvSpPr>
          <p:cNvPr id="11" name="Rectangle 10"/>
          <p:cNvSpPr/>
          <p:nvPr/>
        </p:nvSpPr>
        <p:spPr>
          <a:xfrm>
            <a:off x="1592916" y="3239728"/>
            <a:ext cx="5450596" cy="461665"/>
          </a:xfrm>
          <a:prstGeom prst="rect">
            <a:avLst/>
          </a:prstGeom>
        </p:spPr>
        <p:txBody>
          <a:bodyPr wrap="none">
            <a:spAutoFit/>
          </a:bodyPr>
          <a:lstStyle/>
          <a:p>
            <a:pPr algn="ctr" fontAlgn="auto">
              <a:spcBef>
                <a:spcPts val="0"/>
              </a:spcBef>
              <a:spcAft>
                <a:spcPts val="0"/>
              </a:spcAft>
              <a:defRPr/>
            </a:pPr>
            <a:r>
              <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Photon production from hadronic  phase:</a:t>
            </a:r>
          </a:p>
        </p:txBody>
      </p:sp>
      <p:cxnSp>
        <p:nvCxnSpPr>
          <p:cNvPr id="9" name="Straight Arrow Connector 8"/>
          <p:cNvCxnSpPr/>
          <p:nvPr/>
        </p:nvCxnSpPr>
        <p:spPr>
          <a:xfrm>
            <a:off x="4746625" y="1306513"/>
            <a:ext cx="696913" cy="623887"/>
          </a:xfrm>
          <a:prstGeom prst="straightConnector1">
            <a:avLst/>
          </a:prstGeom>
          <a:ln w="412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382962" y="1328738"/>
            <a:ext cx="696913" cy="623888"/>
          </a:xfrm>
          <a:prstGeom prst="straightConnector1">
            <a:avLst/>
          </a:prstGeom>
          <a:ln w="412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53029" y="922047"/>
            <a:ext cx="5863298" cy="461665"/>
          </a:xfrm>
          <a:prstGeom prst="rect">
            <a:avLst/>
          </a:prstGeom>
        </p:spPr>
        <p:txBody>
          <a:bodyPr>
            <a:spAutoFit/>
          </a:bodyPr>
          <a:lstStyle/>
          <a:p>
            <a:pPr algn="ctr" fontAlgn="auto">
              <a:spcBef>
                <a:spcPts val="0"/>
              </a:spcBef>
              <a:spcAft>
                <a:spcPts val="0"/>
              </a:spcAft>
              <a:defRPr/>
            </a:pPr>
            <a:r>
              <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Photon production from QGP  phase: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54175" y="6081713"/>
            <a:ext cx="5864225" cy="5810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030288" y="1335088"/>
            <a:ext cx="6953250" cy="73977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363538" y="177800"/>
            <a:ext cx="8345487" cy="6400800"/>
          </a:xfrm>
          <a:prstGeom prst="rect">
            <a:avLst/>
          </a:prstGeom>
          <a:noFill/>
        </p:spPr>
        <p:txBody>
          <a:bodyPr>
            <a:spAutoFit/>
          </a:bodyPr>
          <a:lstStyle/>
          <a:p>
            <a:pPr fontAlgn="auto">
              <a:spcBef>
                <a:spcPts val="0"/>
              </a:spcBef>
              <a:spcAft>
                <a:spcPts val="0"/>
              </a:spcAft>
              <a:defRPr/>
            </a:pPr>
            <a:r>
              <a:rPr lang="en-US" b="1" dirty="0">
                <a:solidFill>
                  <a:srgbClr val="C00000"/>
                </a:solidFill>
                <a:effectLst>
                  <a:outerShdw blurRad="38100" dist="38100" dir="2700000" algn="tl">
                    <a:srgbClr val="000000">
                      <a:alpha val="43137"/>
                    </a:srgbClr>
                  </a:outerShdw>
                </a:effectLst>
                <a:latin typeface="Comic Sans MS" pitchFamily="66" charset="0"/>
              </a:rPr>
              <a:t>The thermal photon emission from the QGP and the hadronic phases are obtained by integrating the rates of emission over the space time history of the fireball.</a:t>
            </a:r>
          </a:p>
          <a:p>
            <a:pPr fontAlgn="auto">
              <a:spcBef>
                <a:spcPts val="0"/>
              </a:spcBef>
              <a:spcAft>
                <a:spcPts val="0"/>
              </a:spcAft>
              <a:defRPr/>
            </a:pPr>
            <a:endParaRPr lang="en-US" b="1" dirty="0">
              <a:latin typeface="+mn-lt"/>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Comic Sans MS" pitchFamily="66" charset="0"/>
              </a:rPr>
              <a:t>E </a:t>
            </a:r>
            <a:r>
              <a:rPr lang="en-US" sz="2800" b="1" dirty="0" err="1">
                <a:effectLst>
                  <a:outerShdw blurRad="38100" dist="38100" dir="2700000" algn="tl">
                    <a:srgbClr val="000000">
                      <a:alpha val="43137"/>
                    </a:srgbClr>
                  </a:outerShdw>
                </a:effectLst>
                <a:latin typeface="Comic Sans MS" pitchFamily="66" charset="0"/>
              </a:rPr>
              <a:t>dN</a:t>
            </a:r>
            <a:r>
              <a:rPr lang="en-US" sz="2800" b="1" dirty="0" err="1">
                <a:effectLst>
                  <a:outerShdw blurRad="38100" dist="38100" dir="2700000" algn="tl">
                    <a:srgbClr val="000000">
                      <a:alpha val="43137"/>
                    </a:srgbClr>
                  </a:outerShdw>
                </a:effectLst>
                <a:latin typeface="Symbol" pitchFamily="18" charset="2"/>
              </a:rPr>
              <a:t>g</a:t>
            </a:r>
            <a:r>
              <a:rPr lang="en-US" sz="2800" b="1" dirty="0">
                <a:effectLst>
                  <a:outerShdw blurRad="38100" dist="38100" dir="2700000" algn="tl">
                    <a:srgbClr val="000000">
                      <a:alpha val="43137"/>
                    </a:srgbClr>
                  </a:outerShdw>
                </a:effectLst>
                <a:latin typeface="Comic Sans MS" pitchFamily="66" charset="0"/>
              </a:rPr>
              <a:t>/d</a:t>
            </a:r>
            <a:r>
              <a:rPr lang="en-US" sz="2800" b="1" baseline="30000" dirty="0">
                <a:effectLst>
                  <a:outerShdw blurRad="38100" dist="38100" dir="2700000" algn="tl">
                    <a:srgbClr val="000000">
                      <a:alpha val="43137"/>
                    </a:srgbClr>
                  </a:outerShdw>
                </a:effectLst>
                <a:latin typeface="Comic Sans MS" pitchFamily="66" charset="0"/>
              </a:rPr>
              <a:t>3</a:t>
            </a:r>
            <a:r>
              <a:rPr lang="en-US" sz="2800" b="1" dirty="0">
                <a:effectLst>
                  <a:outerShdw blurRad="38100" dist="38100" dir="2700000" algn="tl">
                    <a:srgbClr val="000000">
                      <a:alpha val="43137"/>
                    </a:srgbClr>
                  </a:outerShdw>
                </a:effectLst>
                <a:latin typeface="Comic Sans MS" pitchFamily="66" charset="0"/>
              </a:rPr>
              <a:t>p=</a:t>
            </a:r>
            <a:r>
              <a:rPr lang="en-US" sz="4400" b="1" dirty="0">
                <a:effectLst>
                  <a:outerShdw blurRad="38100" dist="38100" dir="2700000" algn="tl">
                    <a:srgbClr val="000000">
                      <a:alpha val="43137"/>
                    </a:srgbClr>
                  </a:outerShdw>
                </a:effectLst>
                <a:latin typeface="Comic Sans MS" pitchFamily="66" charset="0"/>
              </a:rPr>
              <a:t>∫</a:t>
            </a:r>
            <a:r>
              <a:rPr lang="en-US" sz="2800" b="1" dirty="0">
                <a:effectLst>
                  <a:outerShdw blurRad="38100" dist="38100" dir="2700000" algn="tl">
                    <a:srgbClr val="000000">
                      <a:alpha val="43137"/>
                    </a:srgbClr>
                  </a:outerShdw>
                </a:effectLst>
                <a:latin typeface="Comic Sans MS" pitchFamily="66" charset="0"/>
              </a:rPr>
              <a:t>[{…} exp (p</a:t>
            </a:r>
            <a:r>
              <a:rPr lang="en-US" sz="2800" b="1" baseline="30000" dirty="0">
                <a:effectLst>
                  <a:outerShdw blurRad="38100" dist="38100" dir="2700000" algn="tl">
                    <a:srgbClr val="000000">
                      <a:alpha val="43137"/>
                    </a:srgbClr>
                  </a:outerShdw>
                </a:effectLst>
                <a:latin typeface="Symbol" pitchFamily="18" charset="2"/>
              </a:rPr>
              <a:t>m</a:t>
            </a:r>
            <a:r>
              <a:rPr lang="en-US" sz="2800" b="1" dirty="0">
                <a:effectLst>
                  <a:outerShdw blurRad="38100" dist="38100" dir="2700000" algn="tl">
                    <a:srgbClr val="000000">
                      <a:alpha val="43137"/>
                    </a:srgbClr>
                  </a:outerShdw>
                </a:effectLst>
                <a:latin typeface="Comic Sans MS" pitchFamily="66" charset="0"/>
              </a:rPr>
              <a:t>.u</a:t>
            </a:r>
            <a:r>
              <a:rPr lang="en-US" sz="2800" b="1" baseline="-25000" dirty="0">
                <a:effectLst>
                  <a:outerShdw blurRad="38100" dist="38100" dir="2700000" algn="tl">
                    <a:srgbClr val="000000">
                      <a:alpha val="43137"/>
                    </a:srgbClr>
                  </a:outerShdw>
                </a:effectLst>
                <a:latin typeface="Symbol" pitchFamily="18" charset="2"/>
              </a:rPr>
              <a:t>m</a:t>
            </a:r>
            <a:r>
              <a:rPr lang="en-US" sz="2800" b="1" dirty="0">
                <a:effectLst>
                  <a:outerShdw blurRad="38100" dist="38100" dir="2700000" algn="tl">
                    <a:srgbClr val="000000">
                      <a:alpha val="43137"/>
                    </a:srgbClr>
                  </a:outerShdw>
                </a:effectLst>
                <a:latin typeface="Comic Sans MS" pitchFamily="66" charset="0"/>
              </a:rPr>
              <a:t>/T )] d</a:t>
            </a:r>
            <a:r>
              <a:rPr lang="en-US" sz="2800" b="1" baseline="30000" dirty="0">
                <a:effectLst>
                  <a:outerShdw blurRad="38100" dist="38100" dir="2700000" algn="tl">
                    <a:srgbClr val="000000">
                      <a:alpha val="43137"/>
                    </a:srgbClr>
                  </a:outerShdw>
                </a:effectLst>
                <a:latin typeface="Comic Sans MS" pitchFamily="66" charset="0"/>
              </a:rPr>
              <a:t>4</a:t>
            </a:r>
            <a:r>
              <a:rPr lang="en-US" sz="2800" b="1" dirty="0">
                <a:effectLst>
                  <a:outerShdw blurRad="38100" dist="38100" dir="2700000" algn="tl">
                    <a:srgbClr val="000000">
                      <a:alpha val="43137"/>
                    </a:srgbClr>
                  </a:outerShdw>
                </a:effectLst>
                <a:latin typeface="Comic Sans MS" pitchFamily="66" charset="0"/>
              </a:rPr>
              <a:t>x</a:t>
            </a:r>
            <a:endParaRPr lang="en-US" sz="2000"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endParaRPr lang="en-US" b="1" dirty="0">
              <a:latin typeface="Comic Sans MS" pitchFamily="66" charset="0"/>
            </a:endParaRPr>
          </a:p>
          <a:p>
            <a:pPr fontAlgn="auto">
              <a:spcBef>
                <a:spcPts val="0"/>
              </a:spcBef>
              <a:spcAft>
                <a:spcPts val="0"/>
              </a:spcAft>
              <a:defRPr/>
            </a:pPr>
            <a:r>
              <a:rPr lang="en-US" b="1" dirty="0">
                <a:latin typeface="Comic Sans MS" pitchFamily="66" charset="0"/>
              </a:rPr>
              <a:t> </a:t>
            </a:r>
            <a:r>
              <a:rPr lang="en-US" b="1" dirty="0">
                <a:effectLst>
                  <a:outerShdw blurRad="38100" dist="38100" dir="2700000" algn="tl">
                    <a:srgbClr val="000000">
                      <a:alpha val="43137"/>
                    </a:srgbClr>
                  </a:outerShdw>
                </a:effectLst>
                <a:latin typeface="Comic Sans MS" pitchFamily="66" charset="0"/>
              </a:rPr>
              <a:t>p</a:t>
            </a:r>
            <a:r>
              <a:rPr lang="en-US" b="1" baseline="30000" dirty="0">
                <a:effectLst>
                  <a:outerShdw blurRad="38100" dist="38100" dir="2700000" algn="tl">
                    <a:srgbClr val="000000">
                      <a:alpha val="43137"/>
                    </a:srgbClr>
                  </a:outerShdw>
                </a:effectLst>
                <a:latin typeface="Symbol" pitchFamily="18" charset="2"/>
              </a:rPr>
              <a:t>m</a:t>
            </a:r>
            <a:r>
              <a:rPr lang="en-US" b="1" dirty="0">
                <a:effectLst>
                  <a:outerShdw blurRad="38100" dist="38100" dir="2700000" algn="tl">
                    <a:srgbClr val="000000">
                      <a:alpha val="43137"/>
                    </a:srgbClr>
                  </a:outerShdw>
                </a:effectLst>
                <a:latin typeface="Comic Sans MS" pitchFamily="66" charset="0"/>
              </a:rPr>
              <a:t>=( p</a:t>
            </a:r>
            <a:r>
              <a:rPr lang="en-US" b="1" baseline="-25000" dirty="0">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 </a:t>
            </a:r>
            <a:r>
              <a:rPr lang="en-US" b="1" dirty="0" err="1">
                <a:effectLst>
                  <a:outerShdw blurRad="38100" dist="38100" dir="2700000" algn="tl">
                    <a:srgbClr val="000000">
                      <a:alpha val="43137"/>
                    </a:srgbClr>
                  </a:outerShdw>
                </a:effectLst>
                <a:latin typeface="Comic Sans MS" pitchFamily="66" charset="0"/>
              </a:rPr>
              <a:t>coshY</a:t>
            </a:r>
            <a:r>
              <a:rPr lang="en-US" b="1" dirty="0">
                <a:effectLst>
                  <a:outerShdw blurRad="38100" dist="38100" dir="2700000" algn="tl">
                    <a:srgbClr val="000000">
                      <a:alpha val="43137"/>
                    </a:srgbClr>
                  </a:outerShdw>
                </a:effectLst>
                <a:latin typeface="Comic Sans MS" pitchFamily="66" charset="0"/>
              </a:rPr>
              <a:t>, </a:t>
            </a:r>
            <a:r>
              <a:rPr lang="en-US" b="1" dirty="0" err="1">
                <a:effectLst>
                  <a:outerShdw blurRad="38100" dist="38100" dir="2700000" algn="tl">
                    <a:srgbClr val="000000">
                      <a:alpha val="43137"/>
                    </a:srgbClr>
                  </a:outerShdw>
                </a:effectLst>
                <a:latin typeface="Comic Sans MS" pitchFamily="66" charset="0"/>
              </a:rPr>
              <a:t>p</a:t>
            </a:r>
            <a:r>
              <a:rPr lang="en-US" b="1" baseline="-25000" dirty="0" err="1">
                <a:effectLst>
                  <a:outerShdw blurRad="38100" dist="38100" dir="2700000" algn="tl">
                    <a:srgbClr val="000000">
                      <a:alpha val="43137"/>
                    </a:srgbClr>
                  </a:outerShdw>
                </a:effectLst>
                <a:latin typeface="Comic Sans MS" pitchFamily="66" charset="0"/>
              </a:rPr>
              <a:t>x</a:t>
            </a:r>
            <a:r>
              <a:rPr lang="en-US" b="1" dirty="0">
                <a:effectLst>
                  <a:outerShdw blurRad="38100" dist="38100" dir="2700000" algn="tl">
                    <a:srgbClr val="000000">
                      <a:alpha val="43137"/>
                    </a:srgbClr>
                  </a:outerShdw>
                </a:effectLst>
                <a:latin typeface="Comic Sans MS" pitchFamily="66" charset="0"/>
              </a:rPr>
              <a:t>, </a:t>
            </a:r>
            <a:r>
              <a:rPr lang="en-US" b="1" dirty="0" err="1">
                <a:effectLst>
                  <a:outerShdw blurRad="38100" dist="38100" dir="2700000" algn="tl">
                    <a:srgbClr val="000000">
                      <a:alpha val="43137"/>
                    </a:srgbClr>
                  </a:outerShdw>
                </a:effectLst>
                <a:latin typeface="Comic Sans MS" pitchFamily="66" charset="0"/>
              </a:rPr>
              <a:t>p</a:t>
            </a:r>
            <a:r>
              <a:rPr lang="en-US" b="1" baseline="-25000" dirty="0" err="1">
                <a:effectLst>
                  <a:outerShdw blurRad="38100" dist="38100" dir="2700000" algn="tl">
                    <a:srgbClr val="000000">
                      <a:alpha val="43137"/>
                    </a:srgbClr>
                  </a:outerShdw>
                </a:effectLst>
                <a:latin typeface="Comic Sans MS" pitchFamily="66" charset="0"/>
              </a:rPr>
              <a:t>y</a:t>
            </a:r>
            <a:r>
              <a:rPr lang="en-US" b="1" dirty="0">
                <a:effectLst>
                  <a:outerShdw blurRad="38100" dist="38100" dir="2700000" algn="tl">
                    <a:srgbClr val="000000">
                      <a:alpha val="43137"/>
                    </a:srgbClr>
                  </a:outerShdw>
                </a:effectLst>
                <a:latin typeface="Comic Sans MS" pitchFamily="66" charset="0"/>
              </a:rPr>
              <a:t>, </a:t>
            </a:r>
            <a:r>
              <a:rPr lang="en-US" b="1" dirty="0" err="1">
                <a:effectLst>
                  <a:outerShdw blurRad="38100" dist="38100" dir="2700000" algn="tl">
                    <a:srgbClr val="000000">
                      <a:alpha val="43137"/>
                    </a:srgbClr>
                  </a:outerShdw>
                </a:effectLst>
                <a:latin typeface="Comic Sans MS" pitchFamily="66" charset="0"/>
              </a:rPr>
              <a:t>p</a:t>
            </a:r>
            <a:r>
              <a:rPr lang="en-US" b="1" baseline="-25000" dirty="0" err="1">
                <a:effectLst>
                  <a:outerShdw blurRad="38100" dist="38100" dir="2700000" algn="tl">
                    <a:srgbClr val="000000">
                      <a:alpha val="43137"/>
                    </a:srgbClr>
                  </a:outerShdw>
                </a:effectLst>
                <a:latin typeface="Comic Sans MS" pitchFamily="66" charset="0"/>
              </a:rPr>
              <a:t>T</a:t>
            </a:r>
            <a:r>
              <a:rPr lang="en-US" b="1" dirty="0" err="1">
                <a:effectLst>
                  <a:outerShdw blurRad="38100" dist="38100" dir="2700000" algn="tl">
                    <a:srgbClr val="000000">
                      <a:alpha val="43137"/>
                    </a:srgbClr>
                  </a:outerShdw>
                </a:effectLst>
                <a:latin typeface="Comic Sans MS" pitchFamily="66" charset="0"/>
              </a:rPr>
              <a:t>sinhY</a:t>
            </a:r>
            <a:r>
              <a:rPr lang="en-US" b="1" dirty="0">
                <a:effectLst>
                  <a:outerShdw blurRad="38100" dist="38100" dir="2700000" algn="tl">
                    <a:srgbClr val="000000">
                      <a:alpha val="43137"/>
                    </a:srgbClr>
                  </a:outerShdw>
                </a:effectLst>
                <a:latin typeface="Comic Sans MS" pitchFamily="66" charset="0"/>
              </a:rPr>
              <a:t> )  =&gt;4-momentum of the photons</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pt-BR" b="1" dirty="0">
                <a:effectLst>
                  <a:outerShdw blurRad="38100" dist="38100" dir="2700000" algn="tl">
                    <a:srgbClr val="000000">
                      <a:alpha val="43137"/>
                    </a:srgbClr>
                  </a:outerShdw>
                </a:effectLst>
                <a:latin typeface="Comic Sans MS" pitchFamily="66" charset="0"/>
              </a:rPr>
              <a:t> u</a:t>
            </a:r>
            <a:r>
              <a:rPr lang="pt-BR" b="1" baseline="-25000" dirty="0">
                <a:effectLst>
                  <a:outerShdw blurRad="38100" dist="38100" dir="2700000" algn="tl">
                    <a:srgbClr val="000000">
                      <a:alpha val="43137"/>
                    </a:srgbClr>
                  </a:outerShdw>
                </a:effectLst>
                <a:latin typeface="Symbol" pitchFamily="18" charset="2"/>
              </a:rPr>
              <a:t>m</a:t>
            </a:r>
            <a:r>
              <a:rPr lang="pt-BR" b="1" dirty="0">
                <a:effectLst>
                  <a:outerShdw blurRad="38100" dist="38100" dir="2700000" algn="tl">
                    <a:srgbClr val="000000">
                      <a:alpha val="43137"/>
                    </a:srgbClr>
                  </a:outerShdw>
                </a:effectLst>
                <a:latin typeface="Comic Sans MS" pitchFamily="66" charset="0"/>
              </a:rPr>
              <a:t>=</a:t>
            </a:r>
            <a:r>
              <a:rPr lang="pt-BR" b="1" dirty="0">
                <a:effectLst>
                  <a:outerShdw blurRad="38100" dist="38100" dir="2700000" algn="tl">
                    <a:srgbClr val="000000">
                      <a:alpha val="43137"/>
                    </a:srgbClr>
                  </a:outerShdw>
                </a:effectLst>
                <a:latin typeface="Symbol" pitchFamily="18" charset="2"/>
              </a:rPr>
              <a:t>g</a:t>
            </a:r>
            <a:r>
              <a:rPr lang="pt-BR" b="1" baseline="-25000" dirty="0">
                <a:effectLst>
                  <a:outerShdw blurRad="38100" dist="38100" dir="2700000" algn="tl">
                    <a:srgbClr val="000000">
                      <a:alpha val="43137"/>
                    </a:srgbClr>
                  </a:outerShdw>
                </a:effectLst>
                <a:latin typeface="Comic Sans MS" pitchFamily="66" charset="0"/>
              </a:rPr>
              <a:t>T</a:t>
            </a:r>
            <a:r>
              <a:rPr lang="pt-BR" b="1" dirty="0">
                <a:effectLst>
                  <a:outerShdw blurRad="38100" dist="38100" dir="2700000" algn="tl">
                    <a:srgbClr val="000000">
                      <a:alpha val="43137"/>
                    </a:srgbClr>
                  </a:outerShdw>
                </a:effectLst>
                <a:latin typeface="Comic Sans MS" pitchFamily="66" charset="0"/>
              </a:rPr>
              <a:t>(cosh </a:t>
            </a:r>
            <a:r>
              <a:rPr lang="pt-BR" b="1" dirty="0">
                <a:effectLst>
                  <a:outerShdw blurRad="38100" dist="38100" dir="2700000" algn="tl">
                    <a:srgbClr val="000000">
                      <a:alpha val="43137"/>
                    </a:srgbClr>
                  </a:outerShdw>
                </a:effectLst>
                <a:latin typeface="Symbol" pitchFamily="18" charset="2"/>
              </a:rPr>
              <a:t>h</a:t>
            </a:r>
            <a:r>
              <a:rPr lang="pt-BR" b="1" dirty="0">
                <a:effectLst>
                  <a:outerShdw blurRad="38100" dist="38100" dir="2700000" algn="tl">
                    <a:srgbClr val="000000">
                      <a:alpha val="43137"/>
                    </a:srgbClr>
                  </a:outerShdw>
                </a:effectLst>
                <a:latin typeface="Comic Sans MS" pitchFamily="66" charset="0"/>
              </a:rPr>
              <a:t>, v</a:t>
            </a:r>
            <a:r>
              <a:rPr lang="pt-BR" b="1" baseline="-25000" dirty="0">
                <a:effectLst>
                  <a:outerShdw blurRad="38100" dist="38100" dir="2700000" algn="tl">
                    <a:srgbClr val="000000">
                      <a:alpha val="43137"/>
                    </a:srgbClr>
                  </a:outerShdw>
                </a:effectLst>
                <a:latin typeface="Comic Sans MS" pitchFamily="66" charset="0"/>
              </a:rPr>
              <a:t>x</a:t>
            </a:r>
            <a:r>
              <a:rPr lang="pt-BR" b="1" dirty="0">
                <a:effectLst>
                  <a:outerShdw blurRad="38100" dist="38100" dir="2700000" algn="tl">
                    <a:srgbClr val="000000">
                      <a:alpha val="43137"/>
                    </a:srgbClr>
                  </a:outerShdw>
                </a:effectLst>
                <a:latin typeface="Comic Sans MS" pitchFamily="66" charset="0"/>
              </a:rPr>
              <a:t>(x,y), v</a:t>
            </a:r>
            <a:r>
              <a:rPr lang="pt-BR" b="1" baseline="-25000" dirty="0">
                <a:effectLst>
                  <a:outerShdw blurRad="38100" dist="38100" dir="2700000" algn="tl">
                    <a:srgbClr val="000000">
                      <a:alpha val="43137"/>
                    </a:srgbClr>
                  </a:outerShdw>
                </a:effectLst>
                <a:latin typeface="Comic Sans MS" pitchFamily="66" charset="0"/>
              </a:rPr>
              <a:t>y</a:t>
            </a:r>
            <a:r>
              <a:rPr lang="pt-BR" b="1" dirty="0">
                <a:effectLst>
                  <a:outerShdw blurRad="38100" dist="38100" dir="2700000" algn="tl">
                    <a:srgbClr val="000000">
                      <a:alpha val="43137"/>
                    </a:srgbClr>
                  </a:outerShdw>
                </a:effectLst>
                <a:latin typeface="Comic Sans MS" pitchFamily="66" charset="0"/>
              </a:rPr>
              <a:t>(x,y), sinh</a:t>
            </a:r>
            <a:r>
              <a:rPr lang="pt-BR" b="1" dirty="0">
                <a:effectLst>
                  <a:outerShdw blurRad="38100" dist="38100" dir="2700000" algn="tl">
                    <a:srgbClr val="000000">
                      <a:alpha val="43137"/>
                    </a:srgbClr>
                  </a:outerShdw>
                </a:effectLst>
                <a:latin typeface="Symbol" pitchFamily="18" charset="2"/>
              </a:rPr>
              <a:t> h </a:t>
            </a:r>
            <a:r>
              <a:rPr lang="pt-BR" b="1" dirty="0">
                <a:effectLst>
                  <a:outerShdw blurRad="38100" dist="38100" dir="2700000" algn="tl">
                    <a:srgbClr val="000000">
                      <a:alpha val="43137"/>
                    </a:srgbClr>
                  </a:outerShdw>
                </a:effectLst>
                <a:latin typeface="Comic Sans MS" pitchFamily="66" charset="0"/>
              </a:rPr>
              <a:t>) </a:t>
            </a:r>
            <a:r>
              <a:rPr lang="en-US" b="1" dirty="0">
                <a:effectLst>
                  <a:outerShdw blurRad="38100" dist="38100" dir="2700000" algn="tl">
                    <a:srgbClr val="000000">
                      <a:alpha val="43137"/>
                    </a:srgbClr>
                  </a:outerShdw>
                </a:effectLst>
                <a:latin typeface="Comic Sans MS" pitchFamily="66" charset="0"/>
              </a:rPr>
              <a:t>=&gt;4 velocity of the flow field</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de-DE" b="1" dirty="0">
                <a:effectLst>
                  <a:outerShdw blurRad="38100" dist="38100" dir="2700000" algn="tl">
                    <a:srgbClr val="000000">
                      <a:alpha val="43137"/>
                    </a:srgbClr>
                  </a:outerShdw>
                </a:effectLst>
                <a:latin typeface="Comic Sans MS" pitchFamily="66" charset="0"/>
              </a:rPr>
              <a:t>d</a:t>
            </a:r>
            <a:r>
              <a:rPr lang="de-DE" b="1" baseline="30000" dirty="0">
                <a:effectLst>
                  <a:outerShdw blurRad="38100" dist="38100" dir="2700000" algn="tl">
                    <a:srgbClr val="000000">
                      <a:alpha val="43137"/>
                    </a:srgbClr>
                  </a:outerShdw>
                </a:effectLst>
                <a:latin typeface="Comic Sans MS" pitchFamily="66" charset="0"/>
              </a:rPr>
              <a:t>4</a:t>
            </a:r>
            <a:r>
              <a:rPr lang="de-DE" b="1" dirty="0">
                <a:effectLst>
                  <a:outerShdw blurRad="38100" dist="38100" dir="2700000" algn="tl">
                    <a:srgbClr val="000000">
                      <a:alpha val="43137"/>
                    </a:srgbClr>
                  </a:outerShdw>
                </a:effectLst>
                <a:latin typeface="Comic Sans MS" pitchFamily="66" charset="0"/>
              </a:rPr>
              <a:t>x=</a:t>
            </a:r>
            <a:r>
              <a:rPr lang="de-DE" b="1" dirty="0">
                <a:effectLst>
                  <a:outerShdw blurRad="38100" dist="38100" dir="2700000" algn="tl">
                    <a:srgbClr val="000000">
                      <a:alpha val="43137"/>
                    </a:srgbClr>
                  </a:outerShdw>
                </a:effectLst>
                <a:latin typeface="Symbol" pitchFamily="18" charset="2"/>
              </a:rPr>
              <a:t>t</a:t>
            </a:r>
            <a:r>
              <a:rPr lang="de-DE" b="1" spc="-150" dirty="0">
                <a:effectLst>
                  <a:outerShdw blurRad="38100" dist="38100" dir="2700000" algn="tl">
                    <a:srgbClr val="000000">
                      <a:alpha val="43137"/>
                    </a:srgbClr>
                  </a:outerShdw>
                </a:effectLst>
                <a:latin typeface="Comic Sans MS" pitchFamily="66" charset="0"/>
              </a:rPr>
              <a:t> d</a:t>
            </a:r>
            <a:r>
              <a:rPr lang="de-DE" b="1" spc="-150" dirty="0">
                <a:effectLst>
                  <a:outerShdw blurRad="38100" dist="38100" dir="2700000" algn="tl">
                    <a:srgbClr val="000000">
                      <a:alpha val="43137"/>
                    </a:srgbClr>
                  </a:outerShdw>
                </a:effectLst>
                <a:latin typeface="Symbol" pitchFamily="18" charset="2"/>
              </a:rPr>
              <a:t>t</a:t>
            </a:r>
            <a:r>
              <a:rPr lang="de-DE" b="1" spc="-150" dirty="0">
                <a:effectLst>
                  <a:outerShdw blurRad="38100" dist="38100" dir="2700000" algn="tl">
                    <a:srgbClr val="000000">
                      <a:alpha val="43137"/>
                    </a:srgbClr>
                  </a:outerShdw>
                </a:effectLst>
                <a:latin typeface="Comic Sans MS" pitchFamily="66" charset="0"/>
              </a:rPr>
              <a:t> dx dy d</a:t>
            </a:r>
            <a:r>
              <a:rPr lang="de-DE" b="1" spc="-150" dirty="0">
                <a:effectLst>
                  <a:outerShdw blurRad="38100" dist="38100" dir="2700000" algn="tl">
                    <a:srgbClr val="000000">
                      <a:alpha val="43137"/>
                    </a:srgbClr>
                  </a:outerShdw>
                </a:effectLst>
                <a:latin typeface="Symbol" pitchFamily="18" charset="2"/>
              </a:rPr>
              <a:t>h </a:t>
            </a:r>
            <a:r>
              <a:rPr lang="en-US" b="1" dirty="0">
                <a:effectLst>
                  <a:outerShdw blurRad="38100" dist="38100" dir="2700000" algn="tl">
                    <a:srgbClr val="000000">
                      <a:alpha val="43137"/>
                    </a:srgbClr>
                  </a:outerShdw>
                </a:effectLst>
                <a:latin typeface="Comic Sans MS" pitchFamily="66" charset="0"/>
              </a:rPr>
              <a:t>=&gt;4-volume element</a:t>
            </a:r>
            <a:r>
              <a:rPr lang="en-US" b="1" dirty="0">
                <a:effectLst>
                  <a:outerShdw blurRad="38100" dist="38100" dir="2700000" algn="tl">
                    <a:srgbClr val="000000">
                      <a:alpha val="43137"/>
                    </a:srgbClr>
                  </a:outerShdw>
                </a:effectLst>
                <a:latin typeface="+mn-lt"/>
              </a:rPr>
              <a:t> , </a:t>
            </a:r>
            <a:r>
              <a:rPr lang="en-US" b="1" dirty="0">
                <a:effectLst>
                  <a:outerShdw blurRad="38100" dist="38100" dir="2700000" algn="tl">
                    <a:srgbClr val="000000">
                      <a:alpha val="43137"/>
                    </a:srgbClr>
                  </a:outerShdw>
                </a:effectLst>
                <a:latin typeface="Comic Sans MS" pitchFamily="66" charset="0"/>
              </a:rPr>
              <a:t>Y= rapidity (=0 </a:t>
            </a:r>
            <a:r>
              <a:rPr lang="en-US" b="1" dirty="0" smtClean="0">
                <a:effectLst>
                  <a:outerShdw blurRad="38100" dist="38100" dir="2700000" algn="tl">
                    <a:srgbClr val="000000">
                      <a:alpha val="43137"/>
                    </a:srgbClr>
                  </a:outerShdw>
                </a:effectLst>
                <a:latin typeface="Comic Sans MS" pitchFamily="66" charset="0"/>
              </a:rPr>
              <a:t>at </a:t>
            </a:r>
            <a:r>
              <a:rPr lang="en-US" b="1" dirty="0">
                <a:effectLst>
                  <a:outerShdw blurRad="38100" dist="38100" dir="2700000" algn="tl">
                    <a:srgbClr val="000000">
                      <a:alpha val="43137"/>
                    </a:srgbClr>
                  </a:outerShdw>
                </a:effectLst>
                <a:latin typeface="Comic Sans MS" pitchFamily="66" charset="0"/>
              </a:rPr>
              <a:t>mid rapidity)</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dirty="0">
                <a:effectLst>
                  <a:outerShdw blurRad="38100" dist="38100" dir="2700000" algn="tl">
                    <a:srgbClr val="000000">
                      <a:alpha val="43137"/>
                    </a:srgbClr>
                  </a:outerShdw>
                </a:effectLst>
                <a:latin typeface="Comic Sans MS" pitchFamily="66" charset="0"/>
              </a:rPr>
              <a:t> </a:t>
            </a:r>
            <a:r>
              <a:rPr lang="en-US" b="1" dirty="0">
                <a:effectLst>
                  <a:outerShdw blurRad="38100" dist="38100" dir="2700000" algn="tl">
                    <a:srgbClr val="000000">
                      <a:alpha val="43137"/>
                    </a:srgbClr>
                  </a:outerShdw>
                </a:effectLst>
                <a:latin typeface="Symbol" pitchFamily="18" charset="2"/>
              </a:rPr>
              <a:t>t</a:t>
            </a:r>
            <a:r>
              <a:rPr lang="en-US" b="1" dirty="0">
                <a:effectLst>
                  <a:outerShdw blurRad="38100" dist="38100" dir="2700000" algn="tl">
                    <a:srgbClr val="000000">
                      <a:alpha val="43137"/>
                    </a:srgbClr>
                  </a:outerShdw>
                </a:effectLst>
                <a:latin typeface="Comic Sans MS" pitchFamily="66" charset="0"/>
              </a:rPr>
              <a:t>= </a:t>
            </a:r>
            <a:r>
              <a:rPr lang="en-US" b="1" dirty="0" smtClean="0">
                <a:effectLst>
                  <a:outerShdw blurRad="38100" dist="38100" dir="2700000" algn="tl">
                    <a:srgbClr val="000000">
                      <a:alpha val="43137"/>
                    </a:srgbClr>
                  </a:outerShdw>
                </a:effectLst>
                <a:latin typeface="Comic Sans MS" pitchFamily="66" charset="0"/>
              </a:rPr>
              <a:t>[</a:t>
            </a:r>
            <a:r>
              <a:rPr lang="en-US" b="1" dirty="0">
                <a:effectLst>
                  <a:outerShdw blurRad="38100" dist="38100" dir="2700000" algn="tl">
                    <a:srgbClr val="000000">
                      <a:alpha val="43137"/>
                    </a:srgbClr>
                  </a:outerShdw>
                </a:effectLst>
                <a:latin typeface="Comic Sans MS" pitchFamily="66" charset="0"/>
              </a:rPr>
              <a:t>t</a:t>
            </a:r>
            <a:r>
              <a:rPr lang="en-US" b="1" baseline="30000" dirty="0" smtClean="0">
                <a:effectLst>
                  <a:outerShdw blurRad="38100" dist="38100" dir="2700000" algn="tl">
                    <a:srgbClr val="000000">
                      <a:alpha val="43137"/>
                    </a:srgbClr>
                  </a:outerShdw>
                </a:effectLst>
                <a:latin typeface="Comic Sans MS" pitchFamily="66" charset="0"/>
              </a:rPr>
              <a:t>2</a:t>
            </a:r>
            <a:r>
              <a:rPr lang="en-US" b="1" dirty="0" smtClean="0">
                <a:effectLst>
                  <a:outerShdw blurRad="38100" dist="38100" dir="2700000" algn="tl">
                    <a:srgbClr val="000000">
                      <a:alpha val="43137"/>
                    </a:srgbClr>
                  </a:outerShdw>
                </a:effectLst>
                <a:latin typeface="Comic Sans MS" pitchFamily="66" charset="0"/>
              </a:rPr>
              <a:t> </a:t>
            </a:r>
            <a:r>
              <a:rPr lang="en-US" b="1" dirty="0">
                <a:effectLst>
                  <a:outerShdw blurRad="38100" dist="38100" dir="2700000" algn="tl">
                    <a:srgbClr val="000000">
                      <a:alpha val="43137"/>
                    </a:srgbClr>
                  </a:outerShdw>
                </a:effectLst>
                <a:latin typeface="Comic Sans MS" pitchFamily="66" charset="0"/>
              </a:rPr>
              <a:t>- z</a:t>
            </a:r>
            <a:r>
              <a:rPr lang="en-US" b="1" baseline="30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a:t>
            </a:r>
            <a:r>
              <a:rPr lang="en-US" b="1" baseline="30000" dirty="0">
                <a:effectLst>
                  <a:outerShdw blurRad="38100" dist="38100" dir="2700000" algn="tl">
                    <a:srgbClr val="000000">
                      <a:alpha val="43137"/>
                    </a:srgbClr>
                  </a:outerShdw>
                </a:effectLst>
                <a:latin typeface="Comic Sans MS" pitchFamily="66" charset="0"/>
              </a:rPr>
              <a:t>1/2</a:t>
            </a:r>
            <a:r>
              <a:rPr lang="en-US" b="1" dirty="0">
                <a:effectLst>
                  <a:outerShdw blurRad="38100" dist="38100" dir="2700000" algn="tl">
                    <a:srgbClr val="000000">
                      <a:alpha val="43137"/>
                    </a:srgbClr>
                  </a:outerShdw>
                </a:effectLst>
                <a:latin typeface="Comic Sans MS" pitchFamily="66" charset="0"/>
              </a:rPr>
              <a:t> =&gt;proper time,</a:t>
            </a:r>
            <a:r>
              <a:rPr lang="en-US" dirty="0">
                <a:effectLst>
                  <a:outerShdw blurRad="38100" dist="38100" dir="2700000" algn="tl">
                    <a:srgbClr val="000000">
                      <a:alpha val="43137"/>
                    </a:srgbClr>
                  </a:outerShdw>
                </a:effectLst>
                <a:latin typeface="Comic Sans MS" pitchFamily="66" charset="0"/>
              </a:rPr>
              <a:t>  </a:t>
            </a:r>
            <a:r>
              <a:rPr lang="en-US" b="1" dirty="0">
                <a:effectLst>
                  <a:outerShdw blurRad="38100" dist="38100" dir="2700000" algn="tl">
                    <a:srgbClr val="000000">
                      <a:alpha val="43137"/>
                    </a:srgbClr>
                  </a:outerShdw>
                </a:effectLst>
                <a:latin typeface="Symbol" pitchFamily="18" charset="2"/>
              </a:rPr>
              <a:t>h</a:t>
            </a:r>
            <a:r>
              <a:rPr lang="en-US" dirty="0">
                <a:effectLst>
                  <a:outerShdw blurRad="38100" dist="38100" dir="2700000" algn="tl">
                    <a:srgbClr val="000000">
                      <a:alpha val="43137"/>
                    </a:srgbClr>
                  </a:outerShdw>
                </a:effectLst>
                <a:latin typeface="Comic Sans MS" pitchFamily="66" charset="0"/>
              </a:rPr>
              <a:t>= </a:t>
            </a:r>
            <a:r>
              <a:rPr lang="en-US" b="1" dirty="0">
                <a:effectLst>
                  <a:outerShdw blurRad="38100" dist="38100" dir="2700000" algn="tl">
                    <a:srgbClr val="000000">
                      <a:alpha val="43137"/>
                    </a:srgbClr>
                  </a:outerShdw>
                </a:effectLst>
                <a:latin typeface="Comic Sans MS" pitchFamily="66" charset="0"/>
              </a:rPr>
              <a:t>tanh</a:t>
            </a:r>
            <a:r>
              <a:rPr lang="en-US" b="1" baseline="30000" dirty="0">
                <a:effectLst>
                  <a:outerShdw blurRad="38100" dist="38100" dir="2700000" algn="tl">
                    <a:srgbClr val="000000">
                      <a:alpha val="43137"/>
                    </a:srgbClr>
                  </a:outerShdw>
                </a:effectLst>
                <a:latin typeface="Comic Sans MS" pitchFamily="66" charset="0"/>
              </a:rPr>
              <a:t>-1</a:t>
            </a:r>
            <a:r>
              <a:rPr lang="en-US" b="1" dirty="0">
                <a:effectLst>
                  <a:outerShdw blurRad="38100" dist="38100" dir="2700000" algn="tl">
                    <a:srgbClr val="000000">
                      <a:alpha val="43137"/>
                    </a:srgbClr>
                  </a:outerShdw>
                </a:effectLst>
                <a:latin typeface="Comic Sans MS" pitchFamily="66" charset="0"/>
              </a:rPr>
              <a:t>(z/t) =&gt; space time rapidity</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b="1" dirty="0" err="1">
                <a:effectLst>
                  <a:outerShdw blurRad="38100" dist="38100" dir="2700000" algn="tl">
                    <a:srgbClr val="000000">
                      <a:alpha val="43137"/>
                    </a:srgbClr>
                  </a:outerShdw>
                </a:effectLst>
                <a:latin typeface="Symbol" pitchFamily="18" charset="2"/>
              </a:rPr>
              <a:t>g</a:t>
            </a:r>
            <a:r>
              <a:rPr lang="en-US" b="1" baseline="-25000" dirty="0" err="1">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=1/[1 </a:t>
            </a:r>
            <a:r>
              <a:rPr lang="en-US" b="1" dirty="0" smtClean="0">
                <a:effectLst>
                  <a:outerShdw blurRad="38100" dist="38100" dir="2700000" algn="tl">
                    <a:srgbClr val="000000">
                      <a:alpha val="43137"/>
                    </a:srgbClr>
                  </a:outerShdw>
                </a:effectLst>
                <a:latin typeface="Comic Sans MS" pitchFamily="66" charset="0"/>
              </a:rPr>
              <a:t>- v</a:t>
            </a:r>
            <a:r>
              <a:rPr lang="en-US" b="1" baseline="-25000" dirty="0" smtClean="0">
                <a:effectLst>
                  <a:outerShdw blurRad="38100" dist="38100" dir="2700000" algn="tl">
                    <a:srgbClr val="000000">
                      <a:alpha val="43137"/>
                    </a:srgbClr>
                  </a:outerShdw>
                </a:effectLst>
                <a:latin typeface="Comic Sans MS" pitchFamily="66" charset="0"/>
              </a:rPr>
              <a:t>T</a:t>
            </a:r>
            <a:r>
              <a:rPr lang="en-US" b="1" baseline="30000" dirty="0" smtClean="0">
                <a:effectLst>
                  <a:outerShdw blurRad="38100" dist="38100" dir="2700000" algn="tl">
                    <a:srgbClr val="000000">
                      <a:alpha val="43137"/>
                    </a:srgbClr>
                  </a:outerShdw>
                </a:effectLst>
                <a:latin typeface="Comic Sans MS" pitchFamily="66" charset="0"/>
              </a:rPr>
              <a:t>2</a:t>
            </a:r>
            <a:r>
              <a:rPr lang="en-US" b="1" dirty="0" smtClean="0">
                <a:effectLst>
                  <a:outerShdw blurRad="38100" dist="38100" dir="2700000" algn="tl">
                    <a:srgbClr val="000000">
                      <a:alpha val="43137"/>
                    </a:srgbClr>
                  </a:outerShdw>
                </a:effectLst>
                <a:latin typeface="Comic Sans MS" pitchFamily="66" charset="0"/>
              </a:rPr>
              <a:t>]</a:t>
            </a:r>
            <a:r>
              <a:rPr lang="en-US" b="1" baseline="30000" dirty="0" smtClean="0">
                <a:effectLst>
                  <a:outerShdw blurRad="38100" dist="38100" dir="2700000" algn="tl">
                    <a:srgbClr val="000000">
                      <a:alpha val="43137"/>
                    </a:srgbClr>
                  </a:outerShdw>
                </a:effectLst>
                <a:latin typeface="Comic Sans MS" pitchFamily="66" charset="0"/>
              </a:rPr>
              <a:t>1/2</a:t>
            </a:r>
            <a:r>
              <a:rPr lang="en-US" b="1" dirty="0" smtClean="0">
                <a:effectLst>
                  <a:outerShdw blurRad="38100" dist="38100" dir="2700000" algn="tl">
                    <a:srgbClr val="000000">
                      <a:alpha val="43137"/>
                    </a:srgbClr>
                  </a:outerShdw>
                </a:effectLst>
                <a:latin typeface="Comic Sans MS" pitchFamily="66" charset="0"/>
              </a:rPr>
              <a:t> </a:t>
            </a:r>
            <a:r>
              <a:rPr lang="en-US" b="1" dirty="0">
                <a:effectLst>
                  <a:outerShdw blurRad="38100" dist="38100" dir="2700000" algn="tl">
                    <a:srgbClr val="000000">
                      <a:alpha val="43137"/>
                    </a:srgbClr>
                  </a:outerShdw>
                </a:effectLst>
                <a:latin typeface="Comic Sans MS" pitchFamily="66" charset="0"/>
              </a:rPr>
              <a:t>=&gt; Lorentz factor,   </a:t>
            </a:r>
            <a:r>
              <a:rPr lang="en-US" b="1" dirty="0" err="1">
                <a:effectLst>
                  <a:outerShdw blurRad="38100" dist="38100" dir="2700000" algn="tl">
                    <a:srgbClr val="000000">
                      <a:alpha val="43137"/>
                    </a:srgbClr>
                  </a:outerShdw>
                </a:effectLst>
                <a:latin typeface="Comic Sans MS" pitchFamily="66" charset="0"/>
              </a:rPr>
              <a:t>v</a:t>
            </a:r>
            <a:r>
              <a:rPr lang="en-US" b="1" baseline="-25000" dirty="0" err="1">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 [v</a:t>
            </a:r>
            <a:r>
              <a:rPr lang="en-US" b="1" baseline="-25000" dirty="0">
                <a:effectLst>
                  <a:outerShdw blurRad="38100" dist="38100" dir="2700000" algn="tl">
                    <a:srgbClr val="000000">
                      <a:alpha val="43137"/>
                    </a:srgbClr>
                  </a:outerShdw>
                </a:effectLst>
                <a:latin typeface="Comic Sans MS" pitchFamily="66" charset="0"/>
              </a:rPr>
              <a:t>x</a:t>
            </a:r>
            <a:r>
              <a:rPr lang="en-US" b="1" baseline="30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 v</a:t>
            </a:r>
            <a:r>
              <a:rPr lang="en-US" b="1" baseline="-25000" dirty="0">
                <a:effectLst>
                  <a:outerShdw blurRad="38100" dist="38100" dir="2700000" algn="tl">
                    <a:srgbClr val="000000">
                      <a:alpha val="43137"/>
                    </a:srgbClr>
                  </a:outerShdw>
                </a:effectLst>
                <a:latin typeface="Comic Sans MS" pitchFamily="66" charset="0"/>
              </a:rPr>
              <a:t>y</a:t>
            </a:r>
            <a:r>
              <a:rPr lang="en-US" b="1" baseline="30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a:t>
            </a:r>
            <a:r>
              <a:rPr lang="en-US" b="1" baseline="30000" dirty="0">
                <a:effectLst>
                  <a:outerShdw blurRad="38100" dist="38100" dir="2700000" algn="tl">
                    <a:srgbClr val="000000">
                      <a:alpha val="43137"/>
                    </a:srgbClr>
                  </a:outerShdw>
                </a:effectLst>
                <a:latin typeface="Comic Sans MS" pitchFamily="66" charset="0"/>
              </a:rPr>
              <a:t>1/2</a:t>
            </a:r>
            <a:r>
              <a:rPr lang="en-US" b="1" dirty="0">
                <a:effectLst>
                  <a:outerShdw blurRad="38100" dist="38100" dir="2700000" algn="tl">
                    <a:srgbClr val="000000">
                      <a:alpha val="43137"/>
                    </a:srgbClr>
                  </a:outerShdw>
                </a:effectLst>
                <a:latin typeface="Comic Sans MS" pitchFamily="66" charset="0"/>
              </a:rPr>
              <a:t> =&gt;radial flow velocity and p</a:t>
            </a:r>
            <a:r>
              <a:rPr lang="en-US" b="1" baseline="-25000" dirty="0">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 [p</a:t>
            </a:r>
            <a:r>
              <a:rPr lang="en-US" b="1" baseline="-25000" dirty="0">
                <a:effectLst>
                  <a:outerShdw blurRad="38100" dist="38100" dir="2700000" algn="tl">
                    <a:srgbClr val="000000">
                      <a:alpha val="43137"/>
                    </a:srgbClr>
                  </a:outerShdw>
                </a:effectLst>
                <a:latin typeface="Comic Sans MS" pitchFamily="66" charset="0"/>
              </a:rPr>
              <a:t>x</a:t>
            </a:r>
            <a:r>
              <a:rPr lang="en-US" b="1" baseline="30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 p</a:t>
            </a:r>
            <a:r>
              <a:rPr lang="en-US" b="1" baseline="-25000" dirty="0">
                <a:effectLst>
                  <a:outerShdw blurRad="38100" dist="38100" dir="2700000" algn="tl">
                    <a:srgbClr val="000000">
                      <a:alpha val="43137"/>
                    </a:srgbClr>
                  </a:outerShdw>
                </a:effectLst>
                <a:latin typeface="Comic Sans MS" pitchFamily="66" charset="0"/>
              </a:rPr>
              <a:t>y</a:t>
            </a:r>
            <a:r>
              <a:rPr lang="en-US" b="1" baseline="30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a:t>
            </a:r>
            <a:r>
              <a:rPr lang="en-US" b="1" baseline="30000" dirty="0">
                <a:effectLst>
                  <a:outerShdw blurRad="38100" dist="38100" dir="2700000" algn="tl">
                    <a:srgbClr val="000000">
                      <a:alpha val="43137"/>
                    </a:srgbClr>
                  </a:outerShdw>
                </a:effectLst>
                <a:latin typeface="Comic Sans MS" pitchFamily="66" charset="0"/>
              </a:rPr>
              <a:t>1/2</a:t>
            </a:r>
            <a:r>
              <a:rPr lang="en-US" b="1" dirty="0">
                <a:effectLst>
                  <a:outerShdw blurRad="38100" dist="38100" dir="2700000" algn="tl">
                    <a:srgbClr val="000000">
                      <a:alpha val="43137"/>
                    </a:srgbClr>
                  </a:outerShdw>
                </a:effectLst>
                <a:latin typeface="Comic Sans MS" pitchFamily="66" charset="0"/>
              </a:rPr>
              <a:t> =&gt;transverse momentum</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Taking the </a:t>
            </a:r>
            <a:r>
              <a:rPr lang="en-US" b="1" dirty="0" err="1">
                <a:effectLst>
                  <a:outerShdw blurRad="38100" dist="38100" dir="2700000" algn="tl">
                    <a:srgbClr val="000000">
                      <a:alpha val="43137"/>
                    </a:srgbClr>
                  </a:outerShdw>
                </a:effectLst>
                <a:latin typeface="Comic Sans MS" pitchFamily="66" charset="0"/>
              </a:rPr>
              <a:t>azimuthal</a:t>
            </a:r>
            <a:r>
              <a:rPr lang="en-US" b="1" dirty="0">
                <a:effectLst>
                  <a:outerShdw blurRad="38100" dist="38100" dir="2700000" algn="tl">
                    <a:srgbClr val="000000">
                      <a:alpha val="43137"/>
                    </a:srgbClr>
                  </a:outerShdw>
                </a:effectLst>
                <a:latin typeface="Comic Sans MS" pitchFamily="66" charset="0"/>
              </a:rPr>
              <a:t> angle for transverse momentum as</a:t>
            </a:r>
            <a:r>
              <a:rPr lang="en-US" b="1" dirty="0">
                <a:effectLst>
                  <a:outerShdw blurRad="38100" dist="38100" dir="2700000" algn="tl">
                    <a:srgbClr val="000000">
                      <a:alpha val="43137"/>
                    </a:srgbClr>
                  </a:outerShdw>
                </a:effectLst>
                <a:latin typeface="Symbol" pitchFamily="18" charset="2"/>
              </a:rPr>
              <a:t>  </a:t>
            </a:r>
            <a:r>
              <a:rPr lang="en-US" b="1" dirty="0">
                <a:effectLst>
                  <a:outerShdw blurRad="38100" dist="38100" dir="2700000" algn="tl">
                    <a:srgbClr val="000000">
                      <a:alpha val="43137"/>
                    </a:srgbClr>
                  </a:outerShdw>
                </a:effectLst>
                <a:latin typeface="Comic Sans MS" pitchFamily="66" charset="0"/>
              </a:rPr>
              <a:t>(in the reaction plane ) we can write :</a:t>
            </a:r>
          </a:p>
          <a:p>
            <a:pPr fontAlgn="auto">
              <a:spcBef>
                <a:spcPts val="0"/>
              </a:spcBef>
              <a:spcAft>
                <a:spcPts val="0"/>
              </a:spcAft>
              <a:defRPr/>
            </a:pPr>
            <a:endParaRPr lang="en-US" b="1" dirty="0">
              <a:latin typeface="Comic Sans MS" pitchFamily="66" charset="0"/>
            </a:endParaRPr>
          </a:p>
          <a:p>
            <a:pPr fontAlgn="auto">
              <a:spcBef>
                <a:spcPts val="0"/>
              </a:spcBef>
              <a:spcAft>
                <a:spcPts val="0"/>
              </a:spcAft>
              <a:defRPr/>
            </a:pPr>
            <a:r>
              <a:rPr lang="en-US" sz="2800" b="1" dirty="0">
                <a:effectLst>
                  <a:outerShdw blurRad="38100" dist="38100" dir="2700000" algn="tl">
                    <a:srgbClr val="000000">
                      <a:alpha val="43137"/>
                    </a:srgbClr>
                  </a:outerShdw>
                </a:effectLst>
                <a:latin typeface="Comic Sans MS" pitchFamily="66" charset="0"/>
              </a:rPr>
              <a:t>         p</a:t>
            </a:r>
            <a:r>
              <a:rPr lang="en-US" sz="2800" b="1" baseline="30000" dirty="0">
                <a:effectLst>
                  <a:outerShdw blurRad="38100" dist="38100" dir="2700000" algn="tl">
                    <a:srgbClr val="000000">
                      <a:alpha val="43137"/>
                    </a:srgbClr>
                  </a:outerShdw>
                </a:effectLst>
                <a:latin typeface="Symbol" pitchFamily="18" charset="2"/>
              </a:rPr>
              <a:t>m</a:t>
            </a:r>
            <a:r>
              <a:rPr lang="en-US" sz="2800" b="1" dirty="0">
                <a:effectLst>
                  <a:outerShdw blurRad="38100" dist="38100" dir="2700000" algn="tl">
                    <a:srgbClr val="000000">
                      <a:alpha val="43137"/>
                    </a:srgbClr>
                  </a:outerShdw>
                </a:effectLst>
                <a:latin typeface="Comic Sans MS" pitchFamily="66" charset="0"/>
              </a:rPr>
              <a:t>.u</a:t>
            </a:r>
            <a:r>
              <a:rPr lang="en-US" sz="2800" b="1" baseline="-25000" dirty="0">
                <a:effectLst>
                  <a:outerShdw blurRad="38100" dist="38100" dir="2700000" algn="tl">
                    <a:srgbClr val="000000">
                      <a:alpha val="43137"/>
                    </a:srgbClr>
                  </a:outerShdw>
                </a:effectLst>
                <a:latin typeface="Symbol" pitchFamily="18" charset="2"/>
              </a:rPr>
              <a:t>m</a:t>
            </a:r>
            <a:r>
              <a:rPr lang="en-US" sz="2800" b="1" dirty="0">
                <a:effectLst>
                  <a:outerShdw blurRad="38100" dist="38100" dir="2700000" algn="tl">
                    <a:srgbClr val="000000">
                      <a:alpha val="43137"/>
                    </a:srgbClr>
                  </a:outerShdw>
                </a:effectLst>
                <a:latin typeface="Comic Sans MS" pitchFamily="66" charset="0"/>
              </a:rPr>
              <a:t> =</a:t>
            </a:r>
            <a:r>
              <a:rPr lang="en-US" sz="2800" b="1" dirty="0" err="1">
                <a:effectLst>
                  <a:outerShdw blurRad="38100" dist="38100" dir="2700000" algn="tl">
                    <a:srgbClr val="000000">
                      <a:alpha val="43137"/>
                    </a:srgbClr>
                  </a:outerShdw>
                </a:effectLst>
                <a:latin typeface="Symbol" pitchFamily="18" charset="2"/>
              </a:rPr>
              <a:t>g</a:t>
            </a:r>
            <a:r>
              <a:rPr lang="en-US" sz="2800" b="1" baseline="-25000" dirty="0" err="1">
                <a:effectLst>
                  <a:outerShdw blurRad="38100" dist="38100" dir="2700000" algn="tl">
                    <a:srgbClr val="000000">
                      <a:alpha val="43137"/>
                    </a:srgbClr>
                  </a:outerShdw>
                </a:effectLst>
                <a:latin typeface="Comic Sans MS" pitchFamily="66" charset="0"/>
              </a:rPr>
              <a:t>T</a:t>
            </a:r>
            <a:r>
              <a:rPr lang="en-US" sz="2800" b="1" dirty="0">
                <a:effectLst>
                  <a:outerShdw blurRad="38100" dist="38100" dir="2700000" algn="tl">
                    <a:srgbClr val="000000">
                      <a:alpha val="43137"/>
                    </a:srgbClr>
                  </a:outerShdw>
                </a:effectLst>
                <a:latin typeface="Comic Sans MS" pitchFamily="66" charset="0"/>
              </a:rPr>
              <a:t>[ </a:t>
            </a:r>
            <a:r>
              <a:rPr lang="en-US" sz="2800" b="1" dirty="0" err="1">
                <a:effectLst>
                  <a:outerShdw blurRad="38100" dist="38100" dir="2700000" algn="tl">
                    <a:srgbClr val="000000">
                      <a:alpha val="43137"/>
                    </a:srgbClr>
                  </a:outerShdw>
                </a:effectLst>
                <a:latin typeface="Comic Sans MS" pitchFamily="66" charset="0"/>
              </a:rPr>
              <a:t>p</a:t>
            </a:r>
            <a:r>
              <a:rPr lang="en-US" sz="2800" b="1" baseline="-25000" dirty="0" err="1">
                <a:effectLst>
                  <a:outerShdw blurRad="38100" dist="38100" dir="2700000" algn="tl">
                    <a:srgbClr val="000000">
                      <a:alpha val="43137"/>
                    </a:srgbClr>
                  </a:outerShdw>
                </a:effectLst>
                <a:latin typeface="Comic Sans MS" pitchFamily="66" charset="0"/>
              </a:rPr>
              <a:t>T</a:t>
            </a:r>
            <a:r>
              <a:rPr lang="en-US" sz="2800" b="1" dirty="0" err="1">
                <a:effectLst>
                  <a:outerShdw blurRad="38100" dist="38100" dir="2700000" algn="tl">
                    <a:srgbClr val="000000">
                      <a:alpha val="43137"/>
                    </a:srgbClr>
                  </a:outerShdw>
                </a:effectLst>
                <a:latin typeface="Comic Sans MS" pitchFamily="66" charset="0"/>
              </a:rPr>
              <a:t>cosh</a:t>
            </a:r>
            <a:r>
              <a:rPr lang="en-US" sz="2800" b="1" dirty="0">
                <a:effectLst>
                  <a:outerShdw blurRad="38100" dist="38100" dir="2700000" algn="tl">
                    <a:srgbClr val="000000">
                      <a:alpha val="43137"/>
                    </a:srgbClr>
                  </a:outerShdw>
                </a:effectLst>
                <a:latin typeface="Comic Sans MS" pitchFamily="66" charset="0"/>
              </a:rPr>
              <a:t>(Y-</a:t>
            </a:r>
            <a:r>
              <a:rPr lang="en-US" sz="2800" b="1" dirty="0">
                <a:effectLst>
                  <a:outerShdw blurRad="38100" dist="38100" dir="2700000" algn="tl">
                    <a:srgbClr val="000000">
                      <a:alpha val="43137"/>
                    </a:srgbClr>
                  </a:outerShdw>
                </a:effectLst>
                <a:latin typeface="Symbol" pitchFamily="18" charset="2"/>
              </a:rPr>
              <a:t>h</a:t>
            </a:r>
            <a:r>
              <a:rPr lang="en-US" sz="2800" b="1" dirty="0">
                <a:effectLst>
                  <a:outerShdw blurRad="38100" dist="38100" dir="2700000" algn="tl">
                    <a:srgbClr val="000000">
                      <a:alpha val="43137"/>
                    </a:srgbClr>
                  </a:outerShdw>
                </a:effectLst>
                <a:latin typeface="Comic Sans MS" pitchFamily="66" charset="0"/>
              </a:rPr>
              <a:t>)–</a:t>
            </a:r>
            <a:r>
              <a:rPr lang="en-US" sz="2800" b="1" dirty="0" err="1">
                <a:effectLst>
                  <a:outerShdw blurRad="38100" dist="38100" dir="2700000" algn="tl">
                    <a:srgbClr val="000000">
                      <a:alpha val="43137"/>
                    </a:srgbClr>
                  </a:outerShdw>
                </a:effectLst>
                <a:latin typeface="Comic Sans MS" pitchFamily="66" charset="0"/>
              </a:rPr>
              <a:t>p</a:t>
            </a:r>
            <a:r>
              <a:rPr lang="en-US" sz="2800" b="1" baseline="-25000" dirty="0" err="1">
                <a:effectLst>
                  <a:outerShdw blurRad="38100" dist="38100" dir="2700000" algn="tl">
                    <a:srgbClr val="000000">
                      <a:alpha val="43137"/>
                    </a:srgbClr>
                  </a:outerShdw>
                </a:effectLst>
                <a:latin typeface="Comic Sans MS" pitchFamily="66" charset="0"/>
              </a:rPr>
              <a:t>x</a:t>
            </a:r>
            <a:r>
              <a:rPr lang="en-US" sz="2800" b="1" dirty="0" err="1">
                <a:effectLst>
                  <a:outerShdw blurRad="38100" dist="38100" dir="2700000" algn="tl">
                    <a:srgbClr val="000000">
                      <a:alpha val="43137"/>
                    </a:srgbClr>
                  </a:outerShdw>
                </a:effectLst>
                <a:latin typeface="Comic Sans MS" pitchFamily="66" charset="0"/>
              </a:rPr>
              <a:t>v</a:t>
            </a:r>
            <a:r>
              <a:rPr lang="en-US" sz="2800" b="1" baseline="-25000" dirty="0" err="1">
                <a:effectLst>
                  <a:outerShdw blurRad="38100" dist="38100" dir="2700000" algn="tl">
                    <a:srgbClr val="000000">
                      <a:alpha val="43137"/>
                    </a:srgbClr>
                  </a:outerShdw>
                </a:effectLst>
                <a:latin typeface="Comic Sans MS" pitchFamily="66" charset="0"/>
              </a:rPr>
              <a:t>x</a:t>
            </a:r>
            <a:r>
              <a:rPr lang="en-US" sz="2800" b="1" dirty="0" err="1">
                <a:effectLst>
                  <a:outerShdw blurRad="38100" dist="38100" dir="2700000" algn="tl">
                    <a:srgbClr val="000000">
                      <a:alpha val="43137"/>
                    </a:srgbClr>
                  </a:outerShdw>
                </a:effectLst>
                <a:latin typeface="Comic Sans MS" pitchFamily="66" charset="0"/>
              </a:rPr>
              <a:t>–p</a:t>
            </a:r>
            <a:r>
              <a:rPr lang="en-US" sz="2800" b="1" baseline="-25000" dirty="0" err="1">
                <a:effectLst>
                  <a:outerShdw blurRad="38100" dist="38100" dir="2700000" algn="tl">
                    <a:srgbClr val="000000">
                      <a:alpha val="43137"/>
                    </a:srgbClr>
                  </a:outerShdw>
                </a:effectLst>
                <a:latin typeface="Comic Sans MS" pitchFamily="66" charset="0"/>
              </a:rPr>
              <a:t>y</a:t>
            </a:r>
            <a:r>
              <a:rPr lang="en-US" sz="2800" b="1" dirty="0" err="1">
                <a:effectLst>
                  <a:outerShdw blurRad="38100" dist="38100" dir="2700000" algn="tl">
                    <a:srgbClr val="000000">
                      <a:alpha val="43137"/>
                    </a:srgbClr>
                  </a:outerShdw>
                </a:effectLst>
                <a:latin typeface="Comic Sans MS" pitchFamily="66" charset="0"/>
              </a:rPr>
              <a:t>v</a:t>
            </a:r>
            <a:r>
              <a:rPr lang="en-US" sz="2800" b="1" baseline="-25000" dirty="0" err="1">
                <a:effectLst>
                  <a:outerShdw blurRad="38100" dist="38100" dir="2700000" algn="tl">
                    <a:srgbClr val="000000">
                      <a:alpha val="43137"/>
                    </a:srgbClr>
                  </a:outerShdw>
                </a:effectLst>
                <a:latin typeface="Comic Sans MS" pitchFamily="66" charset="0"/>
              </a:rPr>
              <a:t>y</a:t>
            </a:r>
            <a:r>
              <a:rPr lang="en-US" sz="2800" b="1" dirty="0">
                <a:effectLst>
                  <a:outerShdw blurRad="38100" dist="38100" dir="2700000" algn="tl">
                    <a:srgbClr val="000000">
                      <a:alpha val="43137"/>
                    </a:srgbClr>
                  </a:outerShdw>
                </a:effectLst>
                <a:latin typeface="Comic Sans MS" pitchFamily="66" charset="0"/>
              </a:rPr>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02771" y="339045"/>
            <a:ext cx="8229600" cy="6319679"/>
          </a:xfrm>
          <a:prstGeom prst="rect">
            <a:avLst/>
          </a:prstGeom>
          <a:noFill/>
          <a:ln w="9525">
            <a:noFill/>
            <a:miter lim="800000"/>
            <a:headEnd/>
            <a:tailEnd/>
          </a:ln>
          <a:effectLst/>
        </p:spPr>
        <p:txBody>
          <a:bodyPr>
            <a:spAutoFit/>
          </a:bodyPr>
          <a:lstStyle/>
          <a:p>
            <a:pPr algn="l"/>
            <a:r>
              <a:rPr lang="en-US" sz="2800" b="1" u="sng" dirty="0">
                <a:solidFill>
                  <a:srgbClr val="333300"/>
                </a:solidFill>
                <a:effectLst>
                  <a:outerShdw blurRad="38100" dist="38100" dir="2700000" algn="tl">
                    <a:srgbClr val="000000">
                      <a:alpha val="43137"/>
                    </a:srgbClr>
                  </a:outerShdw>
                </a:effectLst>
                <a:latin typeface="Times New Roman" pitchFamily="18" charset="0"/>
              </a:rPr>
              <a:t>Initial parameters for </a:t>
            </a:r>
            <a:r>
              <a:rPr lang="en-US" sz="2800" b="1" u="sng" dirty="0" err="1">
                <a:solidFill>
                  <a:srgbClr val="333300"/>
                </a:solidFill>
                <a:effectLst>
                  <a:outerShdw blurRad="38100" dist="38100" dir="2700000" algn="tl">
                    <a:srgbClr val="000000">
                      <a:alpha val="43137"/>
                    </a:srgbClr>
                  </a:outerShdw>
                </a:effectLst>
                <a:latin typeface="Times New Roman" pitchFamily="18" charset="0"/>
              </a:rPr>
              <a:t>Au+Au</a:t>
            </a:r>
            <a:r>
              <a:rPr lang="en-US" sz="2800" b="1" u="sng" dirty="0">
                <a:solidFill>
                  <a:srgbClr val="333300"/>
                </a:solidFill>
                <a:effectLst>
                  <a:outerShdw blurRad="38100" dist="38100" dir="2700000" algn="tl">
                    <a:srgbClr val="000000">
                      <a:alpha val="43137"/>
                    </a:srgbClr>
                  </a:outerShdw>
                </a:effectLst>
                <a:latin typeface="Times New Roman" pitchFamily="18" charset="0"/>
              </a:rPr>
              <a:t> collision at 200 </a:t>
            </a:r>
            <a:r>
              <a:rPr lang="en-US" sz="2800" b="1" u="sng" dirty="0" err="1">
                <a:solidFill>
                  <a:srgbClr val="333300"/>
                </a:solidFill>
                <a:effectLst>
                  <a:outerShdw blurRad="38100" dist="38100" dir="2700000" algn="tl">
                    <a:srgbClr val="000000">
                      <a:alpha val="43137"/>
                    </a:srgbClr>
                  </a:outerShdw>
                </a:effectLst>
                <a:latin typeface="Times New Roman" pitchFamily="18" charset="0"/>
              </a:rPr>
              <a:t>AGeV</a:t>
            </a:r>
            <a:endParaRPr lang="en-US" sz="2800" b="1" u="sng" dirty="0">
              <a:solidFill>
                <a:srgbClr val="333300"/>
              </a:solidFill>
              <a:effectLst>
                <a:outerShdw blurRad="38100" dist="38100" dir="2700000" algn="tl">
                  <a:srgbClr val="000000">
                    <a:alpha val="43137"/>
                  </a:srgbClr>
                </a:outerShdw>
              </a:effectLst>
              <a:latin typeface="Times New Roman" pitchFamily="18" charset="0"/>
            </a:endParaRPr>
          </a:p>
          <a:p>
            <a:pPr algn="l"/>
            <a:endParaRPr lang="en-US" b="1" dirty="0">
              <a:solidFill>
                <a:srgbClr val="333300"/>
              </a:solidFill>
              <a:latin typeface="Times New Roman" pitchFamily="18" charset="0"/>
            </a:endParaRPr>
          </a:p>
          <a:p>
            <a:pPr algn="l"/>
            <a:r>
              <a:rPr lang="en-US" sz="2800" b="1" dirty="0">
                <a:solidFill>
                  <a:srgbClr val="A50021"/>
                </a:solidFill>
                <a:latin typeface="Times New Roman" pitchFamily="18" charset="0"/>
              </a:rPr>
              <a:t>Initial time</a:t>
            </a:r>
            <a:r>
              <a:rPr lang="en-US" sz="2800" b="1" dirty="0">
                <a:solidFill>
                  <a:srgbClr val="333300"/>
                </a:solidFill>
                <a:latin typeface="Times New Roman" pitchFamily="18" charset="0"/>
              </a:rPr>
              <a:t> </a:t>
            </a:r>
            <a:r>
              <a:rPr lang="en-US" sz="4000" b="1" dirty="0">
                <a:solidFill>
                  <a:srgbClr val="333300"/>
                </a:solidFill>
                <a:latin typeface="Symbol" pitchFamily="18" charset="2"/>
              </a:rPr>
              <a:t>t</a:t>
            </a:r>
            <a:r>
              <a:rPr lang="en-US" sz="2000" b="1" baseline="-25000" dirty="0">
                <a:solidFill>
                  <a:srgbClr val="333300"/>
                </a:solidFill>
              </a:rPr>
              <a:t>0</a:t>
            </a:r>
            <a:r>
              <a:rPr lang="en-US" sz="2000" b="1" dirty="0">
                <a:solidFill>
                  <a:srgbClr val="333300"/>
                </a:solidFill>
              </a:rPr>
              <a:t> </a:t>
            </a:r>
            <a:r>
              <a:rPr lang="en-US" sz="2800" b="1" dirty="0">
                <a:solidFill>
                  <a:srgbClr val="A50021"/>
                </a:solidFill>
                <a:latin typeface="Times New Roman" pitchFamily="18" charset="0"/>
              </a:rPr>
              <a:t>= </a:t>
            </a:r>
            <a:r>
              <a:rPr lang="en-US" sz="2800" b="1" dirty="0">
                <a:solidFill>
                  <a:srgbClr val="333300"/>
                </a:solidFill>
                <a:latin typeface="Times New Roman" pitchFamily="18" charset="0"/>
              </a:rPr>
              <a:t>0.2</a:t>
            </a:r>
            <a:r>
              <a:rPr lang="en-US" sz="2800" b="1" dirty="0">
                <a:solidFill>
                  <a:srgbClr val="A50021"/>
                </a:solidFill>
                <a:latin typeface="Times New Roman" pitchFamily="18" charset="0"/>
              </a:rPr>
              <a:t> </a:t>
            </a:r>
            <a:r>
              <a:rPr lang="en-US" sz="2800" b="1" dirty="0" smtClean="0">
                <a:solidFill>
                  <a:srgbClr val="A50021"/>
                </a:solidFill>
                <a:latin typeface="Times New Roman" pitchFamily="18" charset="0"/>
              </a:rPr>
              <a:t>fm</a:t>
            </a:r>
          </a:p>
          <a:p>
            <a:pPr algn="l"/>
            <a:endParaRPr lang="en-US" sz="2800" b="1" dirty="0">
              <a:solidFill>
                <a:srgbClr val="A50021"/>
              </a:solidFill>
              <a:latin typeface="Times New Roman" pitchFamily="18" charset="0"/>
            </a:endParaRPr>
          </a:p>
          <a:p>
            <a:pPr algn="l"/>
            <a:r>
              <a:rPr lang="en-US" sz="2800" b="1" dirty="0" smtClean="0">
                <a:solidFill>
                  <a:srgbClr val="A50021"/>
                </a:solidFill>
                <a:latin typeface="Times New Roman" pitchFamily="18" charset="0"/>
              </a:rPr>
              <a:t>Initial </a:t>
            </a:r>
            <a:r>
              <a:rPr lang="en-US" sz="2800" b="1" dirty="0">
                <a:solidFill>
                  <a:srgbClr val="A50021"/>
                </a:solidFill>
                <a:latin typeface="Times New Roman" pitchFamily="18" charset="0"/>
              </a:rPr>
              <a:t>entropy density (</a:t>
            </a:r>
            <a:r>
              <a:rPr lang="en-US" sz="2800" b="1" dirty="0">
                <a:solidFill>
                  <a:srgbClr val="333300"/>
                </a:solidFill>
                <a:latin typeface="Times New Roman" pitchFamily="18" charset="0"/>
              </a:rPr>
              <a:t>s</a:t>
            </a:r>
            <a:r>
              <a:rPr lang="en-US" sz="2800" b="1" baseline="-25000" dirty="0">
                <a:solidFill>
                  <a:srgbClr val="333300"/>
                </a:solidFill>
                <a:latin typeface="Times New Roman" pitchFamily="18" charset="0"/>
              </a:rPr>
              <a:t>0</a:t>
            </a:r>
            <a:r>
              <a:rPr lang="en-US" sz="2800" b="1" dirty="0">
                <a:solidFill>
                  <a:srgbClr val="A50021"/>
                </a:solidFill>
                <a:latin typeface="Times New Roman" pitchFamily="18" charset="0"/>
              </a:rPr>
              <a:t>) = </a:t>
            </a:r>
            <a:r>
              <a:rPr lang="en-US" sz="2800" b="1" dirty="0">
                <a:solidFill>
                  <a:srgbClr val="333300"/>
                </a:solidFill>
                <a:latin typeface="Times New Roman" pitchFamily="18" charset="0"/>
              </a:rPr>
              <a:t>351</a:t>
            </a:r>
            <a:r>
              <a:rPr lang="en-US" sz="2800" b="1" dirty="0">
                <a:solidFill>
                  <a:srgbClr val="A50021"/>
                </a:solidFill>
                <a:latin typeface="Times New Roman" pitchFamily="18" charset="0"/>
              </a:rPr>
              <a:t> </a:t>
            </a:r>
            <a:r>
              <a:rPr lang="en-US" sz="2800" b="1" dirty="0" smtClean="0">
                <a:solidFill>
                  <a:srgbClr val="A50021"/>
                </a:solidFill>
                <a:latin typeface="Times New Roman" pitchFamily="18" charset="0"/>
              </a:rPr>
              <a:t>fm</a:t>
            </a:r>
            <a:r>
              <a:rPr lang="en-US" sz="2800" b="1" baseline="30000" dirty="0" smtClean="0">
                <a:solidFill>
                  <a:srgbClr val="A50021"/>
                </a:solidFill>
                <a:latin typeface="Times New Roman" pitchFamily="18" charset="0"/>
              </a:rPr>
              <a:t>-3</a:t>
            </a:r>
          </a:p>
          <a:p>
            <a:pPr algn="l"/>
            <a:endParaRPr lang="en-US" b="1" baseline="30000" dirty="0">
              <a:solidFill>
                <a:srgbClr val="A50021"/>
              </a:solidFill>
              <a:latin typeface="Times New Roman" pitchFamily="18" charset="0"/>
            </a:endParaRPr>
          </a:p>
          <a:p>
            <a:pPr algn="l"/>
            <a:r>
              <a:rPr lang="en-US" sz="2800" b="1" dirty="0">
                <a:solidFill>
                  <a:srgbClr val="A50021"/>
                </a:solidFill>
                <a:latin typeface="Times New Roman" pitchFamily="18" charset="0"/>
              </a:rPr>
              <a:t>Impact parameter </a:t>
            </a:r>
            <a:r>
              <a:rPr lang="en-US" sz="2800" b="1" dirty="0">
                <a:solidFill>
                  <a:srgbClr val="333300"/>
                </a:solidFill>
                <a:latin typeface="Times New Roman" pitchFamily="18" charset="0"/>
              </a:rPr>
              <a:t>b</a:t>
            </a:r>
            <a:r>
              <a:rPr lang="en-US" sz="2800" b="1" dirty="0">
                <a:solidFill>
                  <a:srgbClr val="A50021"/>
                </a:solidFill>
                <a:latin typeface="Times New Roman" pitchFamily="18" charset="0"/>
              </a:rPr>
              <a:t> = </a:t>
            </a:r>
            <a:r>
              <a:rPr lang="en-US" sz="2800" b="1" dirty="0">
                <a:solidFill>
                  <a:srgbClr val="333300"/>
                </a:solidFill>
                <a:latin typeface="Times New Roman" pitchFamily="18" charset="0"/>
              </a:rPr>
              <a:t>7</a:t>
            </a:r>
            <a:r>
              <a:rPr lang="en-US" sz="2800" b="1" dirty="0">
                <a:solidFill>
                  <a:srgbClr val="A50021"/>
                </a:solidFill>
                <a:latin typeface="Times New Roman" pitchFamily="18" charset="0"/>
              </a:rPr>
              <a:t> </a:t>
            </a:r>
            <a:r>
              <a:rPr lang="en-US" sz="2800" b="1" dirty="0" smtClean="0">
                <a:solidFill>
                  <a:srgbClr val="A50021"/>
                </a:solidFill>
                <a:latin typeface="Times New Roman" pitchFamily="18" charset="0"/>
              </a:rPr>
              <a:t>fm</a:t>
            </a:r>
          </a:p>
          <a:p>
            <a:pPr algn="l"/>
            <a:endParaRPr lang="en-US" sz="2800" b="1" dirty="0">
              <a:solidFill>
                <a:srgbClr val="A50021"/>
              </a:solidFill>
              <a:latin typeface="Times New Roman" pitchFamily="18" charset="0"/>
            </a:endParaRPr>
          </a:p>
          <a:p>
            <a:pPr algn="l"/>
            <a:r>
              <a:rPr lang="en-US" sz="2800" b="1" dirty="0">
                <a:solidFill>
                  <a:srgbClr val="A50021"/>
                </a:solidFill>
                <a:latin typeface="Times New Roman" pitchFamily="18" charset="0"/>
              </a:rPr>
              <a:t>Freeze-out energy density (</a:t>
            </a:r>
            <a:r>
              <a:rPr lang="en-US" sz="3200" b="1" dirty="0" err="1">
                <a:solidFill>
                  <a:srgbClr val="003300"/>
                </a:solidFill>
                <a:latin typeface="Symbol" pitchFamily="18" charset="2"/>
              </a:rPr>
              <a:t>e</a:t>
            </a:r>
            <a:r>
              <a:rPr lang="en-US" sz="2800" b="1" baseline="-25000" dirty="0" err="1">
                <a:solidFill>
                  <a:srgbClr val="003300"/>
                </a:solidFill>
                <a:latin typeface="Times New Roman" pitchFamily="18" charset="0"/>
              </a:rPr>
              <a:t>f</a:t>
            </a:r>
            <a:r>
              <a:rPr lang="en-US" sz="2800" b="1" baseline="-25000" dirty="0">
                <a:solidFill>
                  <a:srgbClr val="003300"/>
                </a:solidFill>
                <a:latin typeface="Times New Roman" pitchFamily="18" charset="0"/>
              </a:rPr>
              <a:t> </a:t>
            </a:r>
            <a:r>
              <a:rPr lang="en-US" sz="2800" b="1" dirty="0">
                <a:solidFill>
                  <a:srgbClr val="990000"/>
                </a:solidFill>
                <a:latin typeface="Times New Roman" pitchFamily="18" charset="0"/>
              </a:rPr>
              <a:t>)</a:t>
            </a:r>
            <a:r>
              <a:rPr lang="en-US" sz="2800" b="1" dirty="0">
                <a:solidFill>
                  <a:srgbClr val="A50021"/>
                </a:solidFill>
                <a:latin typeface="Times New Roman" pitchFamily="18" charset="0"/>
              </a:rPr>
              <a:t>= </a:t>
            </a:r>
            <a:r>
              <a:rPr lang="en-US" sz="2800" b="1" dirty="0">
                <a:solidFill>
                  <a:srgbClr val="333300"/>
                </a:solidFill>
                <a:latin typeface="Times New Roman" pitchFamily="18" charset="0"/>
              </a:rPr>
              <a:t>0.075</a:t>
            </a:r>
            <a:r>
              <a:rPr lang="en-US" sz="2800" b="1" dirty="0">
                <a:solidFill>
                  <a:srgbClr val="A50021"/>
                </a:solidFill>
                <a:latin typeface="Times New Roman" pitchFamily="18" charset="0"/>
              </a:rPr>
              <a:t> </a:t>
            </a:r>
            <a:r>
              <a:rPr lang="en-US" sz="2800" b="1" dirty="0" err="1" smtClean="0">
                <a:solidFill>
                  <a:srgbClr val="A50021"/>
                </a:solidFill>
                <a:latin typeface="Times New Roman" pitchFamily="18" charset="0"/>
              </a:rPr>
              <a:t>GeV</a:t>
            </a:r>
            <a:r>
              <a:rPr lang="en-US" sz="2800" b="1" dirty="0" smtClean="0">
                <a:solidFill>
                  <a:srgbClr val="A50021"/>
                </a:solidFill>
                <a:latin typeface="Times New Roman" pitchFamily="18" charset="0"/>
              </a:rPr>
              <a:t>/fm</a:t>
            </a:r>
            <a:r>
              <a:rPr lang="en-US" sz="2800" b="1" baseline="30000" dirty="0" smtClean="0">
                <a:solidFill>
                  <a:srgbClr val="A50021"/>
                </a:solidFill>
                <a:latin typeface="Times New Roman" pitchFamily="18" charset="0"/>
              </a:rPr>
              <a:t>3</a:t>
            </a:r>
          </a:p>
          <a:p>
            <a:pPr algn="l"/>
            <a:endParaRPr lang="en-US" sz="2800" b="1" baseline="30000" dirty="0">
              <a:solidFill>
                <a:srgbClr val="A50021"/>
              </a:solidFill>
              <a:latin typeface="Times New Roman" pitchFamily="18" charset="0"/>
            </a:endParaRPr>
          </a:p>
          <a:p>
            <a:pPr algn="l"/>
            <a:r>
              <a:rPr lang="en-US" sz="2800" b="1" dirty="0">
                <a:solidFill>
                  <a:srgbClr val="A50021"/>
                </a:solidFill>
                <a:latin typeface="Times New Roman" pitchFamily="18" charset="0"/>
              </a:rPr>
              <a:t>Initial </a:t>
            </a:r>
            <a:r>
              <a:rPr lang="en-US" sz="2800" b="1" dirty="0" smtClean="0">
                <a:solidFill>
                  <a:srgbClr val="A50021"/>
                </a:solidFill>
                <a:latin typeface="Times New Roman" pitchFamily="18" charset="0"/>
              </a:rPr>
              <a:t>entropy </a:t>
            </a:r>
            <a:r>
              <a:rPr lang="en-US" sz="2800" b="1" dirty="0">
                <a:solidFill>
                  <a:srgbClr val="A50021"/>
                </a:solidFill>
                <a:latin typeface="Times New Roman" pitchFamily="18" charset="0"/>
              </a:rPr>
              <a:t>density ~ </a:t>
            </a:r>
            <a:r>
              <a:rPr lang="en-US" sz="3200" b="1" dirty="0">
                <a:solidFill>
                  <a:srgbClr val="333300"/>
                </a:solidFill>
                <a:latin typeface="Symbol" pitchFamily="18" charset="2"/>
              </a:rPr>
              <a:t>a</a:t>
            </a:r>
            <a:r>
              <a:rPr lang="en-US" sz="2800" b="1" dirty="0">
                <a:solidFill>
                  <a:srgbClr val="A50021"/>
                </a:solidFill>
                <a:latin typeface="Times New Roman" pitchFamily="18" charset="0"/>
              </a:rPr>
              <a:t>*N</a:t>
            </a:r>
            <a:r>
              <a:rPr lang="en-US" sz="2800" b="1" baseline="-25000" dirty="0">
                <a:solidFill>
                  <a:srgbClr val="A50021"/>
                </a:solidFill>
                <a:latin typeface="Times New Roman" pitchFamily="18" charset="0"/>
              </a:rPr>
              <a:t>WN </a:t>
            </a:r>
            <a:r>
              <a:rPr lang="en-US" sz="2800" b="1" dirty="0">
                <a:solidFill>
                  <a:srgbClr val="A50021"/>
                </a:solidFill>
                <a:latin typeface="Times New Roman" pitchFamily="18" charset="0"/>
              </a:rPr>
              <a:t> +(</a:t>
            </a:r>
            <a:r>
              <a:rPr lang="en-US" sz="2800" b="1" dirty="0">
                <a:solidFill>
                  <a:srgbClr val="333300"/>
                </a:solidFill>
                <a:latin typeface="Times New Roman" pitchFamily="18" charset="0"/>
              </a:rPr>
              <a:t>1</a:t>
            </a:r>
            <a:r>
              <a:rPr lang="en-US" sz="2800" b="1" dirty="0">
                <a:solidFill>
                  <a:srgbClr val="A50021"/>
                </a:solidFill>
                <a:latin typeface="Times New Roman" pitchFamily="18" charset="0"/>
              </a:rPr>
              <a:t>-</a:t>
            </a:r>
            <a:r>
              <a:rPr lang="en-US" sz="3200" b="1" dirty="0">
                <a:solidFill>
                  <a:srgbClr val="333300"/>
                </a:solidFill>
                <a:latin typeface="Symbol" pitchFamily="18" charset="2"/>
              </a:rPr>
              <a:t>a</a:t>
            </a:r>
            <a:r>
              <a:rPr lang="en-US" sz="2800" b="1" dirty="0">
                <a:solidFill>
                  <a:srgbClr val="A50021"/>
                </a:solidFill>
                <a:latin typeface="Times New Roman" pitchFamily="18" charset="0"/>
              </a:rPr>
              <a:t>)*N</a:t>
            </a:r>
            <a:r>
              <a:rPr lang="en-US" sz="2800" b="1" baseline="-25000" dirty="0">
                <a:solidFill>
                  <a:srgbClr val="A50021"/>
                </a:solidFill>
                <a:latin typeface="Times New Roman" pitchFamily="18" charset="0"/>
              </a:rPr>
              <a:t>BC</a:t>
            </a:r>
          </a:p>
          <a:p>
            <a:pPr algn="l"/>
            <a:r>
              <a:rPr lang="en-US" sz="2800" b="1" dirty="0" smtClean="0">
                <a:solidFill>
                  <a:srgbClr val="A50021"/>
                </a:solidFill>
                <a:latin typeface="Times New Roman" pitchFamily="18" charset="0"/>
              </a:rPr>
              <a:t>Where </a:t>
            </a:r>
            <a:r>
              <a:rPr lang="en-US" sz="2800" b="1" dirty="0" smtClean="0">
                <a:solidFill>
                  <a:srgbClr val="333300"/>
                </a:solidFill>
                <a:latin typeface="Times New Roman" pitchFamily="18" charset="0"/>
              </a:rPr>
              <a:t> </a:t>
            </a:r>
            <a:r>
              <a:rPr lang="en-US" sz="2800" b="1" dirty="0" smtClean="0">
                <a:solidFill>
                  <a:srgbClr val="333300"/>
                </a:solidFill>
                <a:latin typeface="Symbol" pitchFamily="18" charset="2"/>
              </a:rPr>
              <a:t>a</a:t>
            </a:r>
            <a:r>
              <a:rPr lang="en-US" sz="2800" b="1" dirty="0" smtClean="0">
                <a:solidFill>
                  <a:srgbClr val="A50021"/>
                </a:solidFill>
              </a:rPr>
              <a:t>=</a:t>
            </a:r>
            <a:r>
              <a:rPr lang="en-US" sz="2800" b="1" dirty="0" smtClean="0">
                <a:solidFill>
                  <a:srgbClr val="333300"/>
                </a:solidFill>
                <a:latin typeface="Times New Roman" pitchFamily="18" charset="0"/>
              </a:rPr>
              <a:t>0.75</a:t>
            </a:r>
          </a:p>
          <a:p>
            <a:pPr algn="l"/>
            <a:endParaRPr lang="en-US" sz="2800" b="1" dirty="0">
              <a:solidFill>
                <a:srgbClr val="333300"/>
              </a:solidFill>
              <a:latin typeface="Times New Roman" pitchFamily="18" charset="0"/>
            </a:endParaRPr>
          </a:p>
          <a:p>
            <a:pPr algn="l"/>
            <a:r>
              <a:rPr lang="en-US" sz="2800" b="1" dirty="0">
                <a:solidFill>
                  <a:srgbClr val="A50021"/>
                </a:solidFill>
                <a:latin typeface="Times New Roman" pitchFamily="18" charset="0"/>
              </a:rPr>
              <a:t>             N</a:t>
            </a:r>
            <a:r>
              <a:rPr lang="en-US" sz="2800" b="1" baseline="-25000" dirty="0">
                <a:solidFill>
                  <a:srgbClr val="A50021"/>
                </a:solidFill>
                <a:latin typeface="Times New Roman" pitchFamily="18" charset="0"/>
              </a:rPr>
              <a:t>WN </a:t>
            </a:r>
            <a:r>
              <a:rPr lang="en-US" sz="2800" b="1" dirty="0">
                <a:solidFill>
                  <a:srgbClr val="A50021"/>
                </a:solidFill>
                <a:latin typeface="Times New Roman" pitchFamily="18" charset="0"/>
              </a:rPr>
              <a:t>(</a:t>
            </a:r>
            <a:r>
              <a:rPr lang="en-US" sz="2800" b="1" dirty="0" err="1">
                <a:solidFill>
                  <a:srgbClr val="A50021"/>
                </a:solidFill>
                <a:latin typeface="Times New Roman" pitchFamily="18" charset="0"/>
              </a:rPr>
              <a:t>x,y,b</a:t>
            </a:r>
            <a:r>
              <a:rPr lang="en-US" sz="2800" b="1" dirty="0">
                <a:solidFill>
                  <a:srgbClr val="A50021"/>
                </a:solidFill>
                <a:latin typeface="Times New Roman" pitchFamily="18" charset="0"/>
              </a:rPr>
              <a:t>) = Number of wounded nucleons</a:t>
            </a:r>
          </a:p>
          <a:p>
            <a:pPr algn="l"/>
            <a:r>
              <a:rPr lang="en-US" sz="2800" b="1" dirty="0">
                <a:solidFill>
                  <a:srgbClr val="A50021"/>
                </a:solidFill>
                <a:latin typeface="Times New Roman" pitchFamily="18" charset="0"/>
              </a:rPr>
              <a:t>             N</a:t>
            </a:r>
            <a:r>
              <a:rPr lang="en-US" sz="2800" b="1" baseline="-25000" dirty="0">
                <a:solidFill>
                  <a:srgbClr val="A50021"/>
                </a:solidFill>
                <a:latin typeface="Times New Roman" pitchFamily="18" charset="0"/>
              </a:rPr>
              <a:t>BC</a:t>
            </a:r>
            <a:r>
              <a:rPr lang="en-US" sz="2800" b="1" dirty="0">
                <a:solidFill>
                  <a:srgbClr val="A50021"/>
                </a:solidFill>
                <a:latin typeface="Times New Roman" pitchFamily="18" charset="0"/>
              </a:rPr>
              <a:t> (</a:t>
            </a:r>
            <a:r>
              <a:rPr lang="en-US" sz="2800" b="1" dirty="0" err="1">
                <a:solidFill>
                  <a:srgbClr val="A50021"/>
                </a:solidFill>
                <a:latin typeface="Times New Roman" pitchFamily="18" charset="0"/>
              </a:rPr>
              <a:t>x,y,b</a:t>
            </a:r>
            <a:r>
              <a:rPr lang="en-US" sz="2800" b="1" dirty="0">
                <a:solidFill>
                  <a:srgbClr val="A50021"/>
                </a:solidFill>
                <a:latin typeface="Times New Roman" pitchFamily="18" charset="0"/>
              </a:rPr>
              <a:t>) = Number of binary collisions</a:t>
            </a:r>
            <a:endParaRPr lang="en-US" sz="2800" dirty="0">
              <a:solidFill>
                <a:srgbClr val="A5002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0694" y="1033382"/>
            <a:ext cx="5240215" cy="4893647"/>
          </a:xfrm>
          <a:prstGeom prst="rect">
            <a:avLst/>
          </a:prstGeom>
          <a:noFill/>
        </p:spPr>
        <p:txBody>
          <a:bodyPr>
            <a:spAutoFit/>
          </a:bodyPr>
          <a:lstStyle/>
          <a:p>
            <a:pPr fontAlgn="auto">
              <a:spcBef>
                <a:spcPts val="0"/>
              </a:spcBef>
              <a:spcAft>
                <a:spcPts val="0"/>
              </a:spcAft>
              <a:defRPr/>
            </a:pP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QGP photon from:</a:t>
            </a:r>
          </a:p>
          <a:p>
            <a:pPr fontAlgn="auto">
              <a:spcBef>
                <a:spcPts val="0"/>
              </a:spcBef>
              <a:spcAft>
                <a:spcPts val="0"/>
              </a:spcAft>
              <a:defRPr/>
            </a:pPr>
            <a:endPar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endParaRPr>
          </a:p>
          <a:p>
            <a:pPr marL="342900" indent="-342900" fontAlgn="auto">
              <a:spcBef>
                <a:spcPts val="0"/>
              </a:spcBef>
              <a:spcAft>
                <a:spcPts val="0"/>
              </a:spcAft>
              <a:defRPr/>
            </a:pP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P.  Arnold, G. D. Moore &amp;  L. G. </a:t>
            </a:r>
            <a:r>
              <a:rPr lang="en-US" sz="2400" b="1" dirty="0" err="1">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Yaffe</a:t>
            </a:r>
            <a:endPar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endParaRPr>
          </a:p>
          <a:p>
            <a:pPr marL="342900" indent="-342900" fontAlgn="auto">
              <a:spcBef>
                <a:spcPts val="0"/>
              </a:spcBef>
              <a:spcAft>
                <a:spcPts val="0"/>
              </a:spcAft>
              <a:defRPr/>
            </a:pP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J .  High Energy Physics.  12 (2001) 009.</a:t>
            </a:r>
          </a:p>
          <a:p>
            <a:pPr marL="342900" indent="-342900" fontAlgn="auto">
              <a:spcBef>
                <a:spcPts val="0"/>
              </a:spcBef>
              <a:spcAft>
                <a:spcPts val="0"/>
              </a:spcAft>
              <a:defRPr/>
            </a:pPr>
            <a:endPar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endParaRPr>
          </a:p>
          <a:p>
            <a:pPr marL="342900" indent="-342900" fontAlgn="auto">
              <a:spcBef>
                <a:spcPts val="0"/>
              </a:spcBef>
              <a:spcAft>
                <a:spcPts val="0"/>
              </a:spcAft>
              <a:defRPr/>
            </a:pPr>
            <a:endPar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endParaRPr>
          </a:p>
          <a:p>
            <a:pPr marL="342900" indent="-342900" fontAlgn="auto">
              <a:spcBef>
                <a:spcPts val="0"/>
              </a:spcBef>
              <a:spcAft>
                <a:spcPts val="0"/>
              </a:spcAft>
              <a:defRPr/>
            </a:pPr>
            <a:endPar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endParaRPr>
          </a:p>
          <a:p>
            <a:pPr marL="342900" indent="-342900" fontAlgn="auto">
              <a:spcBef>
                <a:spcPts val="0"/>
              </a:spcBef>
              <a:spcAft>
                <a:spcPts val="0"/>
              </a:spcAft>
              <a:defRPr/>
            </a:pP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Photon radiation from hot </a:t>
            </a:r>
            <a:r>
              <a:rPr lang="en-US" sz="2400" b="1" dirty="0" err="1">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hadron</a:t>
            </a: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 gas:</a:t>
            </a:r>
          </a:p>
          <a:p>
            <a:pPr marL="342900" indent="-342900" fontAlgn="auto">
              <a:spcBef>
                <a:spcPts val="0"/>
              </a:spcBef>
              <a:spcAft>
                <a:spcPts val="0"/>
              </a:spcAft>
              <a:defRPr/>
            </a:pPr>
            <a:endPar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endParaRPr>
          </a:p>
          <a:p>
            <a:pPr marL="342900" indent="-342900" fontAlgn="auto">
              <a:spcBef>
                <a:spcPts val="0"/>
              </a:spcBef>
              <a:spcAft>
                <a:spcPts val="0"/>
              </a:spcAft>
              <a:defRPr/>
            </a:pP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S. </a:t>
            </a:r>
            <a:r>
              <a:rPr lang="en-US" sz="2400" b="1" dirty="0" err="1">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Turbide</a:t>
            </a: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 R. Rapp &amp; C. Gale</a:t>
            </a:r>
          </a:p>
          <a:p>
            <a:pPr marL="342900" indent="-342900" fontAlgn="auto">
              <a:spcBef>
                <a:spcPts val="0"/>
              </a:spcBef>
              <a:spcAft>
                <a:spcPts val="0"/>
              </a:spcAft>
              <a:defRPr/>
            </a:pPr>
            <a:r>
              <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rPr>
              <a:t>Phys. Rev. C 69,  014903  (2004).</a:t>
            </a:r>
          </a:p>
          <a:p>
            <a:pPr marL="342900" indent="-342900" fontAlgn="auto">
              <a:spcBef>
                <a:spcPts val="0"/>
              </a:spcBef>
              <a:spcAft>
                <a:spcPts val="0"/>
              </a:spcAft>
              <a:defRPr/>
            </a:pPr>
            <a:endParaRPr lang="en-US" sz="2400" b="1" dirty="0">
              <a:ln w="1905">
                <a:solidFill>
                  <a:schemeClr val="tx1">
                    <a:lumMod val="95000"/>
                    <a:lumOff val="5000"/>
                  </a:schemeClr>
                </a:solidFill>
              </a:ln>
              <a:solidFill>
                <a:schemeClr val="accent5">
                  <a:lumMod val="50000"/>
                </a:schemeClr>
              </a:solidFill>
              <a:effectLst>
                <a:innerShdw blurRad="69850" dist="43180" dir="5400000">
                  <a:srgbClr val="000000">
                    <a:alpha val="65000"/>
                  </a:srgbClr>
                </a:innerShdw>
              </a:effectLst>
              <a:latin typeface="+mn-lt"/>
            </a:endParaRPr>
          </a:p>
          <a:p>
            <a:pPr fontAlgn="auto">
              <a:spcBef>
                <a:spcPts val="0"/>
              </a:spcBef>
              <a:spcAft>
                <a:spcPts val="0"/>
              </a:spcAft>
              <a:defRPr/>
            </a:pPr>
            <a:endParaRPr lang="en-US" sz="2400" b="1" dirty="0">
              <a:ln w="1905"/>
              <a:solidFill>
                <a:schemeClr val="accent6">
                  <a:lumMod val="50000"/>
                </a:schemeClr>
              </a:solidFill>
              <a:effectLst>
                <a:innerShdw blurRad="69850" dist="43180" dir="5400000">
                  <a:srgbClr val="000000">
                    <a:alpha val="65000"/>
                  </a:srgbClr>
                </a:innerShdw>
              </a:effectLst>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290286" y="438036"/>
            <a:ext cx="4354285" cy="3148805"/>
          </a:xfrm>
          <a:prstGeom prst="rect">
            <a:avLst/>
          </a:prstGeom>
          <a:noFill/>
          <a:ln w="9525">
            <a:noFill/>
            <a:miter lim="800000"/>
            <a:headEnd/>
            <a:tailEnd/>
          </a:ln>
          <a:effectLst/>
        </p:spPr>
      </p:pic>
      <p:pic>
        <p:nvPicPr>
          <p:cNvPr id="130051" name="Picture 3"/>
          <p:cNvPicPr>
            <a:picLocks noChangeAspect="1" noChangeArrowheads="1"/>
          </p:cNvPicPr>
          <p:nvPr/>
        </p:nvPicPr>
        <p:blipFill>
          <a:blip r:embed="rId3"/>
          <a:srcRect/>
          <a:stretch>
            <a:fillRect/>
          </a:stretch>
        </p:blipFill>
        <p:spPr bwMode="auto">
          <a:xfrm>
            <a:off x="5007429" y="390978"/>
            <a:ext cx="3786867" cy="4477902"/>
          </a:xfrm>
          <a:prstGeom prst="rect">
            <a:avLst/>
          </a:prstGeom>
          <a:noFill/>
          <a:ln w="9525">
            <a:noFill/>
            <a:miter lim="800000"/>
            <a:headEnd/>
            <a:tailEnd/>
          </a:ln>
          <a:effectLst/>
        </p:spPr>
      </p:pic>
      <p:sp>
        <p:nvSpPr>
          <p:cNvPr id="4" name="Rectangle 3"/>
          <p:cNvSpPr>
            <a:spLocks noChangeArrowheads="1"/>
          </p:cNvSpPr>
          <p:nvPr/>
        </p:nvSpPr>
        <p:spPr bwMode="auto">
          <a:xfrm>
            <a:off x="290287" y="4005944"/>
            <a:ext cx="4644572" cy="2431435"/>
          </a:xfrm>
          <a:prstGeom prst="rect">
            <a:avLst/>
          </a:prstGeom>
          <a:noFill/>
          <a:ln w="9525">
            <a:noFill/>
            <a:miter lim="800000"/>
            <a:headEnd/>
            <a:tailEnd/>
          </a:ln>
          <a:effectLst/>
        </p:spPr>
        <p:txBody>
          <a:bodyPr wrap="square">
            <a:spAutoFit/>
          </a:bodyPr>
          <a:lstStyle/>
          <a:p>
            <a:pPr algn="l">
              <a:spcBef>
                <a:spcPct val="50000"/>
              </a:spcBef>
            </a:pPr>
            <a:r>
              <a:rPr lang="en-US" sz="1600" b="1" dirty="0">
                <a:solidFill>
                  <a:srgbClr val="A50021"/>
                </a:solidFill>
                <a:latin typeface="Arial" charset="0"/>
              </a:rPr>
              <a:t>Constant energy density contours</a:t>
            </a:r>
            <a:r>
              <a:rPr lang="en-US" sz="1600" dirty="0">
                <a:solidFill>
                  <a:srgbClr val="A50021"/>
                </a:solidFill>
                <a:latin typeface="Times New Roman" pitchFamily="18" charset="0"/>
              </a:rPr>
              <a:t>  </a:t>
            </a:r>
            <a:r>
              <a:rPr lang="en-US" sz="1600" b="1" dirty="0" smtClean="0">
                <a:solidFill>
                  <a:srgbClr val="A50021"/>
                </a:solidFill>
                <a:latin typeface="Arial" charset="0"/>
              </a:rPr>
              <a:t>for  </a:t>
            </a:r>
            <a:r>
              <a:rPr lang="en-US" sz="1600" b="1" dirty="0" smtClean="0">
                <a:solidFill>
                  <a:srgbClr val="333300"/>
                </a:solidFill>
                <a:latin typeface="Symbol" pitchFamily="18" charset="2"/>
              </a:rPr>
              <a:t>e</a:t>
            </a:r>
            <a:r>
              <a:rPr lang="en-US" sz="1600" b="1" dirty="0" smtClean="0">
                <a:solidFill>
                  <a:srgbClr val="A50021"/>
                </a:solidFill>
                <a:latin typeface="Times New Roman" pitchFamily="18" charset="0"/>
              </a:rPr>
              <a:t>= </a:t>
            </a:r>
            <a:r>
              <a:rPr lang="en-US" sz="1600" b="1" dirty="0" err="1" smtClean="0">
                <a:solidFill>
                  <a:srgbClr val="333300"/>
                </a:solidFill>
                <a:latin typeface="Symbol" pitchFamily="18" charset="2"/>
              </a:rPr>
              <a:t>e</a:t>
            </a:r>
            <a:r>
              <a:rPr lang="en-US" sz="1600" b="1" baseline="-25000" dirty="0" err="1" smtClean="0">
                <a:solidFill>
                  <a:srgbClr val="333300"/>
                </a:solidFill>
                <a:latin typeface="Times New Roman" pitchFamily="18" charset="0"/>
              </a:rPr>
              <a:t>q</a:t>
            </a:r>
            <a:r>
              <a:rPr lang="en-US" sz="1600" b="1" dirty="0">
                <a:solidFill>
                  <a:srgbClr val="A50021"/>
                </a:solidFill>
                <a:latin typeface="Times New Roman" pitchFamily="18" charset="0"/>
              </a:rPr>
              <a:t>, </a:t>
            </a:r>
            <a:r>
              <a:rPr lang="en-US" sz="1600" b="1" dirty="0">
                <a:solidFill>
                  <a:srgbClr val="333300"/>
                </a:solidFill>
                <a:latin typeface="Symbol" pitchFamily="18" charset="2"/>
              </a:rPr>
              <a:t>e</a:t>
            </a:r>
            <a:r>
              <a:rPr lang="en-US" sz="1600" b="1" baseline="-25000" dirty="0">
                <a:solidFill>
                  <a:srgbClr val="333300"/>
                </a:solidFill>
                <a:latin typeface="Times New Roman" pitchFamily="18" charset="0"/>
              </a:rPr>
              <a:t>h</a:t>
            </a:r>
            <a:r>
              <a:rPr lang="en-US" sz="1600" b="1" baseline="-25000" dirty="0">
                <a:solidFill>
                  <a:srgbClr val="A50021"/>
                </a:solidFill>
                <a:latin typeface="Arial" charset="0"/>
              </a:rPr>
              <a:t> </a:t>
            </a:r>
            <a:r>
              <a:rPr lang="en-US" sz="1600" b="1" dirty="0">
                <a:solidFill>
                  <a:srgbClr val="A50021"/>
                </a:solidFill>
                <a:latin typeface="Arial" charset="0"/>
              </a:rPr>
              <a:t>and </a:t>
            </a:r>
            <a:r>
              <a:rPr lang="en-US" sz="1600" b="1" dirty="0">
                <a:solidFill>
                  <a:srgbClr val="A50021"/>
                </a:solidFill>
                <a:latin typeface="Times New Roman" pitchFamily="18" charset="0"/>
              </a:rPr>
              <a:t> </a:t>
            </a:r>
            <a:r>
              <a:rPr lang="en-US" sz="1600" b="1" dirty="0" err="1">
                <a:solidFill>
                  <a:srgbClr val="333300"/>
                </a:solidFill>
                <a:latin typeface="Symbol" pitchFamily="18" charset="2"/>
              </a:rPr>
              <a:t>e</a:t>
            </a:r>
            <a:r>
              <a:rPr lang="en-US" sz="1600" b="1" baseline="-25000" dirty="0" err="1">
                <a:solidFill>
                  <a:srgbClr val="333300"/>
                </a:solidFill>
                <a:latin typeface="Times New Roman" pitchFamily="18" charset="0"/>
              </a:rPr>
              <a:t>f</a:t>
            </a:r>
            <a:r>
              <a:rPr lang="en-US" sz="1600" b="1" dirty="0">
                <a:solidFill>
                  <a:srgbClr val="333300"/>
                </a:solidFill>
                <a:latin typeface="Times New Roman" pitchFamily="18" charset="0"/>
              </a:rPr>
              <a:t> </a:t>
            </a:r>
            <a:r>
              <a:rPr lang="en-US" sz="1600" b="1" dirty="0">
                <a:solidFill>
                  <a:srgbClr val="A50021"/>
                </a:solidFill>
                <a:latin typeface="Times New Roman" pitchFamily="18" charset="0"/>
              </a:rPr>
              <a:t>,</a:t>
            </a:r>
            <a:r>
              <a:rPr lang="en-US" sz="1600" dirty="0">
                <a:solidFill>
                  <a:srgbClr val="A50021"/>
                </a:solidFill>
                <a:latin typeface="Times New Roman" pitchFamily="18" charset="0"/>
              </a:rPr>
              <a:t> </a:t>
            </a:r>
            <a:r>
              <a:rPr lang="en-US" sz="1600" b="1" dirty="0">
                <a:solidFill>
                  <a:srgbClr val="A50021"/>
                </a:solidFill>
                <a:latin typeface="Arial" charset="0"/>
              </a:rPr>
              <a:t>along</a:t>
            </a:r>
            <a:r>
              <a:rPr lang="en-US" sz="1600" dirty="0">
                <a:solidFill>
                  <a:srgbClr val="A50021"/>
                </a:solidFill>
                <a:latin typeface="Arial" charset="0"/>
              </a:rPr>
              <a:t>  </a:t>
            </a:r>
            <a:r>
              <a:rPr lang="en-US" sz="1600" b="1" dirty="0">
                <a:solidFill>
                  <a:srgbClr val="A50021"/>
                </a:solidFill>
                <a:latin typeface="Arial" charset="0"/>
              </a:rPr>
              <a:t>y</a:t>
            </a:r>
            <a:r>
              <a:rPr lang="en-US" sz="1600" dirty="0">
                <a:solidFill>
                  <a:srgbClr val="A50021"/>
                </a:solidFill>
                <a:latin typeface="Arial" charset="0"/>
              </a:rPr>
              <a:t>(</a:t>
            </a:r>
            <a:r>
              <a:rPr lang="en-US" sz="1600" b="1" dirty="0">
                <a:solidFill>
                  <a:srgbClr val="A50021"/>
                </a:solidFill>
                <a:latin typeface="Arial" charset="0"/>
              </a:rPr>
              <a:t>x=0</a:t>
            </a:r>
            <a:r>
              <a:rPr lang="en-US" sz="1600" dirty="0">
                <a:solidFill>
                  <a:srgbClr val="A50021"/>
                </a:solidFill>
                <a:latin typeface="Arial" charset="0"/>
              </a:rPr>
              <a:t>) </a:t>
            </a:r>
            <a:r>
              <a:rPr lang="en-US" sz="1600" b="1" dirty="0">
                <a:solidFill>
                  <a:srgbClr val="A50021"/>
                </a:solidFill>
                <a:latin typeface="Arial" charset="0"/>
              </a:rPr>
              <a:t>(solid curves</a:t>
            </a:r>
            <a:r>
              <a:rPr lang="en-US" sz="1600" b="1" dirty="0" smtClean="0">
                <a:solidFill>
                  <a:srgbClr val="A50021"/>
                </a:solidFill>
                <a:latin typeface="Arial" charset="0"/>
              </a:rPr>
              <a:t>)</a:t>
            </a:r>
          </a:p>
          <a:p>
            <a:pPr algn="l">
              <a:spcBef>
                <a:spcPct val="50000"/>
              </a:spcBef>
            </a:pPr>
            <a:r>
              <a:rPr lang="en-US" sz="1600" dirty="0" smtClean="0">
                <a:solidFill>
                  <a:srgbClr val="A50021"/>
                </a:solidFill>
                <a:latin typeface="Arial" charset="0"/>
              </a:rPr>
              <a:t> </a:t>
            </a:r>
            <a:r>
              <a:rPr lang="en-US" sz="1600" b="1" dirty="0">
                <a:solidFill>
                  <a:srgbClr val="A50021"/>
                </a:solidFill>
                <a:latin typeface="Arial" charset="0"/>
              </a:rPr>
              <a:t>and x (y=0) (dashed curves).</a:t>
            </a:r>
          </a:p>
          <a:p>
            <a:pPr algn="l">
              <a:spcBef>
                <a:spcPct val="50000"/>
              </a:spcBef>
            </a:pPr>
            <a:r>
              <a:rPr lang="en-US" sz="1600" b="1" dirty="0">
                <a:solidFill>
                  <a:srgbClr val="A50021"/>
                </a:solidFill>
                <a:latin typeface="Arial" charset="0"/>
              </a:rPr>
              <a:t>Where,</a:t>
            </a:r>
            <a:r>
              <a:rPr lang="en-US" sz="1600" dirty="0">
                <a:solidFill>
                  <a:srgbClr val="A50021"/>
                </a:solidFill>
                <a:latin typeface="Arial" charset="0"/>
              </a:rPr>
              <a:t> </a:t>
            </a:r>
          </a:p>
          <a:p>
            <a:pPr>
              <a:spcBef>
                <a:spcPct val="50000"/>
              </a:spcBef>
              <a:buClr>
                <a:srgbClr val="333300"/>
              </a:buClr>
              <a:buFont typeface="Symbol" pitchFamily="18" charset="2"/>
              <a:buChar char=" "/>
            </a:pPr>
            <a:r>
              <a:rPr lang="en-US" sz="1600" b="1" dirty="0" smtClean="0">
                <a:solidFill>
                  <a:srgbClr val="A50021"/>
                </a:solidFill>
              </a:rPr>
              <a:t>   </a:t>
            </a:r>
            <a:r>
              <a:rPr lang="en-US" sz="1600" b="1" dirty="0" err="1" smtClean="0">
                <a:solidFill>
                  <a:srgbClr val="A50021"/>
                </a:solidFill>
                <a:latin typeface="Symbol" pitchFamily="18" charset="2"/>
              </a:rPr>
              <a:t>e</a:t>
            </a:r>
            <a:r>
              <a:rPr lang="en-US" sz="1600" b="1" baseline="-25000" dirty="0" err="1" smtClean="0">
                <a:solidFill>
                  <a:srgbClr val="A50021"/>
                </a:solidFill>
                <a:latin typeface="Times New Roman" pitchFamily="18" charset="0"/>
              </a:rPr>
              <a:t>q</a:t>
            </a:r>
            <a:r>
              <a:rPr lang="en-US" sz="1600" dirty="0" smtClean="0">
                <a:solidFill>
                  <a:srgbClr val="A50021"/>
                </a:solidFill>
                <a:latin typeface="Times New Roman" pitchFamily="18" charset="0"/>
              </a:rPr>
              <a:t> =</a:t>
            </a:r>
            <a:r>
              <a:rPr lang="en-US" sz="1600" dirty="0" smtClean="0">
                <a:latin typeface="Times New Roman" pitchFamily="18" charset="0"/>
              </a:rPr>
              <a:t> </a:t>
            </a:r>
            <a:r>
              <a:rPr lang="en-US" sz="1600" b="1" dirty="0">
                <a:solidFill>
                  <a:srgbClr val="333300"/>
                </a:solidFill>
                <a:latin typeface="Times New Roman" pitchFamily="18" charset="0"/>
              </a:rPr>
              <a:t>1.6</a:t>
            </a:r>
            <a:r>
              <a:rPr lang="en-US" sz="1600" b="1" dirty="0">
                <a:solidFill>
                  <a:srgbClr val="0000FF"/>
                </a:solidFill>
                <a:latin typeface="Times New Roman" pitchFamily="18" charset="0"/>
              </a:rPr>
              <a:t> </a:t>
            </a:r>
            <a:r>
              <a:rPr lang="en-US" sz="1600" dirty="0" err="1">
                <a:solidFill>
                  <a:srgbClr val="A50021"/>
                </a:solidFill>
                <a:latin typeface="Times New Roman" pitchFamily="18" charset="0"/>
              </a:rPr>
              <a:t>GeV</a:t>
            </a:r>
            <a:r>
              <a:rPr lang="en-US" sz="1600" dirty="0">
                <a:solidFill>
                  <a:srgbClr val="A50021"/>
                </a:solidFill>
                <a:latin typeface="Times New Roman" pitchFamily="18" charset="0"/>
              </a:rPr>
              <a:t>/fm</a:t>
            </a:r>
            <a:r>
              <a:rPr lang="en-US" sz="1600" b="1" baseline="30000" dirty="0">
                <a:solidFill>
                  <a:srgbClr val="A50021"/>
                </a:solidFill>
                <a:latin typeface="Times New Roman" pitchFamily="18" charset="0"/>
              </a:rPr>
              <a:t>3 </a:t>
            </a:r>
          </a:p>
          <a:p>
            <a:pPr algn="l">
              <a:spcBef>
                <a:spcPct val="50000"/>
              </a:spcBef>
              <a:buClr>
                <a:srgbClr val="333300"/>
              </a:buClr>
              <a:buFont typeface="Symbol" pitchFamily="18" charset="2"/>
              <a:buChar char=" "/>
            </a:pPr>
            <a:r>
              <a:rPr lang="en-US" sz="1600" b="1" dirty="0">
                <a:latin typeface="Times New Roman" pitchFamily="18" charset="0"/>
              </a:rPr>
              <a:t>   </a:t>
            </a:r>
            <a:r>
              <a:rPr lang="en-US" sz="1600" b="1" dirty="0">
                <a:solidFill>
                  <a:srgbClr val="A50021"/>
                </a:solidFill>
                <a:latin typeface="Symbol" pitchFamily="18" charset="2"/>
              </a:rPr>
              <a:t>e</a:t>
            </a:r>
            <a:r>
              <a:rPr lang="en-US" sz="1600" b="1" baseline="-25000" dirty="0">
                <a:solidFill>
                  <a:srgbClr val="A50021"/>
                </a:solidFill>
                <a:latin typeface="Times New Roman" pitchFamily="18" charset="0"/>
              </a:rPr>
              <a:t>h </a:t>
            </a:r>
            <a:r>
              <a:rPr lang="en-US" sz="1600" dirty="0">
                <a:solidFill>
                  <a:srgbClr val="A50021"/>
                </a:solidFill>
                <a:latin typeface="Times New Roman" pitchFamily="18" charset="0"/>
              </a:rPr>
              <a:t>=</a:t>
            </a:r>
            <a:r>
              <a:rPr lang="en-US" sz="1600" dirty="0">
                <a:latin typeface="Times New Roman" pitchFamily="18" charset="0"/>
              </a:rPr>
              <a:t> </a:t>
            </a:r>
            <a:r>
              <a:rPr lang="en-US" sz="1600" b="1" dirty="0" smtClean="0">
                <a:solidFill>
                  <a:srgbClr val="333300"/>
                </a:solidFill>
                <a:latin typeface="Times New Roman" pitchFamily="18" charset="0"/>
              </a:rPr>
              <a:t>0.45</a:t>
            </a:r>
            <a:r>
              <a:rPr lang="en-US" sz="1600" dirty="0" smtClean="0">
                <a:latin typeface="Times New Roman" pitchFamily="18" charset="0"/>
              </a:rPr>
              <a:t> </a:t>
            </a:r>
            <a:r>
              <a:rPr lang="en-US" sz="1600" dirty="0" err="1">
                <a:solidFill>
                  <a:srgbClr val="A50021"/>
                </a:solidFill>
                <a:latin typeface="Times New Roman" pitchFamily="18" charset="0"/>
              </a:rPr>
              <a:t>GeV</a:t>
            </a:r>
            <a:r>
              <a:rPr lang="en-US" sz="1600" dirty="0">
                <a:solidFill>
                  <a:srgbClr val="A50021"/>
                </a:solidFill>
                <a:latin typeface="Times New Roman" pitchFamily="18" charset="0"/>
              </a:rPr>
              <a:t>/fm</a:t>
            </a:r>
            <a:r>
              <a:rPr lang="en-US" sz="1600" b="1" baseline="30000" dirty="0">
                <a:solidFill>
                  <a:srgbClr val="A50021"/>
                </a:solidFill>
                <a:latin typeface="Times New Roman" pitchFamily="18" charset="0"/>
              </a:rPr>
              <a:t>3</a:t>
            </a:r>
            <a:endParaRPr lang="en-US" sz="1600" b="1" dirty="0">
              <a:latin typeface="Times New Roman" pitchFamily="18" charset="0"/>
            </a:endParaRPr>
          </a:p>
          <a:p>
            <a:pPr algn="l">
              <a:spcBef>
                <a:spcPct val="50000"/>
              </a:spcBef>
            </a:pPr>
            <a:r>
              <a:rPr lang="en-US" sz="1600" b="1" dirty="0">
                <a:latin typeface="Times New Roman" pitchFamily="18" charset="0"/>
              </a:rPr>
              <a:t>    </a:t>
            </a:r>
            <a:r>
              <a:rPr lang="en-US" sz="1600" b="1" dirty="0" err="1">
                <a:solidFill>
                  <a:srgbClr val="A50021"/>
                </a:solidFill>
                <a:latin typeface="Symbol" pitchFamily="18" charset="2"/>
              </a:rPr>
              <a:t>e</a:t>
            </a:r>
            <a:r>
              <a:rPr lang="en-US" sz="1600" b="1" baseline="-25000" dirty="0" err="1">
                <a:solidFill>
                  <a:srgbClr val="A50021"/>
                </a:solidFill>
                <a:latin typeface="Times New Roman" pitchFamily="18" charset="0"/>
              </a:rPr>
              <a:t>f</a:t>
            </a:r>
            <a:r>
              <a:rPr lang="en-US" sz="1600" b="1" dirty="0">
                <a:solidFill>
                  <a:srgbClr val="A50021"/>
                </a:solidFill>
                <a:latin typeface="Times New Roman" pitchFamily="18" charset="0"/>
              </a:rPr>
              <a:t> </a:t>
            </a:r>
            <a:r>
              <a:rPr lang="en-US" sz="1600" dirty="0">
                <a:solidFill>
                  <a:srgbClr val="A50021"/>
                </a:solidFill>
                <a:latin typeface="Times New Roman" pitchFamily="18" charset="0"/>
              </a:rPr>
              <a:t>=</a:t>
            </a:r>
            <a:r>
              <a:rPr lang="en-US" sz="1600" dirty="0">
                <a:latin typeface="Times New Roman" pitchFamily="18" charset="0"/>
              </a:rPr>
              <a:t> </a:t>
            </a:r>
            <a:r>
              <a:rPr lang="en-US" sz="1600" b="1" dirty="0">
                <a:solidFill>
                  <a:srgbClr val="333300"/>
                </a:solidFill>
                <a:latin typeface="Times New Roman" pitchFamily="18" charset="0"/>
              </a:rPr>
              <a:t>0.075</a:t>
            </a:r>
            <a:r>
              <a:rPr lang="en-US" sz="1600" dirty="0">
                <a:latin typeface="Times New Roman" pitchFamily="18" charset="0"/>
              </a:rPr>
              <a:t> </a:t>
            </a:r>
            <a:r>
              <a:rPr lang="en-US" sz="1600" dirty="0" err="1">
                <a:solidFill>
                  <a:srgbClr val="A50021"/>
                </a:solidFill>
                <a:latin typeface="Times New Roman" pitchFamily="18" charset="0"/>
              </a:rPr>
              <a:t>GeV</a:t>
            </a:r>
            <a:r>
              <a:rPr lang="en-US" sz="1600" dirty="0">
                <a:solidFill>
                  <a:srgbClr val="A50021"/>
                </a:solidFill>
                <a:latin typeface="Times New Roman" pitchFamily="18" charset="0"/>
              </a:rPr>
              <a:t>/fm</a:t>
            </a:r>
            <a:r>
              <a:rPr lang="en-US" sz="1600" b="1" baseline="30000" dirty="0">
                <a:solidFill>
                  <a:srgbClr val="A50021"/>
                </a:solidFill>
                <a:latin typeface="Times New Roman" pitchFamily="18" charset="0"/>
              </a:rPr>
              <a:t>3</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150" y="461963"/>
            <a:ext cx="8208963" cy="46196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fontAlgn="auto">
              <a:spcBef>
                <a:spcPts val="0"/>
              </a:spcBef>
              <a:spcAft>
                <a:spcPts val="0"/>
              </a:spcAft>
              <a:defRPr/>
            </a:pPr>
            <a:r>
              <a:rPr lang="en-US" sz="2400" b="1" dirty="0">
                <a:latin typeface="Algerian" pitchFamily="82" charset="0"/>
              </a:rPr>
              <a:t>Thermal  photons  from  QGP  &amp;  hadronic  matter:</a:t>
            </a:r>
          </a:p>
        </p:txBody>
      </p:sp>
      <p:sp>
        <p:nvSpPr>
          <p:cNvPr id="22531" name="TextBox 10"/>
          <p:cNvSpPr txBox="1">
            <a:spLocks noChangeArrowheads="1"/>
          </p:cNvSpPr>
          <p:nvPr/>
        </p:nvSpPr>
        <p:spPr bwMode="auto">
          <a:xfrm>
            <a:off x="381000" y="5524500"/>
            <a:ext cx="8201025" cy="646113"/>
          </a:xfrm>
          <a:prstGeom prst="rect">
            <a:avLst/>
          </a:prstGeom>
          <a:noFill/>
          <a:ln w="9525">
            <a:noFill/>
            <a:miter lim="800000"/>
            <a:headEnd/>
            <a:tailEnd/>
          </a:ln>
        </p:spPr>
        <p:txBody>
          <a:bodyPr wrap="none">
            <a:spAutoFit/>
          </a:bodyPr>
          <a:lstStyle/>
          <a:p>
            <a:r>
              <a:rPr lang="en-US" b="1">
                <a:latin typeface="Comic Sans MS" pitchFamily="66" charset="0"/>
              </a:rPr>
              <a:t>For very small p</a:t>
            </a:r>
            <a:r>
              <a:rPr lang="en-US" b="1" baseline="-25000">
                <a:latin typeface="Comic Sans MS" pitchFamily="66" charset="0"/>
              </a:rPr>
              <a:t>T</a:t>
            </a:r>
            <a:r>
              <a:rPr lang="en-US" b="1">
                <a:latin typeface="Comic Sans MS" pitchFamily="66" charset="0"/>
              </a:rPr>
              <a:t> values, photons from hadronic matter dominate the </a:t>
            </a:r>
          </a:p>
          <a:p>
            <a:r>
              <a:rPr lang="en-US" b="1">
                <a:latin typeface="Comic Sans MS" pitchFamily="66" charset="0"/>
              </a:rPr>
              <a:t>total  p</a:t>
            </a:r>
            <a:r>
              <a:rPr lang="en-US" b="1" baseline="-25000">
                <a:latin typeface="Comic Sans MS" pitchFamily="66" charset="0"/>
              </a:rPr>
              <a:t>T</a:t>
            </a:r>
            <a:r>
              <a:rPr lang="en-US" b="1">
                <a:latin typeface="Comic Sans MS" pitchFamily="66" charset="0"/>
              </a:rPr>
              <a:t> spectrum.</a:t>
            </a:r>
          </a:p>
        </p:txBody>
      </p:sp>
      <p:pic>
        <p:nvPicPr>
          <p:cNvPr id="22532" name="Picture 1"/>
          <p:cNvPicPr>
            <a:picLocks noChangeAspect="1" noChangeArrowheads="1"/>
          </p:cNvPicPr>
          <p:nvPr/>
        </p:nvPicPr>
        <p:blipFill>
          <a:blip r:embed="rId3"/>
          <a:srcRect/>
          <a:stretch>
            <a:fillRect/>
          </a:stretch>
        </p:blipFill>
        <p:spPr bwMode="auto">
          <a:xfrm>
            <a:off x="1465263" y="1098550"/>
            <a:ext cx="6111875" cy="4291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1325563" y="1317625"/>
            <a:ext cx="6032500" cy="4157663"/>
          </a:xfrm>
          <a:prstGeom prst="rect">
            <a:avLst/>
          </a:prstGeom>
          <a:noFill/>
          <a:ln w="9525">
            <a:noFill/>
            <a:miter lim="800000"/>
            <a:headEnd/>
            <a:tailEnd/>
          </a:ln>
        </p:spPr>
      </p:pic>
      <p:sp>
        <p:nvSpPr>
          <p:cNvPr id="7" name="TextBox 6"/>
          <p:cNvSpPr txBox="1"/>
          <p:nvPr/>
        </p:nvSpPr>
        <p:spPr>
          <a:xfrm>
            <a:off x="504825" y="5608638"/>
            <a:ext cx="8328025" cy="64611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fontAlgn="auto">
              <a:spcBef>
                <a:spcPts val="0"/>
              </a:spcBef>
              <a:spcAft>
                <a:spcPts val="0"/>
              </a:spcAft>
              <a:defRPr/>
            </a:pPr>
            <a:r>
              <a:rPr lang="en-US" b="1" dirty="0">
                <a:latin typeface="Symbol" pitchFamily="18" charset="2"/>
                <a:sym typeface="Wingdings" pitchFamily="2" charset="2"/>
              </a:rPr>
              <a:t>r  p  </a:t>
            </a:r>
            <a:r>
              <a:rPr lang="en-US" b="1" dirty="0" err="1">
                <a:latin typeface="Symbol" pitchFamily="18" charset="2"/>
                <a:sym typeface="Wingdings" pitchFamily="2" charset="2"/>
              </a:rPr>
              <a:t>p</a:t>
            </a:r>
            <a:r>
              <a:rPr lang="en-US" b="1" dirty="0">
                <a:latin typeface="Symbol" pitchFamily="18" charset="2"/>
                <a:sym typeface="Wingdings" pitchFamily="2" charset="2"/>
              </a:rPr>
              <a:t>  g  &amp;  p  </a:t>
            </a:r>
            <a:r>
              <a:rPr lang="en-US" b="1" dirty="0" err="1">
                <a:latin typeface="Symbol" pitchFamily="18" charset="2"/>
                <a:sym typeface="Wingdings" pitchFamily="2" charset="2"/>
              </a:rPr>
              <a:t>p</a:t>
            </a:r>
            <a:r>
              <a:rPr lang="en-US" b="1" dirty="0">
                <a:latin typeface="Symbol" pitchFamily="18" charset="2"/>
                <a:sym typeface="Wingdings" pitchFamily="2" charset="2"/>
              </a:rPr>
              <a:t>  r  g  </a:t>
            </a:r>
            <a:r>
              <a:rPr lang="en-US" b="1" dirty="0">
                <a:latin typeface="Comic Sans MS" pitchFamily="66" charset="0"/>
                <a:sym typeface="Wingdings" pitchFamily="2" charset="2"/>
              </a:rPr>
              <a:t>are the dominant photon producing channels </a:t>
            </a:r>
            <a:r>
              <a:rPr lang="en-US" b="1" dirty="0" err="1">
                <a:latin typeface="Comic Sans MS" pitchFamily="66" charset="0"/>
                <a:sym typeface="Wingdings" pitchFamily="2" charset="2"/>
              </a:rPr>
              <a:t>upto</a:t>
            </a:r>
            <a:r>
              <a:rPr lang="en-US" b="1" dirty="0">
                <a:latin typeface="Comic Sans MS" pitchFamily="66" charset="0"/>
                <a:sym typeface="Wingdings" pitchFamily="2" charset="2"/>
              </a:rPr>
              <a:t> </a:t>
            </a:r>
          </a:p>
          <a:p>
            <a:pPr fontAlgn="auto">
              <a:spcBef>
                <a:spcPts val="0"/>
              </a:spcBef>
              <a:spcAft>
                <a:spcPts val="0"/>
              </a:spcAft>
              <a:defRPr/>
            </a:pPr>
            <a:r>
              <a:rPr lang="en-US" b="1" dirty="0">
                <a:latin typeface="Comic Sans MS" pitchFamily="66" charset="0"/>
                <a:sym typeface="Wingdings" pitchFamily="2" charset="2"/>
              </a:rPr>
              <a:t>p</a:t>
            </a:r>
            <a:r>
              <a:rPr lang="en-US" b="1" baseline="-25000" dirty="0">
                <a:latin typeface="Comic Sans MS" pitchFamily="66" charset="0"/>
                <a:sym typeface="Wingdings" pitchFamily="2" charset="2"/>
              </a:rPr>
              <a:t>T</a:t>
            </a:r>
            <a:r>
              <a:rPr lang="en-US" b="1" dirty="0">
                <a:latin typeface="Comic Sans MS" pitchFamily="66" charset="0"/>
                <a:sym typeface="Wingdings" pitchFamily="2" charset="2"/>
              </a:rPr>
              <a:t> ~ 0.5 </a:t>
            </a:r>
            <a:r>
              <a:rPr lang="en-US" b="1" dirty="0" err="1">
                <a:latin typeface="Comic Sans MS" pitchFamily="66" charset="0"/>
                <a:sym typeface="Wingdings" pitchFamily="2" charset="2"/>
              </a:rPr>
              <a:t>GeV</a:t>
            </a:r>
            <a:r>
              <a:rPr lang="en-US" b="1" dirty="0">
                <a:latin typeface="Comic Sans MS" pitchFamily="66" charset="0"/>
                <a:sym typeface="Wingdings" pitchFamily="2" charset="2"/>
              </a:rPr>
              <a:t>. Above that p</a:t>
            </a:r>
            <a:r>
              <a:rPr lang="en-US" b="1" baseline="-25000" dirty="0">
                <a:latin typeface="Comic Sans MS" pitchFamily="66" charset="0"/>
                <a:sym typeface="Wingdings" pitchFamily="2" charset="2"/>
              </a:rPr>
              <a:t>T</a:t>
            </a:r>
            <a:r>
              <a:rPr lang="en-US" b="1" dirty="0">
                <a:latin typeface="Comic Sans MS" pitchFamily="66" charset="0"/>
                <a:sym typeface="Wingdings" pitchFamily="2" charset="2"/>
              </a:rPr>
              <a:t> range </a:t>
            </a:r>
            <a:r>
              <a:rPr lang="en-US" b="1" dirty="0">
                <a:latin typeface="Symbol" pitchFamily="18" charset="2"/>
                <a:sym typeface="Wingdings" pitchFamily="2" charset="2"/>
              </a:rPr>
              <a:t>p r  p  g  </a:t>
            </a:r>
            <a:r>
              <a:rPr lang="en-US" b="1" dirty="0">
                <a:latin typeface="Comic Sans MS" pitchFamily="66" charset="0"/>
                <a:sym typeface="Wingdings" pitchFamily="2" charset="2"/>
              </a:rPr>
              <a:t>become significant.</a:t>
            </a:r>
            <a:endParaRPr lang="en-US" b="1" dirty="0">
              <a:latin typeface="Comic Sans MS" pitchFamily="66" charset="0"/>
            </a:endParaRPr>
          </a:p>
        </p:txBody>
      </p:sp>
      <p:sp>
        <p:nvSpPr>
          <p:cNvPr id="4" name="TextBox 3"/>
          <p:cNvSpPr txBox="1"/>
          <p:nvPr/>
        </p:nvSpPr>
        <p:spPr>
          <a:xfrm>
            <a:off x="449263" y="217034"/>
            <a:ext cx="8316912" cy="831850"/>
          </a:xfrm>
          <a:prstGeom prst="rect">
            <a:avLst/>
          </a:prstGeom>
          <a:solidFill>
            <a:srgbClr val="92BD31"/>
          </a:solidFill>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Comic Sans MS" pitchFamily="66" charset="0"/>
              </a:rPr>
              <a:t>Relative contribution of different channels in the hadronic phase.</a:t>
            </a:r>
          </a:p>
        </p:txBody>
      </p:sp>
      <p:grpSp>
        <p:nvGrpSpPr>
          <p:cNvPr id="3" name="Group 10"/>
          <p:cNvGrpSpPr>
            <a:grpSpLocks/>
          </p:cNvGrpSpPr>
          <p:nvPr/>
        </p:nvGrpSpPr>
        <p:grpSpPr bwMode="auto">
          <a:xfrm>
            <a:off x="2074863" y="1857375"/>
            <a:ext cx="2162175" cy="1306513"/>
            <a:chOff x="2031999" y="1901369"/>
            <a:chExt cx="2161053" cy="1306286"/>
          </a:xfrm>
        </p:grpSpPr>
        <p:sp>
          <p:nvSpPr>
            <p:cNvPr id="6" name="Oval 5"/>
            <p:cNvSpPr/>
            <p:nvPr/>
          </p:nvSpPr>
          <p:spPr>
            <a:xfrm rot="19038343">
              <a:off x="2031999" y="1901369"/>
              <a:ext cx="972632" cy="1306286"/>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own Arrow 8"/>
            <p:cNvSpPr/>
            <p:nvPr/>
          </p:nvSpPr>
          <p:spPr>
            <a:xfrm rot="4800000">
              <a:off x="3347232" y="1954849"/>
              <a:ext cx="228600" cy="1463040"/>
            </a:xfrm>
            <a:prstGeom prst="downArrow">
              <a:avLst/>
            </a:prstGeom>
            <a:solidFill>
              <a:schemeClr val="accent6">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11"/>
          <p:cNvGrpSpPr>
            <a:grpSpLocks/>
          </p:cNvGrpSpPr>
          <p:nvPr/>
        </p:nvGrpSpPr>
        <p:grpSpPr bwMode="auto">
          <a:xfrm>
            <a:off x="3576638" y="3351213"/>
            <a:ext cx="3475037" cy="798512"/>
            <a:chOff x="3576618" y="3351348"/>
            <a:chExt cx="3474446" cy="798504"/>
          </a:xfrm>
        </p:grpSpPr>
        <p:sp>
          <p:nvSpPr>
            <p:cNvPr id="8" name="Oval 7"/>
            <p:cNvSpPr/>
            <p:nvPr/>
          </p:nvSpPr>
          <p:spPr>
            <a:xfrm rot="17152521">
              <a:off x="4921732" y="2020520"/>
              <a:ext cx="784217" cy="3474446"/>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own Arrow 9"/>
            <p:cNvSpPr/>
            <p:nvPr/>
          </p:nvSpPr>
          <p:spPr>
            <a:xfrm rot="2820000">
              <a:off x="5861031" y="3017520"/>
              <a:ext cx="246743" cy="914400"/>
            </a:xfrm>
            <a:prstGeom prst="downArrow">
              <a:avLst/>
            </a:prstGeom>
            <a:solidFill>
              <a:schemeClr val="accent3">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Box 12"/>
          <p:cNvSpPr txBox="1"/>
          <p:nvPr/>
        </p:nvSpPr>
        <p:spPr>
          <a:xfrm>
            <a:off x="449263" y="6342063"/>
            <a:ext cx="8418512" cy="277812"/>
          </a:xfrm>
          <a:prstGeom prst="rect">
            <a:avLst/>
          </a:prstGeom>
          <a:noFill/>
          <a:ln>
            <a:noFill/>
          </a:ln>
        </p:spPr>
        <p:txBody>
          <a:bodyPr>
            <a:spAutoFit/>
          </a:bodyPr>
          <a:lstStyle/>
          <a:p>
            <a:pPr fontAlgn="auto">
              <a:spcBef>
                <a:spcPts val="0"/>
              </a:spcBef>
              <a:spcAft>
                <a:spcPts val="0"/>
              </a:spcAft>
              <a:defRPr/>
            </a:pP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U. Heinz, R. </a:t>
            </a:r>
            <a:r>
              <a:rPr lang="en-US" sz="1200" b="1" dirty="0" err="1">
                <a:solidFill>
                  <a:schemeClr val="accent6">
                    <a:lumMod val="50000"/>
                  </a:schemeClr>
                </a:solidFill>
                <a:effectLst>
                  <a:outerShdw blurRad="38100" dist="38100" dir="2700000" algn="tl">
                    <a:srgbClr val="000000">
                      <a:alpha val="43137"/>
                    </a:srgbClr>
                  </a:outerShdw>
                </a:effectLst>
                <a:latin typeface="Comic Sans MS" pitchFamily="66" charset="0"/>
              </a:rPr>
              <a:t>Chatterjee</a:t>
            </a: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 E. </a:t>
            </a:r>
            <a:r>
              <a:rPr lang="en-US" sz="1200" b="1" dirty="0" err="1">
                <a:solidFill>
                  <a:schemeClr val="accent6">
                    <a:lumMod val="50000"/>
                  </a:schemeClr>
                </a:solidFill>
                <a:effectLst>
                  <a:outerShdw blurRad="38100" dist="38100" dir="2700000" algn="tl">
                    <a:srgbClr val="000000">
                      <a:alpha val="43137"/>
                    </a:srgbClr>
                  </a:outerShdw>
                </a:effectLst>
                <a:latin typeface="Comic Sans MS" pitchFamily="66" charset="0"/>
              </a:rPr>
              <a:t>Frodermann</a:t>
            </a: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 C. Gale, D. K. </a:t>
            </a:r>
            <a:r>
              <a:rPr lang="en-US" sz="1200" b="1" dirty="0" err="1">
                <a:solidFill>
                  <a:schemeClr val="accent6">
                    <a:lumMod val="50000"/>
                  </a:schemeClr>
                </a:solidFill>
                <a:effectLst>
                  <a:outerShdw blurRad="38100" dist="38100" dir="2700000" algn="tl">
                    <a:srgbClr val="000000">
                      <a:alpha val="43137"/>
                    </a:srgbClr>
                  </a:outerShdw>
                </a:effectLst>
                <a:latin typeface="Comic Sans MS" pitchFamily="66" charset="0"/>
              </a:rPr>
              <a:t>Srivastava</a:t>
            </a: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 </a:t>
            </a:r>
            <a:r>
              <a:rPr lang="en-US" sz="1200" b="1" dirty="0" err="1">
                <a:solidFill>
                  <a:schemeClr val="accent6">
                    <a:lumMod val="50000"/>
                  </a:schemeClr>
                </a:solidFill>
                <a:effectLst>
                  <a:outerShdw blurRad="38100" dist="38100" dir="2700000" algn="tl">
                    <a:srgbClr val="000000">
                      <a:alpha val="43137"/>
                    </a:srgbClr>
                  </a:outerShdw>
                </a:effectLst>
                <a:latin typeface="Comic Sans MS" pitchFamily="66" charset="0"/>
              </a:rPr>
              <a:t>Nucl</a:t>
            </a: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 </a:t>
            </a:r>
            <a:r>
              <a:rPr lang="en-US" sz="1200" b="1" dirty="0" err="1">
                <a:solidFill>
                  <a:schemeClr val="accent6">
                    <a:lumMod val="50000"/>
                  </a:schemeClr>
                </a:solidFill>
                <a:effectLst>
                  <a:outerShdw blurRad="38100" dist="38100" dir="2700000" algn="tl">
                    <a:srgbClr val="000000">
                      <a:alpha val="43137"/>
                    </a:srgbClr>
                  </a:outerShdw>
                </a:effectLst>
                <a:latin typeface="Comic Sans MS" pitchFamily="66" charset="0"/>
              </a:rPr>
              <a:t>Phs</a:t>
            </a: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 A 783, 379.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1400" y="403225"/>
            <a:ext cx="6621463" cy="522288"/>
          </a:xfrm>
          <a:prstGeom prst="rect">
            <a:avLst/>
          </a:prstGeom>
          <a:noFill/>
        </p:spPr>
        <p:txBody>
          <a:bodyPr wrap="none">
            <a:spAutoFit/>
          </a:bodyPr>
          <a:lstStyle/>
          <a:p>
            <a:pPr fontAlgn="auto">
              <a:spcBef>
                <a:spcPts val="0"/>
              </a:spcBef>
              <a:spcAft>
                <a:spcPts val="0"/>
              </a:spcAft>
              <a:defRPr/>
            </a:pPr>
            <a:r>
              <a:rPr lang="en-US" sz="2800" b="1" u="sng" dirty="0">
                <a:effectLst>
                  <a:outerShdw blurRad="38100" dist="38100" dir="2700000" algn="tl">
                    <a:srgbClr val="000000">
                      <a:alpha val="43137"/>
                    </a:srgbClr>
                  </a:outerShdw>
                </a:effectLst>
                <a:latin typeface="Comic Sans MS" pitchFamily="66" charset="0"/>
              </a:rPr>
              <a:t>Thermal photon elliptic flow @ RHIC</a:t>
            </a:r>
          </a:p>
        </p:txBody>
      </p:sp>
      <p:sp>
        <p:nvSpPr>
          <p:cNvPr id="5" name="TextBox 4"/>
          <p:cNvSpPr txBox="1"/>
          <p:nvPr/>
        </p:nvSpPr>
        <p:spPr>
          <a:xfrm>
            <a:off x="463550" y="1065213"/>
            <a:ext cx="8005763" cy="646112"/>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Elliptic flow of thermal photons as function of transverse momentum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p</a:t>
            </a:r>
            <a:r>
              <a:rPr lang="en-US" b="1" baseline="-25000" dirty="0">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 shows interesting nature</a:t>
            </a:r>
            <a:r>
              <a:rPr lang="en-US" b="1" dirty="0" smtClean="0">
                <a:effectLst>
                  <a:outerShdw blurRad="38100" dist="38100" dir="2700000" algn="tl">
                    <a:srgbClr val="000000">
                      <a:alpha val="43137"/>
                    </a:srgbClr>
                  </a:outerShdw>
                </a:effectLst>
                <a:latin typeface="Comic Sans MS" pitchFamily="66" charset="0"/>
              </a:rPr>
              <a:t>…………</a:t>
            </a:r>
            <a:endParaRPr lang="en-US" b="1" dirty="0">
              <a:effectLst>
                <a:outerShdw blurRad="38100" dist="38100" dir="2700000" algn="tl">
                  <a:srgbClr val="000000">
                    <a:alpha val="43137"/>
                  </a:srgbClr>
                </a:outerShdw>
              </a:effectLst>
              <a:latin typeface="Comic Sans MS" pitchFamily="66" charset="0"/>
            </a:endParaRPr>
          </a:p>
        </p:txBody>
      </p:sp>
      <p:pic>
        <p:nvPicPr>
          <p:cNvPr id="24580" name="Picture 1"/>
          <p:cNvPicPr>
            <a:picLocks noChangeAspect="1" noChangeArrowheads="1"/>
          </p:cNvPicPr>
          <p:nvPr/>
        </p:nvPicPr>
        <p:blipFill>
          <a:blip r:embed="rId3"/>
          <a:srcRect/>
          <a:stretch>
            <a:fillRect/>
          </a:stretch>
        </p:blipFill>
        <p:spPr bwMode="auto">
          <a:xfrm>
            <a:off x="1379538" y="1720850"/>
            <a:ext cx="5314950" cy="3757613"/>
          </a:xfrm>
          <a:prstGeom prst="rect">
            <a:avLst/>
          </a:prstGeom>
          <a:noFill/>
          <a:ln w="9525">
            <a:noFill/>
            <a:miter lim="800000"/>
            <a:headEnd/>
            <a:tailEnd/>
          </a:ln>
        </p:spPr>
      </p:pic>
      <p:sp>
        <p:nvSpPr>
          <p:cNvPr id="7" name="TextBox 6"/>
          <p:cNvSpPr txBox="1"/>
          <p:nvPr/>
        </p:nvSpPr>
        <p:spPr>
          <a:xfrm>
            <a:off x="550863" y="5646738"/>
            <a:ext cx="7881937" cy="922337"/>
          </a:xfrm>
          <a:prstGeom prst="rect">
            <a:avLst/>
          </a:prstGeom>
          <a:noFill/>
        </p:spPr>
        <p:txBody>
          <a:bodyPr>
            <a:spAutoFit/>
          </a:bodyPr>
          <a:lstStyle/>
          <a:p>
            <a:pPr fontAlgn="auto">
              <a:spcBef>
                <a:spcPts val="0"/>
              </a:spcBef>
              <a:spcAft>
                <a:spcPts val="0"/>
              </a:spcAft>
              <a:buFont typeface="Wingdings" pitchFamily="2" charset="2"/>
              <a:buChar char="q"/>
              <a:defRPr/>
            </a:pPr>
            <a:r>
              <a:rPr lang="en-US" b="1" dirty="0">
                <a:effectLst>
                  <a:outerShdw blurRad="38100" dist="38100" dir="2700000" algn="tl">
                    <a:srgbClr val="000000">
                      <a:alpha val="43137"/>
                    </a:srgbClr>
                  </a:outerShdw>
                </a:effectLst>
                <a:latin typeface="Comic Sans MS" pitchFamily="66" charset="0"/>
              </a:rPr>
              <a:t>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(QM) is small at high p</a:t>
            </a:r>
            <a:r>
              <a:rPr lang="en-US" b="1" baseline="-25000" dirty="0">
                <a:effectLst>
                  <a:outerShdw blurRad="38100" dist="38100" dir="2700000" algn="tl">
                    <a:srgbClr val="000000">
                      <a:alpha val="43137"/>
                    </a:srgbClr>
                  </a:outerShdw>
                </a:effectLst>
                <a:latin typeface="Comic Sans MS" pitchFamily="66" charset="0"/>
              </a:rPr>
              <a:t>T </a:t>
            </a:r>
            <a:r>
              <a:rPr lang="en-US" b="1" dirty="0">
                <a:effectLst>
                  <a:outerShdw blurRad="38100" dist="38100" dir="2700000" algn="tl">
                    <a:srgbClr val="000000">
                      <a:alpha val="43137"/>
                    </a:srgbClr>
                  </a:outerShdw>
                </a:effectLst>
                <a:latin typeface="Comic Sans MS" pitchFamily="66" charset="0"/>
              </a:rPr>
              <a:t>and rises with smaller values p</a:t>
            </a:r>
            <a:r>
              <a:rPr lang="en-US" b="1" baseline="-25000" dirty="0">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  peaks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  around 1.5-2.0 </a:t>
            </a:r>
            <a:r>
              <a:rPr lang="en-US" b="1" dirty="0" err="1">
                <a:effectLst>
                  <a:outerShdw blurRad="38100" dist="38100" dir="2700000" algn="tl">
                    <a:srgbClr val="000000">
                      <a:alpha val="43137"/>
                    </a:srgbClr>
                  </a:outerShdw>
                </a:effectLst>
                <a:latin typeface="Comic Sans MS" pitchFamily="66" charset="0"/>
              </a:rPr>
              <a:t>GeV</a:t>
            </a:r>
            <a:r>
              <a:rPr lang="en-US" b="1" dirty="0">
                <a:effectLst>
                  <a:outerShdw blurRad="38100" dist="38100" dir="2700000" algn="tl">
                    <a:srgbClr val="000000">
                      <a:alpha val="43137"/>
                    </a:srgbClr>
                  </a:outerShdw>
                </a:effectLst>
                <a:latin typeface="Comic Sans MS" pitchFamily="66" charset="0"/>
              </a:rPr>
              <a:t> &amp; then drops.</a:t>
            </a:r>
          </a:p>
          <a:p>
            <a:pPr fontAlgn="auto">
              <a:spcBef>
                <a:spcPts val="0"/>
              </a:spcBef>
              <a:spcAft>
                <a:spcPts val="0"/>
              </a:spcAft>
              <a:buFont typeface="Wingdings" pitchFamily="2" charset="2"/>
              <a:buChar char="q"/>
              <a:defRPr/>
            </a:pPr>
            <a:r>
              <a:rPr lang="en-US" b="1" dirty="0">
                <a:effectLst>
                  <a:outerShdw blurRad="38100" dist="38100" dir="2700000" algn="tl">
                    <a:srgbClr val="000000">
                      <a:alpha val="43137"/>
                    </a:srgbClr>
                  </a:outerShdw>
                </a:effectLst>
                <a:latin typeface="Comic Sans MS" pitchFamily="66" charset="0"/>
              </a:rPr>
              <a:t>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(HM) rises monotonically with higher values of </a:t>
            </a:r>
            <a:r>
              <a:rPr lang="en-US" b="1" dirty="0" err="1">
                <a:effectLst>
                  <a:outerShdw blurRad="38100" dist="38100" dir="2700000" algn="tl">
                    <a:srgbClr val="000000">
                      <a:alpha val="43137"/>
                    </a:srgbClr>
                  </a:outerShdw>
                </a:effectLst>
                <a:latin typeface="Comic Sans MS" pitchFamily="66" charset="0"/>
              </a:rPr>
              <a:t>p</a:t>
            </a:r>
            <a:r>
              <a:rPr lang="en-US" b="1" baseline="-25000" dirty="0" err="1">
                <a:effectLst>
                  <a:outerShdw blurRad="38100" dist="38100" dir="2700000" algn="tl">
                    <a:srgbClr val="000000">
                      <a:alpha val="43137"/>
                    </a:srgbClr>
                  </a:outerShdw>
                </a:effectLst>
                <a:latin typeface="Comic Sans MS" pitchFamily="66" charset="0"/>
              </a:rPr>
              <a:t>T</a:t>
            </a:r>
            <a:r>
              <a:rPr lang="en-US" b="1" dirty="0" err="1">
                <a:effectLst>
                  <a:outerShdw blurRad="38100" dist="38100" dir="2700000" algn="tl">
                    <a:srgbClr val="000000">
                      <a:alpha val="43137"/>
                    </a:srgbClr>
                  </a:outerShdw>
                </a:effectLst>
                <a:latin typeface="Comic Sans MS" pitchFamily="66" charset="0"/>
              </a:rPr>
              <a:t>.</a:t>
            </a:r>
            <a:r>
              <a:rPr lang="en-US" b="1" dirty="0">
                <a:effectLst>
                  <a:outerShdw blurRad="38100" dist="38100" dir="2700000" algn="tl">
                    <a:srgbClr val="000000">
                      <a:alpha val="43137"/>
                    </a:srgbClr>
                  </a:outerShdw>
                </a:effectLst>
                <a:latin typeface="Comic Sans MS" pitchFamily="66" charset="0"/>
              </a:rPr>
              <a:t> </a:t>
            </a:r>
          </a:p>
        </p:txBody>
      </p:sp>
      <p:sp>
        <p:nvSpPr>
          <p:cNvPr id="9" name="TextBox 8"/>
          <p:cNvSpPr txBox="1"/>
          <p:nvPr/>
        </p:nvSpPr>
        <p:spPr>
          <a:xfrm>
            <a:off x="6684963" y="2424113"/>
            <a:ext cx="2452687" cy="646112"/>
          </a:xfrm>
          <a:prstGeom prst="rect">
            <a:avLst/>
          </a:prstGeom>
          <a:noFill/>
        </p:spPr>
        <p:txBody>
          <a:bodyPr wrap="none">
            <a:spAutoFit/>
          </a:bodyPr>
          <a:lstStyle/>
          <a:p>
            <a:pPr fontAlgn="auto">
              <a:spcBef>
                <a:spcPts val="0"/>
              </a:spcBef>
              <a:spcAft>
                <a:spcPts val="0"/>
              </a:spcAft>
              <a:defRPr/>
            </a:pPr>
            <a:r>
              <a:rPr lang="en-US" sz="1200" b="1" dirty="0">
                <a:effectLst>
                  <a:outerShdw blurRad="38100" dist="38100" dir="2700000" algn="tl">
                    <a:srgbClr val="000000">
                      <a:alpha val="43137"/>
                    </a:srgbClr>
                  </a:outerShdw>
                </a:effectLst>
                <a:latin typeface="Comic Sans MS" pitchFamily="66" charset="0"/>
              </a:rPr>
              <a:t>R. </a:t>
            </a:r>
            <a:r>
              <a:rPr lang="en-US" sz="1200" b="1" dirty="0" err="1">
                <a:effectLst>
                  <a:outerShdw blurRad="38100" dist="38100" dir="2700000" algn="tl">
                    <a:srgbClr val="000000">
                      <a:alpha val="43137"/>
                    </a:srgbClr>
                  </a:outerShdw>
                </a:effectLst>
                <a:latin typeface="Comic Sans MS" pitchFamily="66" charset="0"/>
              </a:rPr>
              <a:t>Chatterjee</a:t>
            </a:r>
            <a:r>
              <a:rPr lang="en-US" sz="1200" b="1" dirty="0">
                <a:effectLst>
                  <a:outerShdw blurRad="38100" dist="38100" dir="2700000" algn="tl">
                    <a:srgbClr val="000000">
                      <a:alpha val="43137"/>
                    </a:srgbClr>
                  </a:outerShdw>
                </a:effectLst>
                <a:latin typeface="Comic Sans MS" pitchFamily="66" charset="0"/>
              </a:rPr>
              <a:t>, E. </a:t>
            </a:r>
            <a:r>
              <a:rPr lang="en-US" sz="1200" b="1" dirty="0" err="1">
                <a:effectLst>
                  <a:outerShdw blurRad="38100" dist="38100" dir="2700000" algn="tl">
                    <a:srgbClr val="000000">
                      <a:alpha val="43137"/>
                    </a:srgbClr>
                  </a:outerShdw>
                </a:effectLst>
                <a:latin typeface="Comic Sans MS" pitchFamily="66" charset="0"/>
              </a:rPr>
              <a:t>Frodermann</a:t>
            </a:r>
            <a:endParaRPr lang="en-US" sz="1200"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200" b="1" dirty="0">
                <a:effectLst>
                  <a:outerShdw blurRad="38100" dist="38100" dir="2700000" algn="tl">
                    <a:srgbClr val="000000">
                      <a:alpha val="43137"/>
                    </a:srgbClr>
                  </a:outerShdw>
                </a:effectLst>
                <a:latin typeface="Comic Sans MS" pitchFamily="66" charset="0"/>
              </a:rPr>
              <a:t>U. Heinz, D. K. </a:t>
            </a:r>
            <a:r>
              <a:rPr lang="en-US" sz="1200" b="1" dirty="0" err="1">
                <a:effectLst>
                  <a:outerShdw blurRad="38100" dist="38100" dir="2700000" algn="tl">
                    <a:srgbClr val="000000">
                      <a:alpha val="43137"/>
                    </a:srgbClr>
                  </a:outerShdw>
                </a:effectLst>
                <a:latin typeface="Comic Sans MS" pitchFamily="66" charset="0"/>
              </a:rPr>
              <a:t>Srivastava</a:t>
            </a:r>
            <a:r>
              <a:rPr lang="en-US" sz="1200" b="1" dirty="0">
                <a:effectLst>
                  <a:outerShdw blurRad="38100" dist="38100" dir="2700000" algn="tl">
                    <a:srgbClr val="000000">
                      <a:alpha val="43137"/>
                    </a:srgbClr>
                  </a:outerShdw>
                </a:effectLst>
                <a:latin typeface="Comic Sans MS" pitchFamily="66" charset="0"/>
              </a:rPr>
              <a:t>.</a:t>
            </a:r>
          </a:p>
          <a:p>
            <a:pPr fontAlgn="auto">
              <a:spcBef>
                <a:spcPts val="0"/>
              </a:spcBef>
              <a:spcAft>
                <a:spcPts val="0"/>
              </a:spcAft>
              <a:defRPr/>
            </a:pPr>
            <a:r>
              <a:rPr lang="en-US" sz="1200" b="1" dirty="0">
                <a:effectLst>
                  <a:outerShdw blurRad="38100" dist="38100" dir="2700000" algn="tl">
                    <a:srgbClr val="000000">
                      <a:alpha val="43137"/>
                    </a:srgbClr>
                  </a:outerShdw>
                </a:effectLst>
                <a:latin typeface="Comic Sans MS" pitchFamily="66" charset="0"/>
              </a:rPr>
              <a:t>PRL 96, 202302 (2006)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1400" y="242888"/>
            <a:ext cx="6621463" cy="523875"/>
          </a:xfrm>
          <a:prstGeom prst="rect">
            <a:avLst/>
          </a:prstGeom>
          <a:noFill/>
        </p:spPr>
        <p:txBody>
          <a:bodyPr wrap="none">
            <a:spAutoFit/>
          </a:bodyPr>
          <a:lstStyle/>
          <a:p>
            <a:pPr fontAlgn="auto">
              <a:spcBef>
                <a:spcPts val="0"/>
              </a:spcBef>
              <a:spcAft>
                <a:spcPts val="0"/>
              </a:spcAft>
              <a:defRPr/>
            </a:pPr>
            <a:r>
              <a:rPr lang="en-US" sz="2800" b="1" u="sng" dirty="0">
                <a:effectLst>
                  <a:outerShdw blurRad="38100" dist="38100" dir="2700000" algn="tl">
                    <a:srgbClr val="000000">
                      <a:alpha val="43137"/>
                    </a:srgbClr>
                  </a:outerShdw>
                </a:effectLst>
                <a:latin typeface="Comic Sans MS" pitchFamily="66" charset="0"/>
              </a:rPr>
              <a:t>Thermal photon elliptic flow @ RHIC</a:t>
            </a:r>
          </a:p>
        </p:txBody>
      </p:sp>
      <p:pic>
        <p:nvPicPr>
          <p:cNvPr id="25603" name="Picture 1"/>
          <p:cNvPicPr>
            <a:picLocks noChangeAspect="1" noChangeArrowheads="1"/>
          </p:cNvPicPr>
          <p:nvPr/>
        </p:nvPicPr>
        <p:blipFill>
          <a:blip r:embed="rId3"/>
          <a:srcRect/>
          <a:stretch>
            <a:fillRect/>
          </a:stretch>
        </p:blipFill>
        <p:spPr bwMode="auto">
          <a:xfrm>
            <a:off x="1447800" y="762000"/>
            <a:ext cx="5407025" cy="3821113"/>
          </a:xfrm>
          <a:prstGeom prst="rect">
            <a:avLst/>
          </a:prstGeom>
          <a:noFill/>
          <a:ln w="9525">
            <a:noFill/>
            <a:miter lim="800000"/>
            <a:headEnd/>
            <a:tailEnd/>
          </a:ln>
        </p:spPr>
      </p:pic>
      <p:sp>
        <p:nvSpPr>
          <p:cNvPr id="7" name="TextBox 6"/>
          <p:cNvSpPr txBox="1"/>
          <p:nvPr/>
        </p:nvSpPr>
        <p:spPr>
          <a:xfrm>
            <a:off x="390525" y="4833938"/>
            <a:ext cx="8477250" cy="1476375"/>
          </a:xfrm>
          <a:prstGeom prst="rect">
            <a:avLst/>
          </a:prstGeom>
          <a:noFill/>
        </p:spPr>
        <p:txBody>
          <a:bodyPr>
            <a:spAutoFit/>
          </a:bodyPr>
          <a:lstStyle/>
          <a:p>
            <a:pPr fontAlgn="auto">
              <a:spcBef>
                <a:spcPts val="0"/>
              </a:spcBef>
              <a:spcAft>
                <a:spcPts val="0"/>
              </a:spcAft>
              <a:buFontTx/>
              <a:buBlip>
                <a:blip r:embed="rId4"/>
              </a:buBlip>
              <a:defRPr/>
            </a:pPr>
            <a:r>
              <a:rPr lang="en-US" b="1" dirty="0">
                <a:effectLst>
                  <a:outerShdw blurRad="38100" dist="38100" dir="2700000" algn="tl">
                    <a:srgbClr val="000000">
                      <a:alpha val="43137"/>
                    </a:srgbClr>
                  </a:outerShdw>
                </a:effectLst>
                <a:latin typeface="Comic Sans MS" pitchFamily="66" charset="0"/>
              </a:rPr>
              <a:t>Sum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tracks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(QM) at high p</a:t>
            </a:r>
            <a:r>
              <a:rPr lang="en-US" b="1" baseline="-25000" dirty="0">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 reflects anisotropies of the </a:t>
            </a:r>
            <a:r>
              <a:rPr lang="en-US" b="1" dirty="0" err="1">
                <a:effectLst>
                  <a:outerShdw blurRad="38100" dist="38100" dir="2700000" algn="tl">
                    <a:srgbClr val="000000">
                      <a:alpha val="43137"/>
                    </a:srgbClr>
                  </a:outerShdw>
                </a:effectLst>
                <a:latin typeface="Comic Sans MS" pitchFamily="66" charset="0"/>
              </a:rPr>
              <a:t>partonic</a:t>
            </a:r>
            <a:r>
              <a:rPr lang="en-US" b="1" dirty="0">
                <a:effectLst>
                  <a:outerShdw blurRad="38100" dist="38100" dir="2700000" algn="tl">
                    <a:srgbClr val="000000">
                      <a:alpha val="43137"/>
                    </a:srgbClr>
                  </a:outerShdw>
                </a:effectLst>
                <a:latin typeface="Comic Sans MS" pitchFamily="66" charset="0"/>
              </a:rPr>
              <a:t>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  phase at early times.</a:t>
            </a:r>
          </a:p>
          <a:p>
            <a:pPr fontAlgn="auto">
              <a:spcBef>
                <a:spcPts val="0"/>
              </a:spcBef>
              <a:spcAft>
                <a:spcPts val="0"/>
              </a:spcAft>
              <a:buFontTx/>
              <a:buBlip>
                <a:blip r:embed="rId4"/>
              </a:buBlip>
              <a:defRPr/>
            </a:pPr>
            <a:r>
              <a:rPr lang="en-US" b="1" dirty="0">
                <a:effectLst>
                  <a:outerShdw blurRad="38100" dist="38100" dir="2700000" algn="tl">
                    <a:srgbClr val="000000">
                      <a:alpha val="43137"/>
                    </a:srgbClr>
                  </a:outerShdw>
                </a:effectLst>
                <a:latin typeface="Comic Sans MS" pitchFamily="66" charset="0"/>
              </a:rPr>
              <a:t>Interesting structure at p</a:t>
            </a:r>
            <a:r>
              <a:rPr lang="en-US" b="1" baseline="-25000" dirty="0">
                <a:effectLst>
                  <a:outerShdw blurRad="38100" dist="38100" dir="2700000" algn="tl">
                    <a:srgbClr val="000000">
                      <a:alpha val="43137"/>
                    </a:srgbClr>
                  </a:outerShdw>
                </a:effectLst>
                <a:latin typeface="Comic Sans MS" pitchFamily="66" charset="0"/>
              </a:rPr>
              <a:t>T</a:t>
            </a:r>
            <a:r>
              <a:rPr lang="en-US" b="1" dirty="0">
                <a:effectLst>
                  <a:outerShdw blurRad="38100" dist="38100" dir="2700000" algn="tl">
                    <a:srgbClr val="000000">
                      <a:alpha val="43137"/>
                    </a:srgbClr>
                  </a:outerShdw>
                </a:effectLst>
                <a:latin typeface="Comic Sans MS" pitchFamily="66" charset="0"/>
              </a:rPr>
              <a:t> </a:t>
            </a:r>
            <a:r>
              <a:rPr lang="en-US" b="1" dirty="0">
                <a:effectLst>
                  <a:outerShdw blurRad="38100" dist="38100" dir="2700000" algn="tl">
                    <a:srgbClr val="000000">
                      <a:alpha val="43137"/>
                    </a:srgbClr>
                  </a:outerShdw>
                </a:effectLst>
                <a:latin typeface="Comic Sans MS" pitchFamily="66" charset="0"/>
                <a:sym typeface="Symbol"/>
              </a:rPr>
              <a:t> </a:t>
            </a:r>
            <a:r>
              <a:rPr lang="en-US" b="1" dirty="0">
                <a:effectLst>
                  <a:outerShdw blurRad="38100" dist="38100" dir="2700000" algn="tl">
                    <a:srgbClr val="000000">
                      <a:alpha val="43137"/>
                    </a:srgbClr>
                  </a:outerShdw>
                </a:effectLst>
                <a:latin typeface="Comic Sans MS" pitchFamily="66" charset="0"/>
              </a:rPr>
              <a:t>0.4 – 0.5 </a:t>
            </a:r>
            <a:r>
              <a:rPr lang="en-US" b="1" dirty="0" err="1">
                <a:effectLst>
                  <a:outerShdw blurRad="38100" dist="38100" dir="2700000" algn="tl">
                    <a:srgbClr val="000000">
                      <a:alpha val="43137"/>
                    </a:srgbClr>
                  </a:outerShdw>
                </a:effectLst>
                <a:latin typeface="Comic Sans MS" pitchFamily="66" charset="0"/>
              </a:rPr>
              <a:t>GeV</a:t>
            </a:r>
            <a:r>
              <a:rPr lang="en-US" b="1" dirty="0">
                <a:effectLst>
                  <a:outerShdw blurRad="38100" dist="38100" dir="2700000" algn="tl">
                    <a:srgbClr val="000000">
                      <a:alpha val="43137"/>
                    </a:srgbClr>
                  </a:outerShdw>
                </a:effectLst>
                <a:latin typeface="Comic Sans MS" pitchFamily="66" charset="0"/>
              </a:rPr>
              <a:t>, should sustain in the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  experimental data.</a:t>
            </a:r>
          </a:p>
          <a:p>
            <a:pPr fontAlgn="auto">
              <a:spcBef>
                <a:spcPts val="0"/>
              </a:spcBef>
              <a:spcAft>
                <a:spcPts val="0"/>
              </a:spcAft>
              <a:buFontTx/>
              <a:buBlip>
                <a:blip r:embed="rId4"/>
              </a:buBlip>
              <a:defRPr/>
            </a:pPr>
            <a:r>
              <a:rPr lang="en-US" b="1" dirty="0">
                <a:effectLst>
                  <a:outerShdw blurRad="38100" dist="38100" dir="2700000" algn="tl">
                    <a:srgbClr val="000000">
                      <a:alpha val="43137"/>
                    </a:srgbClr>
                  </a:outerShdw>
                </a:effectLst>
                <a:latin typeface="Comic Sans MS" pitchFamily="66" charset="0"/>
              </a:rPr>
              <a:t>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a:t>
            </a:r>
            <a:r>
              <a:rPr lang="en-US" b="1" dirty="0">
                <a:effectLst>
                  <a:outerShdw blurRad="38100" dist="38100" dir="2700000" algn="tl">
                    <a:srgbClr val="000000">
                      <a:alpha val="43137"/>
                    </a:srgbClr>
                  </a:outerShdw>
                </a:effectLst>
                <a:latin typeface="Symbol" pitchFamily="18" charset="2"/>
              </a:rPr>
              <a:t>p</a:t>
            </a:r>
            <a:r>
              <a:rPr lang="en-US" b="1" dirty="0">
                <a:effectLst>
                  <a:outerShdw blurRad="38100" dist="38100" dir="2700000" algn="tl">
                    <a:srgbClr val="000000">
                      <a:alpha val="43137"/>
                    </a:srgbClr>
                  </a:outerShdw>
                </a:effectLst>
                <a:latin typeface="Comic Sans MS" pitchFamily="66" charset="0"/>
              </a:rPr>
              <a:t>) &amp;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Symbol" pitchFamily="18" charset="2"/>
              </a:rPr>
              <a:t>(r</a:t>
            </a:r>
            <a:r>
              <a:rPr lang="en-US" b="1" dirty="0">
                <a:effectLst>
                  <a:outerShdw blurRad="38100" dist="38100" dir="2700000" algn="tl">
                    <a:srgbClr val="000000">
                      <a:alpha val="43137"/>
                    </a:srgbClr>
                  </a:outerShdw>
                </a:effectLst>
                <a:latin typeface="Comic Sans MS" pitchFamily="66" charset="0"/>
              </a:rPr>
              <a:t>) are plotted to compare with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(HM).</a:t>
            </a:r>
          </a:p>
        </p:txBody>
      </p:sp>
      <p:sp>
        <p:nvSpPr>
          <p:cNvPr id="10" name="Oval 9"/>
          <p:cNvSpPr/>
          <p:nvPr/>
        </p:nvSpPr>
        <p:spPr>
          <a:xfrm rot="2812737">
            <a:off x="2268538" y="3317875"/>
            <a:ext cx="752475" cy="854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8575" y="42863"/>
            <a:ext cx="9080500" cy="6756400"/>
          </a:xfrm>
          <a:prstGeom prst="rect">
            <a:avLst/>
          </a:prstGeom>
          <a:solidFill>
            <a:schemeClr val="accent1"/>
          </a:solidFill>
          <a:ln w="9525">
            <a:noFill/>
            <a:miter lim="800000"/>
            <a:headEnd/>
            <a:tailEnd/>
          </a:ln>
        </p:spPr>
      </p:pic>
      <p:sp>
        <p:nvSpPr>
          <p:cNvPr id="5" name="Rectangle 4"/>
          <p:cNvSpPr/>
          <p:nvPr/>
        </p:nvSpPr>
        <p:spPr>
          <a:xfrm>
            <a:off x="446088" y="417513"/>
            <a:ext cx="8305800" cy="5948362"/>
          </a:xfrm>
          <a:prstGeom prst="rect">
            <a:avLst/>
          </a:prstGeom>
        </p:spPr>
        <p:txBody>
          <a:bodyPr>
            <a:spAutoFit/>
          </a:bodyPr>
          <a:lstStyle/>
          <a:p>
            <a:pPr fontAlgn="auto">
              <a:spcBef>
                <a:spcPts val="0"/>
              </a:spcBef>
              <a:spcAft>
                <a:spcPts val="0"/>
              </a:spcAft>
              <a:buFont typeface="Wingdings" pitchFamily="2" charset="2"/>
              <a:buChar char="q"/>
              <a:defRPr/>
            </a:pPr>
            <a:r>
              <a:rPr lang="en-US" sz="2000"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Collision of heavy nuclei at relativistic energies leads to formation of Quark- Gluon Plasma (QGP)</a:t>
            </a:r>
          </a:p>
          <a:p>
            <a:pPr fontAlgn="auto">
              <a:spcBef>
                <a:spcPts val="0"/>
              </a:spcBef>
              <a:spcAft>
                <a:spcPts val="0"/>
              </a:spcAft>
              <a:defRPr/>
            </a:pPr>
            <a:endPar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endParaRPr>
          </a:p>
          <a:p>
            <a:pPr fontAlgn="auto">
              <a:spcBef>
                <a:spcPts val="0"/>
              </a:spcBef>
              <a:spcAft>
                <a:spcPts val="0"/>
              </a:spcAft>
              <a:defRPr/>
            </a:pPr>
            <a:endPar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endParaRPr>
          </a:p>
          <a:p>
            <a:pPr fontAlgn="auto">
              <a:spcBef>
                <a:spcPts val="0"/>
              </a:spcBef>
              <a:spcAft>
                <a:spcPts val="0"/>
              </a:spcAft>
              <a:buFont typeface="Wingdings" pitchFamily="2" charset="2"/>
              <a:buChar char="q"/>
              <a:defRPr/>
            </a:pPr>
            <a:r>
              <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 </a:t>
            </a:r>
            <a:r>
              <a:rPr lang="en-US" sz="2000"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Strong confirmation arises from the recent observation @ Relativistic Heavy Ion Collider (RHIC) of strong anisotropic </a:t>
            </a:r>
          </a:p>
          <a:p>
            <a:pPr fontAlgn="auto">
              <a:spcBef>
                <a:spcPts val="0"/>
              </a:spcBef>
              <a:spcAft>
                <a:spcPts val="0"/>
              </a:spcAft>
              <a:defRPr/>
            </a:pPr>
            <a:r>
              <a:rPr lang="en-US" sz="2000"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flow .</a:t>
            </a:r>
          </a:p>
          <a:p>
            <a:pPr fontAlgn="auto">
              <a:spcBef>
                <a:spcPts val="0"/>
              </a:spcBef>
              <a:spcAft>
                <a:spcPts val="0"/>
              </a:spcAft>
              <a:defRPr/>
            </a:pPr>
            <a:endPar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endParaRPr>
          </a:p>
          <a:p>
            <a:pPr marL="341313" indent="-341313" fontAlgn="auto">
              <a:spcBef>
                <a:spcPts val="500"/>
              </a:spcBef>
              <a:spcAft>
                <a:spcPts val="0"/>
              </a:spcAft>
              <a:buClr>
                <a:schemeClr val="accent5">
                  <a:lumMod val="50000"/>
                </a:schemeClr>
              </a:buClr>
              <a:buSzPct val="100000"/>
              <a:buFont typeface="Wingdings" pitchFamily="2" charset="2"/>
              <a:buChar char="q"/>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2000" b="1" dirty="0">
                <a:solidFill>
                  <a:schemeClr val="accent5">
                    <a:lumMod val="75000"/>
                  </a:schemeClr>
                </a:solidFill>
                <a:effectLst>
                  <a:outerShdw blurRad="38100" dist="38100" dir="2700000" algn="tl">
                    <a:srgbClr val="000000">
                      <a:alpha val="43137"/>
                    </a:srgbClr>
                  </a:outerShdw>
                </a:effectLst>
                <a:latin typeface="Comic Sans MS" pitchFamily="66" charset="0"/>
              </a:rPr>
              <a:t>Bulk evolution is described by relativistic fluid dynamics. The </a:t>
            </a:r>
          </a:p>
          <a:p>
            <a:pPr marL="341313" indent="-341313" fontAlgn="auto">
              <a:spcBef>
                <a:spcPts val="500"/>
              </a:spcBef>
              <a:spcAft>
                <a:spcPts val="0"/>
              </a:spcAft>
              <a:buClr>
                <a:srgbClr val="FF33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2000" b="1" dirty="0">
                <a:solidFill>
                  <a:schemeClr val="accent5">
                    <a:lumMod val="75000"/>
                  </a:schemeClr>
                </a:solidFill>
                <a:effectLst>
                  <a:outerShdw blurRad="38100" dist="38100" dir="2700000" algn="tl">
                    <a:srgbClr val="000000">
                      <a:alpha val="43137"/>
                    </a:srgbClr>
                  </a:outerShdw>
                </a:effectLst>
                <a:latin typeface="Comic Sans MS" pitchFamily="66" charset="0"/>
              </a:rPr>
              <a:t>application of fluid-dynamics implies that the medium is in local </a:t>
            </a:r>
          </a:p>
          <a:p>
            <a:pPr marL="341313" indent="-341313" fontAlgn="auto">
              <a:spcBef>
                <a:spcPts val="500"/>
              </a:spcBef>
              <a:spcAft>
                <a:spcPts val="0"/>
              </a:spcAft>
              <a:buClr>
                <a:srgbClr val="FF33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2000" b="1" dirty="0">
                <a:solidFill>
                  <a:schemeClr val="accent5">
                    <a:lumMod val="75000"/>
                  </a:schemeClr>
                </a:solidFill>
                <a:effectLst>
                  <a:outerShdw blurRad="38100" dist="38100" dir="2700000" algn="tl">
                    <a:srgbClr val="000000">
                      <a:alpha val="43137"/>
                    </a:srgbClr>
                  </a:outerShdw>
                </a:effectLst>
                <a:latin typeface="Comic Sans MS" pitchFamily="66" charset="0"/>
              </a:rPr>
              <a:t>thermal equilibrium!</a:t>
            </a:r>
          </a:p>
          <a:p>
            <a:pPr fontAlgn="auto">
              <a:spcBef>
                <a:spcPts val="0"/>
              </a:spcBef>
              <a:spcAft>
                <a:spcPts val="0"/>
              </a:spcAft>
              <a:defRPr/>
            </a:pPr>
            <a:endPar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endParaRPr>
          </a:p>
          <a:p>
            <a:pPr fontAlgn="auto">
              <a:spcBef>
                <a:spcPts val="0"/>
              </a:spcBef>
              <a:spcAft>
                <a:spcPts val="0"/>
              </a:spcAft>
              <a:buFont typeface="Wingdings" pitchFamily="2" charset="2"/>
              <a:buChar char="q"/>
              <a:defRPr/>
            </a:pPr>
            <a:r>
              <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 </a:t>
            </a:r>
            <a:r>
              <a:rPr lang="en-US" sz="2000"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Large anisotropies in the particle emission are a collective phenomenon</a:t>
            </a:r>
            <a:r>
              <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a:t>
            </a:r>
          </a:p>
          <a:p>
            <a:pPr fontAlgn="auto">
              <a:spcBef>
                <a:spcPts val="0"/>
              </a:spcBef>
              <a:spcAft>
                <a:spcPts val="0"/>
              </a:spcAft>
              <a:buFont typeface="Wingdings" pitchFamily="2" charset="2"/>
              <a:buChar char="q"/>
              <a:defRPr/>
            </a:pPr>
            <a:endPar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endParaRPr>
          </a:p>
          <a:p>
            <a:pPr fontAlgn="auto">
              <a:spcBef>
                <a:spcPts val="0"/>
              </a:spcBef>
              <a:spcAft>
                <a:spcPts val="0"/>
              </a:spcAft>
              <a:defRPr/>
            </a:pPr>
            <a:endParaRPr lang="en-US"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endParaRPr>
          </a:p>
          <a:p>
            <a:pPr fontAlgn="auto">
              <a:spcBef>
                <a:spcPts val="0"/>
              </a:spcBef>
              <a:spcAft>
                <a:spcPts val="0"/>
              </a:spcAft>
              <a:buFont typeface="Wingdings" pitchFamily="2" charset="2"/>
              <a:buChar char="q"/>
              <a:defRPr/>
            </a:pPr>
            <a:r>
              <a:rPr lang="en-US" sz="2000" b="1" dirty="0">
                <a:solidFill>
                  <a:schemeClr val="accent5">
                    <a:lumMod val="75000"/>
                  </a:schemeClr>
                </a:solidFill>
                <a:effectLst>
                  <a:outerShdw blurRad="38100" dist="38100" dir="2700000" algn="tl">
                    <a:srgbClr val="000000">
                      <a:alpha val="43137"/>
                    </a:srgbClr>
                  </a:outerShdw>
                </a:effectLst>
                <a:latin typeface="Comic Sans MS" pitchFamily="66" charset="0"/>
                <a:ea typeface="MingLiU" pitchFamily="49" charset="-120"/>
              </a:rPr>
              <a:t>If the nucleus – nucleus collisions were a simple super position  of independent nucleon - nucleon collisions, then resultant particle distribution would be isotropic in momentum spectra.</a:t>
            </a:r>
            <a:endParaRPr lang="en-US" sz="2000" b="1" dirty="0">
              <a:solidFill>
                <a:schemeClr val="accent5">
                  <a:lumMod val="75000"/>
                </a:schemeClr>
              </a:solidFill>
              <a:latin typeface="Comic Sans MS" pitchFamily="66" charset="0"/>
              <a:ea typeface="MingLiU" pitchFamily="49"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a:off x="423863" y="493713"/>
            <a:ext cx="4268787" cy="31480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4"/>
          <a:srcRect/>
          <a:stretch>
            <a:fillRect/>
          </a:stretch>
        </p:blipFill>
        <p:spPr bwMode="auto">
          <a:xfrm>
            <a:off x="4818063" y="3447591"/>
            <a:ext cx="3975100" cy="3098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Text Box 3"/>
          <p:cNvSpPr txBox="1">
            <a:spLocks noChangeArrowheads="1"/>
          </p:cNvSpPr>
          <p:nvPr/>
        </p:nvSpPr>
        <p:spPr bwMode="auto">
          <a:xfrm>
            <a:off x="4972050" y="563563"/>
            <a:ext cx="3833813" cy="221456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a:spAutoFit/>
          </a:bodyPr>
          <a:lstStyle/>
          <a:p>
            <a:pPr fontAlgn="auto">
              <a:spcBef>
                <a:spcPts val="0"/>
              </a:spcBef>
              <a:spcAft>
                <a:spcPts val="0"/>
              </a:spcAft>
              <a:buClr>
                <a:srgbClr val="000000"/>
              </a:buClr>
              <a:buSzPct val="45000"/>
              <a:buFont typeface="StarSymbol" charset="0"/>
              <a:buNone/>
              <a:tabLst>
                <a:tab pos="723900" algn="l"/>
                <a:tab pos="1447800" algn="l"/>
                <a:tab pos="2171700" algn="l"/>
              </a:tabLst>
              <a:defRPr/>
            </a:pPr>
            <a:r>
              <a:rPr lang="en-GB" sz="1600" b="1" dirty="0">
                <a:solidFill>
                  <a:srgbClr val="000000"/>
                </a:solidFill>
                <a:latin typeface="Comic Sans MS" pitchFamily="66" charset="0"/>
              </a:rPr>
              <a:t> All v</a:t>
            </a:r>
            <a:r>
              <a:rPr lang="en-GB" sz="1600" b="1" baseline="-25000" dirty="0">
                <a:solidFill>
                  <a:srgbClr val="000000"/>
                </a:solidFill>
                <a:latin typeface="Comic Sans MS" pitchFamily="66" charset="0"/>
              </a:rPr>
              <a:t>2</a:t>
            </a:r>
            <a:r>
              <a:rPr lang="en-GB" sz="1600" b="1" dirty="0">
                <a:solidFill>
                  <a:srgbClr val="000000"/>
                </a:solidFill>
                <a:latin typeface="Comic Sans MS" pitchFamily="66" charset="0"/>
              </a:rPr>
              <a:t>(</a:t>
            </a:r>
            <a:r>
              <a:rPr lang="en-GB" sz="1600" b="1" dirty="0" err="1">
                <a:solidFill>
                  <a:srgbClr val="000000"/>
                </a:solidFill>
                <a:latin typeface="Comic Sans MS" pitchFamily="66" charset="0"/>
              </a:rPr>
              <a:t>p</a:t>
            </a:r>
            <a:r>
              <a:rPr lang="en-GB" sz="1600" b="1" baseline="-25000" dirty="0" err="1">
                <a:solidFill>
                  <a:srgbClr val="000000"/>
                </a:solidFill>
                <a:latin typeface="Comic Sans MS" pitchFamily="66" charset="0"/>
              </a:rPr>
              <a:t>T</a:t>
            </a:r>
            <a:r>
              <a:rPr lang="en-GB" sz="1600" b="1" dirty="0">
                <a:solidFill>
                  <a:srgbClr val="000000"/>
                </a:solidFill>
                <a:latin typeface="Comic Sans MS" pitchFamily="66" charset="0"/>
              </a:rPr>
              <a:t>)=0 at b=0</a:t>
            </a:r>
          </a:p>
          <a:p>
            <a:pPr fontAlgn="auto">
              <a:spcBef>
                <a:spcPts val="0"/>
              </a:spcBef>
              <a:spcAft>
                <a:spcPts val="0"/>
              </a:spcAft>
              <a:buClr>
                <a:srgbClr val="000000"/>
              </a:buClr>
              <a:buSzPct val="45000"/>
              <a:buFont typeface="StarSymbol" charset="0"/>
              <a:buNone/>
              <a:tabLst>
                <a:tab pos="723900" algn="l"/>
                <a:tab pos="1447800" algn="l"/>
                <a:tab pos="2171700" algn="l"/>
              </a:tabLst>
              <a:defRPr/>
            </a:pPr>
            <a:endParaRPr lang="en-GB" sz="1600" b="1" dirty="0">
              <a:solidFill>
                <a:srgbClr val="000000"/>
              </a:solidFill>
              <a:latin typeface="Comic Sans MS" pitchFamily="66" charset="0"/>
            </a:endParaRPr>
          </a:p>
          <a:p>
            <a:pPr fontAlgn="auto">
              <a:spcBef>
                <a:spcPts val="0"/>
              </a:spcBef>
              <a:spcAft>
                <a:spcPts val="0"/>
              </a:spcAft>
              <a:buClr>
                <a:srgbClr val="000000"/>
              </a:buClr>
              <a:buSzPct val="45000"/>
              <a:tabLst>
                <a:tab pos="723900" algn="l"/>
                <a:tab pos="1447800" algn="l"/>
                <a:tab pos="2171700" algn="l"/>
              </a:tabLst>
              <a:defRPr/>
            </a:pPr>
            <a:r>
              <a:rPr lang="en-GB" sz="1600" b="1" dirty="0">
                <a:solidFill>
                  <a:srgbClr val="000000"/>
                </a:solidFill>
                <a:latin typeface="Comic Sans MS" pitchFamily="66" charset="0"/>
              </a:rPr>
              <a:t> v</a:t>
            </a:r>
            <a:r>
              <a:rPr lang="en-GB" sz="1600" b="1" baseline="-25000" dirty="0">
                <a:solidFill>
                  <a:srgbClr val="000000"/>
                </a:solidFill>
                <a:latin typeface="Comic Sans MS" pitchFamily="66" charset="0"/>
              </a:rPr>
              <a:t>2</a:t>
            </a:r>
            <a:r>
              <a:rPr lang="en-GB" sz="1600" b="1" dirty="0">
                <a:solidFill>
                  <a:srgbClr val="000000"/>
                </a:solidFill>
                <a:latin typeface="Comic Sans MS" pitchFamily="66" charset="0"/>
              </a:rPr>
              <a:t> (</a:t>
            </a:r>
            <a:r>
              <a:rPr lang="en-GB" sz="1600" b="1" dirty="0" err="1">
                <a:solidFill>
                  <a:srgbClr val="000000"/>
                </a:solidFill>
                <a:latin typeface="Comic Sans MS" pitchFamily="66" charset="0"/>
              </a:rPr>
              <a:t>p</a:t>
            </a:r>
            <a:r>
              <a:rPr lang="en-GB" sz="1600" b="1" baseline="-25000" dirty="0" err="1">
                <a:solidFill>
                  <a:srgbClr val="000000"/>
                </a:solidFill>
                <a:latin typeface="Comic Sans MS" pitchFamily="66" charset="0"/>
              </a:rPr>
              <a:t>T</a:t>
            </a:r>
            <a:r>
              <a:rPr lang="en-GB" sz="1600" b="1" dirty="0">
                <a:solidFill>
                  <a:srgbClr val="000000"/>
                </a:solidFill>
                <a:latin typeface="Comic Sans MS" pitchFamily="66" charset="0"/>
              </a:rPr>
              <a:t>) increases with rise in impact parameter b.</a:t>
            </a:r>
          </a:p>
          <a:p>
            <a:pPr fontAlgn="auto">
              <a:spcBef>
                <a:spcPts val="0"/>
              </a:spcBef>
              <a:spcAft>
                <a:spcPts val="0"/>
              </a:spcAft>
              <a:buClr>
                <a:srgbClr val="000000"/>
              </a:buClr>
              <a:buSzPct val="45000"/>
              <a:buFont typeface="StarSymbol" charset="0"/>
              <a:buNone/>
              <a:tabLst>
                <a:tab pos="723900" algn="l"/>
                <a:tab pos="1447800" algn="l"/>
                <a:tab pos="2171700" algn="l"/>
              </a:tabLst>
              <a:defRPr/>
            </a:pPr>
            <a:endParaRPr lang="en-GB" sz="1600" b="1" dirty="0">
              <a:solidFill>
                <a:srgbClr val="000000"/>
              </a:solidFill>
              <a:latin typeface="Comic Sans MS" pitchFamily="66" charset="0"/>
            </a:endParaRPr>
          </a:p>
          <a:p>
            <a:pPr fontAlgn="auto">
              <a:spcBef>
                <a:spcPts val="0"/>
              </a:spcBef>
              <a:spcAft>
                <a:spcPts val="0"/>
              </a:spcAft>
              <a:buClr>
                <a:srgbClr val="000000"/>
              </a:buClr>
              <a:buSzPct val="45000"/>
              <a:buFont typeface="StarSymbol" charset="0"/>
              <a:buNone/>
              <a:tabLst>
                <a:tab pos="723900" algn="l"/>
                <a:tab pos="1447800" algn="l"/>
                <a:tab pos="2171700" algn="l"/>
              </a:tabLst>
              <a:defRPr/>
            </a:pPr>
            <a:r>
              <a:rPr lang="en-GB" sz="1600" b="1" dirty="0">
                <a:solidFill>
                  <a:srgbClr val="000000"/>
                </a:solidFill>
                <a:latin typeface="Comic Sans MS" pitchFamily="66" charset="0"/>
              </a:rPr>
              <a:t> With rise in b, relative contributions  </a:t>
            </a:r>
          </a:p>
          <a:p>
            <a:pPr fontAlgn="auto">
              <a:spcBef>
                <a:spcPts val="0"/>
              </a:spcBef>
              <a:spcAft>
                <a:spcPts val="0"/>
              </a:spcAft>
              <a:buClr>
                <a:srgbClr val="000000"/>
              </a:buClr>
              <a:buSzPct val="45000"/>
              <a:buFont typeface="StarSymbol" charset="0"/>
              <a:buNone/>
              <a:tabLst>
                <a:tab pos="723900" algn="l"/>
                <a:tab pos="1447800" algn="l"/>
                <a:tab pos="2171700" algn="l"/>
              </a:tabLst>
              <a:defRPr/>
            </a:pPr>
            <a:r>
              <a:rPr lang="en-GB" sz="1600" b="1" dirty="0">
                <a:solidFill>
                  <a:srgbClr val="000000"/>
                </a:solidFill>
                <a:latin typeface="Comic Sans MS" pitchFamily="66" charset="0"/>
              </a:rPr>
              <a:t> of QM &amp; HM in the total v</a:t>
            </a:r>
            <a:r>
              <a:rPr lang="en-GB" sz="1600" b="1" baseline="-25000" dirty="0">
                <a:solidFill>
                  <a:srgbClr val="000000"/>
                </a:solidFill>
                <a:latin typeface="Comic Sans MS" pitchFamily="66" charset="0"/>
              </a:rPr>
              <a:t>2</a:t>
            </a:r>
            <a:r>
              <a:rPr lang="en-GB" sz="1600" b="1" dirty="0">
                <a:solidFill>
                  <a:srgbClr val="000000"/>
                </a:solidFill>
                <a:latin typeface="Comic Sans MS" pitchFamily="66" charset="0"/>
              </a:rPr>
              <a:t> changes. </a:t>
            </a:r>
          </a:p>
          <a:p>
            <a:pPr fontAlgn="auto">
              <a:spcBef>
                <a:spcPts val="0"/>
              </a:spcBef>
              <a:spcAft>
                <a:spcPts val="0"/>
              </a:spcAft>
              <a:buClr>
                <a:srgbClr val="000000"/>
              </a:buClr>
              <a:buSzPct val="45000"/>
              <a:buFont typeface="StarSymbol" charset="0"/>
              <a:buNone/>
              <a:tabLst>
                <a:tab pos="723900" algn="l"/>
                <a:tab pos="1447800" algn="l"/>
                <a:tab pos="2171700" algn="l"/>
              </a:tabLst>
              <a:defRPr/>
            </a:pPr>
            <a:r>
              <a:rPr lang="en-GB" sz="1600" b="1" dirty="0">
                <a:solidFill>
                  <a:srgbClr val="000000"/>
                </a:solidFill>
                <a:latin typeface="Comic Sans MS" pitchFamily="66" charset="0"/>
              </a:rPr>
              <a:t> HM contribution increases compared   </a:t>
            </a:r>
          </a:p>
          <a:p>
            <a:pPr fontAlgn="auto">
              <a:spcBef>
                <a:spcPts val="0"/>
              </a:spcBef>
              <a:spcAft>
                <a:spcPts val="0"/>
              </a:spcAft>
              <a:buClr>
                <a:srgbClr val="000000"/>
              </a:buClr>
              <a:buSzPct val="45000"/>
              <a:buFont typeface="StarSymbol" charset="0"/>
              <a:buNone/>
              <a:tabLst>
                <a:tab pos="723900" algn="l"/>
                <a:tab pos="1447800" algn="l"/>
                <a:tab pos="2171700" algn="l"/>
              </a:tabLst>
              <a:defRPr/>
            </a:pPr>
            <a:r>
              <a:rPr lang="en-GB" sz="1600" b="1" dirty="0">
                <a:solidFill>
                  <a:srgbClr val="000000"/>
                </a:solidFill>
                <a:latin typeface="Comic Sans MS" pitchFamily="66" charset="0"/>
              </a:rPr>
              <a:t> to QM at larger b values.</a:t>
            </a:r>
          </a:p>
        </p:txBody>
      </p:sp>
      <p:sp>
        <p:nvSpPr>
          <p:cNvPr id="10" name="Rectangle 9"/>
          <p:cNvSpPr/>
          <p:nvPr/>
        </p:nvSpPr>
        <p:spPr>
          <a:xfrm>
            <a:off x="557213" y="3970338"/>
            <a:ext cx="4027487" cy="23082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buClr>
                <a:srgbClr val="000000"/>
              </a:buClr>
              <a:buSzPct val="45000"/>
              <a:tabLst>
                <a:tab pos="723900" algn="l"/>
                <a:tab pos="1447800" algn="l"/>
                <a:tab pos="2171700" algn="l"/>
              </a:tabLst>
              <a:defRPr/>
            </a:pPr>
            <a:r>
              <a:rPr lang="en-GB" sz="1600" b="1" dirty="0" err="1">
                <a:solidFill>
                  <a:schemeClr val="tx1">
                    <a:lumMod val="95000"/>
                    <a:lumOff val="5000"/>
                  </a:schemeClr>
                </a:solidFill>
                <a:effectLst>
                  <a:outerShdw blurRad="38100" dist="38100" dir="2700000" algn="tl">
                    <a:srgbClr val="000000">
                      <a:alpha val="43137"/>
                    </a:srgbClr>
                  </a:outerShdw>
                </a:effectLst>
                <a:latin typeface="Comic Sans MS" pitchFamily="66" charset="0"/>
              </a:rPr>
              <a:t>p</a:t>
            </a:r>
            <a:r>
              <a:rPr lang="en-GB" sz="1600" b="1" baseline="-25000" dirty="0" err="1">
                <a:solidFill>
                  <a:schemeClr val="tx1">
                    <a:lumMod val="95000"/>
                    <a:lumOff val="5000"/>
                  </a:schemeClr>
                </a:solidFill>
                <a:effectLst>
                  <a:outerShdw blurRad="38100" dist="38100" dir="2700000" algn="tl">
                    <a:srgbClr val="000000">
                      <a:alpha val="43137"/>
                    </a:srgbClr>
                  </a:outerShdw>
                </a:effectLst>
                <a:latin typeface="Comic Sans MS" pitchFamily="66" charset="0"/>
              </a:rPr>
              <a:t>T</a:t>
            </a: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integrated v</a:t>
            </a:r>
            <a:r>
              <a:rPr lang="en-GB"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(b) rises with rise in </a:t>
            </a:r>
          </a:p>
          <a:p>
            <a:pPr fontAlgn="auto">
              <a:spcBef>
                <a:spcPts val="0"/>
              </a:spcBef>
              <a:spcAft>
                <a:spcPts val="0"/>
              </a:spcAft>
              <a:buClr>
                <a:srgbClr val="000000"/>
              </a:buClr>
              <a:buSzPct val="45000"/>
              <a:tabLst>
                <a:tab pos="723900" algn="l"/>
                <a:tab pos="1447800" algn="l"/>
                <a:tab pos="2171700" algn="l"/>
              </a:tabLst>
              <a:defRPr/>
            </a:pP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b .</a:t>
            </a:r>
          </a:p>
          <a:p>
            <a:pPr fontAlgn="auto">
              <a:spcBef>
                <a:spcPts val="0"/>
              </a:spcBef>
              <a:spcAft>
                <a:spcPts val="0"/>
              </a:spcAft>
              <a:buClr>
                <a:srgbClr val="000000"/>
              </a:buClr>
              <a:buSzPct val="45000"/>
              <a:tabLst>
                <a:tab pos="723900" algn="l"/>
                <a:tab pos="1447800" algn="l"/>
                <a:tab pos="2171700" algn="l"/>
              </a:tabLst>
              <a:defRPr/>
            </a:pPr>
            <a:endPar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Clr>
                <a:srgbClr val="000000"/>
              </a:buClr>
              <a:buSzPct val="45000"/>
              <a:tabLst>
                <a:tab pos="723900" algn="l"/>
                <a:tab pos="1447800" algn="l"/>
                <a:tab pos="2171700" algn="l"/>
              </a:tabLst>
              <a:defRPr/>
            </a:pP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v</a:t>
            </a:r>
            <a:r>
              <a:rPr lang="en-GB"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’s from QM, HM and QM+HM are shown separately.</a:t>
            </a:r>
          </a:p>
          <a:p>
            <a:pPr fontAlgn="auto">
              <a:spcBef>
                <a:spcPts val="0"/>
              </a:spcBef>
              <a:spcAft>
                <a:spcPts val="0"/>
              </a:spcAft>
              <a:buClr>
                <a:srgbClr val="000000"/>
              </a:buClr>
              <a:buSzPct val="45000"/>
              <a:tabLst>
                <a:tab pos="723900" algn="l"/>
                <a:tab pos="1447800" algn="l"/>
                <a:tab pos="2171700" algn="l"/>
              </a:tabLst>
              <a:defRPr/>
            </a:pPr>
            <a:endPar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Clr>
                <a:srgbClr val="000000"/>
              </a:buClr>
              <a:buSzPct val="45000"/>
              <a:tabLst>
                <a:tab pos="723900" algn="l"/>
                <a:tab pos="1447800" algn="l"/>
                <a:tab pos="2171700" algn="l"/>
              </a:tabLst>
              <a:defRPr/>
            </a:pP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For b </a:t>
            </a: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sym typeface="Symbol"/>
              </a:rPr>
              <a:t> 2R</a:t>
            </a:r>
            <a:r>
              <a:rPr lang="en-GB"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sym typeface="Symbol"/>
              </a:rPr>
              <a:t>A </a:t>
            </a: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sym typeface="Symbol"/>
              </a:rPr>
              <a:t>,( R</a:t>
            </a:r>
            <a:r>
              <a:rPr lang="en-GB"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sym typeface="Symbol"/>
              </a:rPr>
              <a:t>A</a:t>
            </a: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sym typeface="Symbol"/>
              </a:rPr>
              <a:t> is the nuclear radius) v</a:t>
            </a:r>
            <a:r>
              <a:rPr lang="en-GB"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sym typeface="Symbol"/>
              </a:rPr>
              <a:t>2</a:t>
            </a:r>
            <a:r>
              <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sym typeface="Symbol"/>
              </a:rPr>
              <a:t>(b) drops as system size itself becomes very  small. </a:t>
            </a:r>
            <a:endParaRPr lang="en-GB"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96686" y="268510"/>
            <a:ext cx="7910286" cy="6154061"/>
            <a:chOff x="609600" y="246743"/>
            <a:chExt cx="7910286" cy="6154061"/>
          </a:xfrm>
        </p:grpSpPr>
        <p:grpSp>
          <p:nvGrpSpPr>
            <p:cNvPr id="4" name="Group 3"/>
            <p:cNvGrpSpPr/>
            <p:nvPr/>
          </p:nvGrpSpPr>
          <p:grpSpPr>
            <a:xfrm>
              <a:off x="609601" y="246743"/>
              <a:ext cx="7910285" cy="3046414"/>
              <a:chOff x="203200" y="930359"/>
              <a:chExt cx="8606971" cy="3349769"/>
            </a:xfrm>
          </p:grpSpPr>
          <p:pic>
            <p:nvPicPr>
              <p:cNvPr id="2" name="Picture 2"/>
              <p:cNvPicPr>
                <a:picLocks noChangeAspect="1" noChangeArrowheads="1"/>
              </p:cNvPicPr>
              <p:nvPr/>
            </p:nvPicPr>
            <p:blipFill>
              <a:blip r:embed="rId2"/>
              <a:srcRect/>
              <a:stretch>
                <a:fillRect/>
              </a:stretch>
            </p:blipFill>
            <p:spPr bwMode="auto">
              <a:xfrm>
                <a:off x="203200" y="930359"/>
                <a:ext cx="4279795" cy="3335552"/>
              </a:xfrm>
              <a:prstGeom prst="rect">
                <a:avLst/>
              </a:prstGeom>
              <a:noFill/>
              <a:ln w="9525">
                <a:noFill/>
                <a:miter lim="800000"/>
                <a:headEnd/>
                <a:tailEnd/>
              </a:ln>
            </p:spPr>
          </p:pic>
          <p:pic>
            <p:nvPicPr>
              <p:cNvPr id="3" name="Picture 3"/>
              <p:cNvPicPr>
                <a:picLocks noChangeAspect="1" noChangeArrowheads="1"/>
              </p:cNvPicPr>
              <p:nvPr/>
            </p:nvPicPr>
            <p:blipFill>
              <a:blip r:embed="rId3"/>
              <a:srcRect/>
              <a:stretch>
                <a:fillRect/>
              </a:stretch>
            </p:blipFill>
            <p:spPr bwMode="auto">
              <a:xfrm>
                <a:off x="4470400" y="943430"/>
                <a:ext cx="4339771" cy="3336698"/>
              </a:xfrm>
              <a:prstGeom prst="rect">
                <a:avLst/>
              </a:prstGeom>
              <a:noFill/>
              <a:ln w="9525">
                <a:noFill/>
                <a:miter lim="800000"/>
                <a:headEnd/>
                <a:tailEnd/>
              </a:ln>
            </p:spPr>
          </p:pic>
        </p:grpSp>
        <p:grpSp>
          <p:nvGrpSpPr>
            <p:cNvPr id="8" name="Group 5"/>
            <p:cNvGrpSpPr>
              <a:grpSpLocks/>
            </p:cNvGrpSpPr>
            <p:nvPr/>
          </p:nvGrpSpPr>
          <p:grpSpPr bwMode="auto">
            <a:xfrm>
              <a:off x="609600" y="3261860"/>
              <a:ext cx="7881254" cy="3138944"/>
              <a:chOff x="561135" y="2679867"/>
              <a:chExt cx="7755842" cy="3186569"/>
            </a:xfrm>
          </p:grpSpPr>
          <p:pic>
            <p:nvPicPr>
              <p:cNvPr id="9" name="Picture 1"/>
              <p:cNvPicPr>
                <a:picLocks noChangeAspect="1" noChangeArrowheads="1"/>
              </p:cNvPicPr>
              <p:nvPr/>
            </p:nvPicPr>
            <p:blipFill>
              <a:blip r:embed="rId4"/>
              <a:srcRect/>
              <a:stretch>
                <a:fillRect/>
              </a:stretch>
            </p:blipFill>
            <p:spPr bwMode="auto">
              <a:xfrm>
                <a:off x="561135" y="2679867"/>
                <a:ext cx="3990346" cy="3138172"/>
              </a:xfrm>
              <a:prstGeom prst="rect">
                <a:avLst/>
              </a:prstGeom>
              <a:noFill/>
              <a:ln w="9525">
                <a:noFill/>
                <a:miter lim="800000"/>
                <a:headEnd/>
                <a:tailEnd/>
              </a:ln>
            </p:spPr>
          </p:pic>
          <p:pic>
            <p:nvPicPr>
              <p:cNvPr id="10" name="Picture 2"/>
              <p:cNvPicPr>
                <a:picLocks noChangeAspect="1" noChangeArrowheads="1"/>
              </p:cNvPicPr>
              <p:nvPr/>
            </p:nvPicPr>
            <p:blipFill>
              <a:blip r:embed="rId5"/>
              <a:srcRect/>
              <a:stretch>
                <a:fillRect/>
              </a:stretch>
            </p:blipFill>
            <p:spPr bwMode="auto">
              <a:xfrm>
                <a:off x="4542992" y="2698519"/>
                <a:ext cx="3773985" cy="3167917"/>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Content Placeholder 1"/>
          <p:cNvGrpSpPr>
            <a:grpSpLocks noGrp="1"/>
          </p:cNvGrpSpPr>
          <p:nvPr>
            <p:ph idx="1"/>
          </p:nvPr>
        </p:nvGrpSpPr>
        <p:grpSpPr bwMode="auto">
          <a:xfrm>
            <a:off x="406400" y="1103313"/>
            <a:ext cx="8229600" cy="3892550"/>
            <a:chOff x="66" y="1576"/>
            <a:chExt cx="6200" cy="2256"/>
          </a:xfrm>
        </p:grpSpPr>
        <p:pic>
          <p:nvPicPr>
            <p:cNvPr id="31749" name="Picture 2"/>
            <p:cNvPicPr>
              <a:picLocks noChangeAspect="1" noChangeArrowheads="1"/>
            </p:cNvPicPr>
            <p:nvPr/>
          </p:nvPicPr>
          <p:blipFill>
            <a:blip r:embed="rId3"/>
            <a:srcRect/>
            <a:stretch>
              <a:fillRect/>
            </a:stretch>
          </p:blipFill>
          <p:spPr bwMode="auto">
            <a:xfrm>
              <a:off x="66" y="1589"/>
              <a:ext cx="3157" cy="2200"/>
            </a:xfrm>
            <a:prstGeom prst="rect">
              <a:avLst/>
            </a:prstGeom>
            <a:noFill/>
            <a:ln w="9525">
              <a:noFill/>
              <a:miter lim="800000"/>
              <a:headEnd/>
              <a:tailEnd/>
            </a:ln>
          </p:spPr>
        </p:pic>
        <p:pic>
          <p:nvPicPr>
            <p:cNvPr id="31750" name="Picture 3"/>
            <p:cNvPicPr>
              <a:picLocks noChangeAspect="1" noChangeArrowheads="1"/>
            </p:cNvPicPr>
            <p:nvPr/>
          </p:nvPicPr>
          <p:blipFill>
            <a:blip r:embed="rId4"/>
            <a:srcRect/>
            <a:stretch>
              <a:fillRect/>
            </a:stretch>
          </p:blipFill>
          <p:spPr bwMode="auto">
            <a:xfrm>
              <a:off x="3233" y="1576"/>
              <a:ext cx="3034" cy="2257"/>
            </a:xfrm>
            <a:prstGeom prst="rect">
              <a:avLst/>
            </a:prstGeom>
            <a:noFill/>
            <a:ln w="9525">
              <a:noFill/>
              <a:miter lim="800000"/>
              <a:headEnd/>
              <a:tailEnd/>
            </a:ln>
          </p:spPr>
        </p:pic>
      </p:grpSp>
      <p:sp>
        <p:nvSpPr>
          <p:cNvPr id="10" name="TextBox 9"/>
          <p:cNvSpPr txBox="1"/>
          <p:nvPr/>
        </p:nvSpPr>
        <p:spPr>
          <a:xfrm>
            <a:off x="406400" y="444500"/>
            <a:ext cx="8274050" cy="461963"/>
          </a:xfrm>
          <a:prstGeom prst="rect">
            <a:avLst/>
          </a:prstGeom>
          <a:gradFill flip="none" rotWithShape="1">
            <a:gsLst>
              <a:gs pos="0">
                <a:schemeClr val="accent3">
                  <a:lumMod val="50000"/>
                </a:schemeClr>
              </a:gs>
              <a:gs pos="35000">
                <a:schemeClr val="accent3">
                  <a:tint val="37000"/>
                  <a:satMod val="300000"/>
                </a:schemeClr>
              </a:gs>
              <a:gs pos="0">
                <a:schemeClr val="accent3">
                  <a:tint val="37000"/>
                  <a:satMod val="300000"/>
                </a:schemeClr>
              </a:gs>
              <a:gs pos="100000">
                <a:schemeClr val="accent3">
                  <a:tint val="15000"/>
                  <a:satMod val="350000"/>
                </a:schemeClr>
              </a:gs>
            </a:gsLst>
            <a:lin ang="2700000" scaled="1"/>
            <a:tileRect/>
          </a:gradFill>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b="1" dirty="0">
                <a:latin typeface="Comic Sans MS" pitchFamily="66" charset="0"/>
              </a:rPr>
              <a:t>Time evolution of spectra and elliptic flow at b=7 fm</a:t>
            </a:r>
          </a:p>
        </p:txBody>
      </p:sp>
      <p:sp>
        <p:nvSpPr>
          <p:cNvPr id="11" name="TextBox 10"/>
          <p:cNvSpPr txBox="1"/>
          <p:nvPr/>
        </p:nvSpPr>
        <p:spPr>
          <a:xfrm>
            <a:off x="449263" y="5108575"/>
            <a:ext cx="8361362" cy="14779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buFontTx/>
              <a:buBlip>
                <a:blip r:embed="rId5"/>
              </a:buBlip>
              <a:defRPr/>
            </a:pPr>
            <a:r>
              <a:rPr lang="en-US" b="1" dirty="0">
                <a:latin typeface="Comic Sans MS" pitchFamily="66" charset="0"/>
              </a:rPr>
              <a:t>p</a:t>
            </a:r>
            <a:r>
              <a:rPr lang="en-US" b="1" baseline="-25000" dirty="0">
                <a:latin typeface="Comic Sans MS" pitchFamily="66" charset="0"/>
              </a:rPr>
              <a:t>T</a:t>
            </a:r>
            <a:r>
              <a:rPr lang="en-US" b="1" dirty="0">
                <a:latin typeface="Comic Sans MS" pitchFamily="66" charset="0"/>
              </a:rPr>
              <a:t> &gt; 2.0 </a:t>
            </a:r>
            <a:r>
              <a:rPr lang="en-US" b="1" dirty="0" err="1">
                <a:latin typeface="Comic Sans MS" pitchFamily="66" charset="0"/>
              </a:rPr>
              <a:t>GeV</a:t>
            </a:r>
            <a:r>
              <a:rPr lang="en-US" b="1" dirty="0">
                <a:latin typeface="Comic Sans MS" pitchFamily="66" charset="0"/>
              </a:rPr>
              <a:t>   most of the photons are from QGP phase and with in a time period of 4 fm. For very low p</a:t>
            </a:r>
            <a:r>
              <a:rPr lang="en-US" b="1" baseline="-25000" dirty="0">
                <a:latin typeface="Comic Sans MS" pitchFamily="66" charset="0"/>
              </a:rPr>
              <a:t>T</a:t>
            </a:r>
            <a:r>
              <a:rPr lang="en-US" b="1" dirty="0">
                <a:latin typeface="Comic Sans MS" pitchFamily="66" charset="0"/>
              </a:rPr>
              <a:t> radiation  from HM is significant.</a:t>
            </a:r>
          </a:p>
          <a:p>
            <a:pPr fontAlgn="auto">
              <a:spcBef>
                <a:spcPts val="0"/>
              </a:spcBef>
              <a:spcAft>
                <a:spcPts val="0"/>
              </a:spcAft>
              <a:buFontTx/>
              <a:buBlip>
                <a:blip r:embed="rId5"/>
              </a:buBlip>
              <a:defRPr/>
            </a:pPr>
            <a:endParaRPr lang="en-US" b="1" dirty="0">
              <a:latin typeface="Comic Sans MS" pitchFamily="66" charset="0"/>
            </a:endParaRPr>
          </a:p>
          <a:p>
            <a:pPr fontAlgn="auto">
              <a:spcBef>
                <a:spcPts val="0"/>
              </a:spcBef>
              <a:spcAft>
                <a:spcPts val="0"/>
              </a:spcAft>
              <a:buFontTx/>
              <a:buBlip>
                <a:blip r:embed="rId5"/>
              </a:buBlip>
              <a:defRPr/>
            </a:pPr>
            <a:r>
              <a:rPr lang="en-US" b="1" dirty="0">
                <a:latin typeface="Comic Sans MS" pitchFamily="66" charset="0"/>
              </a:rPr>
              <a:t>Sum v</a:t>
            </a:r>
            <a:r>
              <a:rPr lang="en-US" b="1" baseline="-25000" dirty="0">
                <a:latin typeface="Comic Sans MS" pitchFamily="66" charset="0"/>
              </a:rPr>
              <a:t>2</a:t>
            </a:r>
            <a:r>
              <a:rPr lang="en-US" b="1" dirty="0">
                <a:latin typeface="Comic Sans MS" pitchFamily="66" charset="0"/>
              </a:rPr>
              <a:t> shows relative contribution  from QM and HM depending on the p</a:t>
            </a:r>
            <a:r>
              <a:rPr lang="en-US" b="1" baseline="-25000" dirty="0">
                <a:latin typeface="Comic Sans MS" pitchFamily="66" charset="0"/>
              </a:rPr>
              <a:t>T</a:t>
            </a:r>
            <a:r>
              <a:rPr lang="en-US" b="1" dirty="0">
                <a:latin typeface="Comic Sans MS" pitchFamily="66" charset="0"/>
              </a:rPr>
              <a:t> range and </a:t>
            </a:r>
            <a:r>
              <a:rPr lang="en-US" b="1" dirty="0">
                <a:effectLst>
                  <a:outerShdw blurRad="38100" dist="38100" dir="2700000" algn="tl">
                    <a:srgbClr val="000000">
                      <a:alpha val="43137"/>
                    </a:srgbClr>
                  </a:outerShdw>
                </a:effectLst>
                <a:latin typeface="Symbol" pitchFamily="18" charset="2"/>
              </a:rPr>
              <a:t>t</a:t>
            </a:r>
            <a:r>
              <a:rPr lang="en-US" b="1" dirty="0">
                <a:latin typeface="Comic Sans MS" pitchFamily="66" charset="0"/>
              </a:rPr>
              <a:t> value.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
          <p:cNvGrpSpPr>
            <a:grpSpLocks/>
          </p:cNvGrpSpPr>
          <p:nvPr/>
        </p:nvGrpSpPr>
        <p:grpSpPr bwMode="auto">
          <a:xfrm>
            <a:off x="130175" y="1146175"/>
            <a:ext cx="8869363" cy="3328988"/>
            <a:chOff x="0" y="1176510"/>
            <a:chExt cx="9144000" cy="3356853"/>
          </a:xfrm>
        </p:grpSpPr>
        <p:pic>
          <p:nvPicPr>
            <p:cNvPr id="32774" name="Picture 1"/>
            <p:cNvPicPr>
              <a:picLocks noChangeAspect="1" noChangeArrowheads="1"/>
            </p:cNvPicPr>
            <p:nvPr/>
          </p:nvPicPr>
          <p:blipFill>
            <a:blip r:embed="rId3"/>
            <a:srcRect/>
            <a:stretch>
              <a:fillRect/>
            </a:stretch>
          </p:blipFill>
          <p:spPr bwMode="auto">
            <a:xfrm>
              <a:off x="0" y="1176510"/>
              <a:ext cx="4610753" cy="3356853"/>
            </a:xfrm>
            <a:prstGeom prst="rect">
              <a:avLst/>
            </a:prstGeom>
            <a:noFill/>
            <a:ln w="9525">
              <a:noFill/>
              <a:miter lim="800000"/>
              <a:headEnd/>
              <a:tailEnd/>
            </a:ln>
          </p:spPr>
        </p:pic>
        <p:pic>
          <p:nvPicPr>
            <p:cNvPr id="32775" name="Picture 2"/>
            <p:cNvPicPr>
              <a:picLocks noChangeAspect="1" noChangeArrowheads="1"/>
            </p:cNvPicPr>
            <p:nvPr/>
          </p:nvPicPr>
          <p:blipFill>
            <a:blip r:embed="rId4"/>
            <a:srcRect/>
            <a:stretch>
              <a:fillRect/>
            </a:stretch>
          </p:blipFill>
          <p:spPr bwMode="auto">
            <a:xfrm>
              <a:off x="4638675" y="1194816"/>
              <a:ext cx="4505325" cy="3311870"/>
            </a:xfrm>
            <a:prstGeom prst="rect">
              <a:avLst/>
            </a:prstGeom>
            <a:noFill/>
            <a:ln w="9525">
              <a:noFill/>
              <a:miter lim="800000"/>
              <a:headEnd/>
              <a:tailEnd/>
            </a:ln>
          </p:spPr>
        </p:pic>
      </p:grpSp>
      <p:sp>
        <p:nvSpPr>
          <p:cNvPr id="5" name="TextBox 4"/>
          <p:cNvSpPr txBox="1"/>
          <p:nvPr/>
        </p:nvSpPr>
        <p:spPr>
          <a:xfrm>
            <a:off x="115888" y="522288"/>
            <a:ext cx="8869362" cy="461962"/>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Comic Sans MS" pitchFamily="66" charset="0"/>
              </a:rPr>
              <a:t>Time evolution of p</a:t>
            </a:r>
            <a:r>
              <a:rPr lang="en-US" sz="2400" b="1" baseline="-25000" dirty="0">
                <a:effectLst>
                  <a:outerShdw blurRad="38100" dist="38100" dir="2700000" algn="tl">
                    <a:srgbClr val="000000">
                      <a:alpha val="43137"/>
                    </a:srgbClr>
                  </a:outerShdw>
                </a:effectLst>
                <a:latin typeface="Comic Sans MS" pitchFamily="66" charset="0"/>
              </a:rPr>
              <a:t>T</a:t>
            </a:r>
            <a:r>
              <a:rPr lang="en-US" sz="2400" b="1" dirty="0">
                <a:effectLst>
                  <a:outerShdw blurRad="38100" dist="38100" dir="2700000" algn="tl">
                    <a:srgbClr val="000000">
                      <a:alpha val="43137"/>
                    </a:srgbClr>
                  </a:outerShdw>
                </a:effectLst>
                <a:latin typeface="Comic Sans MS" pitchFamily="66" charset="0"/>
              </a:rPr>
              <a:t> integrated elliptic flow at b = 7 fm </a:t>
            </a:r>
          </a:p>
        </p:txBody>
      </p:sp>
      <p:sp>
        <p:nvSpPr>
          <p:cNvPr id="9" name="TextBox 8"/>
          <p:cNvSpPr txBox="1"/>
          <p:nvPr/>
        </p:nvSpPr>
        <p:spPr>
          <a:xfrm>
            <a:off x="550863" y="4935538"/>
            <a:ext cx="8201025" cy="15081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fontAlgn="auto">
              <a:spcBef>
                <a:spcPts val="0"/>
              </a:spcBef>
              <a:spcAft>
                <a:spcPts val="0"/>
              </a:spcAft>
              <a:buFontTx/>
              <a:buBlip>
                <a:blip r:embed="rId5"/>
              </a:buBlip>
              <a:defRPr/>
            </a:pPr>
            <a:r>
              <a:rPr lang="en-US" sz="2000" b="1" dirty="0">
                <a:solidFill>
                  <a:srgbClr val="163C46"/>
                </a:solidFill>
                <a:effectLst>
                  <a:outerShdw blurRad="38100" dist="38100" dir="2700000" algn="tl">
                    <a:srgbClr val="000000">
                      <a:alpha val="43137"/>
                    </a:srgbClr>
                  </a:outerShdw>
                </a:effectLst>
                <a:latin typeface="Comic Sans MS" pitchFamily="66" charset="0"/>
              </a:rPr>
              <a:t> </a:t>
            </a:r>
            <a:r>
              <a:rPr lang="en-US" b="1" dirty="0">
                <a:solidFill>
                  <a:srgbClr val="163C46"/>
                </a:solidFill>
                <a:effectLst>
                  <a:outerShdw blurRad="38100" dist="38100" dir="2700000" algn="tl">
                    <a:srgbClr val="000000">
                      <a:alpha val="43137"/>
                    </a:srgbClr>
                  </a:outerShdw>
                </a:effectLst>
                <a:latin typeface="Comic Sans MS" pitchFamily="66" charset="0"/>
              </a:rPr>
              <a:t>v</a:t>
            </a:r>
            <a:r>
              <a:rPr lang="en-US" b="1" baseline="-25000" dirty="0">
                <a:solidFill>
                  <a:srgbClr val="163C46"/>
                </a:solidFill>
                <a:effectLst>
                  <a:outerShdw blurRad="38100" dist="38100" dir="2700000" algn="tl">
                    <a:srgbClr val="000000">
                      <a:alpha val="43137"/>
                    </a:srgbClr>
                  </a:outerShdw>
                </a:effectLst>
                <a:latin typeface="Comic Sans MS" pitchFamily="66" charset="0"/>
              </a:rPr>
              <a:t>2</a:t>
            </a:r>
            <a:r>
              <a:rPr lang="en-US" b="1" dirty="0">
                <a:solidFill>
                  <a:srgbClr val="163C46"/>
                </a:solidFill>
                <a:effectLst>
                  <a:outerShdw blurRad="38100" dist="38100" dir="2700000" algn="tl">
                    <a:srgbClr val="000000">
                      <a:alpha val="43137"/>
                    </a:srgbClr>
                  </a:outerShdw>
                </a:effectLst>
                <a:latin typeface="Comic Sans MS" pitchFamily="66" charset="0"/>
              </a:rPr>
              <a:t>(</a:t>
            </a:r>
            <a:r>
              <a:rPr lang="en-US" b="1" dirty="0">
                <a:solidFill>
                  <a:srgbClr val="163C46"/>
                </a:solidFill>
                <a:effectLst>
                  <a:outerShdw blurRad="38100" dist="38100" dir="2700000" algn="tl">
                    <a:srgbClr val="000000">
                      <a:alpha val="43137"/>
                    </a:srgbClr>
                  </a:outerShdw>
                </a:effectLst>
                <a:latin typeface="Symbol" pitchFamily="18" charset="2"/>
              </a:rPr>
              <a:t>t</a:t>
            </a:r>
            <a:r>
              <a:rPr lang="en-US" b="1" dirty="0">
                <a:solidFill>
                  <a:srgbClr val="163C46"/>
                </a:solidFill>
                <a:effectLst>
                  <a:outerShdw blurRad="38100" dist="38100" dir="2700000" algn="tl">
                    <a:srgbClr val="000000">
                      <a:alpha val="43137"/>
                    </a:srgbClr>
                  </a:outerShdw>
                </a:effectLst>
                <a:latin typeface="Comic Sans MS" pitchFamily="66" charset="0"/>
              </a:rPr>
              <a:t>) as function of</a:t>
            </a:r>
            <a:r>
              <a:rPr lang="en-US" b="1" dirty="0">
                <a:solidFill>
                  <a:srgbClr val="163C46"/>
                </a:solidFill>
                <a:effectLst>
                  <a:outerShdw blurRad="38100" dist="38100" dir="2700000" algn="tl">
                    <a:srgbClr val="000000">
                      <a:alpha val="43137"/>
                    </a:srgbClr>
                  </a:outerShdw>
                </a:effectLst>
                <a:latin typeface="Symbol" pitchFamily="18" charset="2"/>
              </a:rPr>
              <a:t> t </a:t>
            </a:r>
            <a:r>
              <a:rPr lang="en-US" b="1" dirty="0">
                <a:solidFill>
                  <a:srgbClr val="163C46"/>
                </a:solidFill>
                <a:effectLst>
                  <a:outerShdw blurRad="38100" dist="38100" dir="2700000" algn="tl">
                    <a:srgbClr val="000000">
                      <a:alpha val="43137"/>
                    </a:srgbClr>
                  </a:outerShdw>
                </a:effectLst>
                <a:latin typeface="Comic Sans MS" pitchFamily="66" charset="0"/>
              </a:rPr>
              <a:t>from different phases are shown  separately.</a:t>
            </a:r>
          </a:p>
          <a:p>
            <a:pPr fontAlgn="auto">
              <a:spcBef>
                <a:spcPts val="0"/>
              </a:spcBef>
              <a:spcAft>
                <a:spcPts val="0"/>
              </a:spcAft>
              <a:buFontTx/>
              <a:buBlip>
                <a:blip r:embed="rId5"/>
              </a:buBlip>
              <a:defRPr/>
            </a:pPr>
            <a:endParaRPr lang="en-US" b="1" dirty="0">
              <a:solidFill>
                <a:srgbClr val="163C46"/>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Tx/>
              <a:buBlip>
                <a:blip r:embed="rId5"/>
              </a:buBlip>
              <a:defRPr/>
            </a:pPr>
            <a:r>
              <a:rPr lang="en-US" b="1" dirty="0">
                <a:solidFill>
                  <a:srgbClr val="163C46"/>
                </a:solidFill>
                <a:effectLst>
                  <a:outerShdw blurRad="38100" dist="38100" dir="2700000" algn="tl">
                    <a:srgbClr val="000000">
                      <a:alpha val="43137"/>
                    </a:srgbClr>
                  </a:outerShdw>
                </a:effectLst>
                <a:latin typeface="Comic Sans MS" pitchFamily="66" charset="0"/>
              </a:rPr>
              <a:t> v</a:t>
            </a:r>
            <a:r>
              <a:rPr lang="en-US" b="1" baseline="-25000" dirty="0">
                <a:solidFill>
                  <a:srgbClr val="163C46"/>
                </a:solidFill>
                <a:effectLst>
                  <a:outerShdw blurRad="38100" dist="38100" dir="2700000" algn="tl">
                    <a:srgbClr val="000000">
                      <a:alpha val="43137"/>
                    </a:srgbClr>
                  </a:outerShdw>
                </a:effectLst>
                <a:latin typeface="Comic Sans MS" pitchFamily="66" charset="0"/>
              </a:rPr>
              <a:t>2</a:t>
            </a:r>
            <a:r>
              <a:rPr lang="en-US" b="1" dirty="0">
                <a:solidFill>
                  <a:srgbClr val="163C46"/>
                </a:solidFill>
                <a:effectLst>
                  <a:outerShdw blurRad="38100" dist="38100" dir="2700000" algn="tl">
                    <a:srgbClr val="000000">
                      <a:alpha val="43137"/>
                    </a:srgbClr>
                  </a:outerShdw>
                </a:effectLst>
                <a:latin typeface="Comic Sans MS" pitchFamily="66" charset="0"/>
              </a:rPr>
              <a:t>(QM) saturates within time period of 4-5 fm.</a:t>
            </a:r>
          </a:p>
          <a:p>
            <a:pPr fontAlgn="auto">
              <a:spcBef>
                <a:spcPts val="0"/>
              </a:spcBef>
              <a:spcAft>
                <a:spcPts val="0"/>
              </a:spcAft>
              <a:buFontTx/>
              <a:buBlip>
                <a:blip r:embed="rId5"/>
              </a:buBlip>
              <a:defRPr/>
            </a:pPr>
            <a:endParaRPr lang="en-US" b="1" dirty="0">
              <a:solidFill>
                <a:srgbClr val="163C46"/>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Tx/>
              <a:buBlip>
                <a:blip r:embed="rId5"/>
              </a:buBlip>
              <a:defRPr/>
            </a:pPr>
            <a:r>
              <a:rPr lang="en-US" b="1" dirty="0">
                <a:solidFill>
                  <a:srgbClr val="163C46"/>
                </a:solidFill>
                <a:effectLst>
                  <a:outerShdw blurRad="38100" dist="38100" dir="2700000" algn="tl">
                    <a:srgbClr val="000000">
                      <a:alpha val="43137"/>
                    </a:srgbClr>
                  </a:outerShdw>
                </a:effectLst>
                <a:latin typeface="Comic Sans MS" pitchFamily="66" charset="0"/>
              </a:rPr>
              <a:t> v</a:t>
            </a:r>
            <a:r>
              <a:rPr lang="en-US" b="1" baseline="-25000" dirty="0">
                <a:solidFill>
                  <a:srgbClr val="163C46"/>
                </a:solidFill>
                <a:effectLst>
                  <a:outerShdw blurRad="38100" dist="38100" dir="2700000" algn="tl">
                    <a:srgbClr val="000000">
                      <a:alpha val="43137"/>
                    </a:srgbClr>
                  </a:outerShdw>
                </a:effectLst>
                <a:latin typeface="Comic Sans MS" pitchFamily="66" charset="0"/>
              </a:rPr>
              <a:t>2</a:t>
            </a:r>
            <a:r>
              <a:rPr lang="en-US" b="1" dirty="0">
                <a:solidFill>
                  <a:srgbClr val="163C46"/>
                </a:solidFill>
                <a:effectLst>
                  <a:outerShdw blurRad="38100" dist="38100" dir="2700000" algn="tl">
                    <a:srgbClr val="000000">
                      <a:alpha val="43137"/>
                    </a:srgbClr>
                  </a:outerShdw>
                </a:effectLst>
                <a:latin typeface="Comic Sans MS" pitchFamily="66" charset="0"/>
              </a:rPr>
              <a:t>(HM) continuously grows </a:t>
            </a:r>
            <a:r>
              <a:rPr lang="en-US" b="1" dirty="0" err="1">
                <a:solidFill>
                  <a:srgbClr val="163C46"/>
                </a:solidFill>
                <a:effectLst>
                  <a:outerShdw blurRad="38100" dist="38100" dir="2700000" algn="tl">
                    <a:srgbClr val="000000">
                      <a:alpha val="43137"/>
                    </a:srgbClr>
                  </a:outerShdw>
                </a:effectLst>
                <a:latin typeface="Comic Sans MS" pitchFamily="66" charset="0"/>
              </a:rPr>
              <a:t>upto</a:t>
            </a:r>
            <a:r>
              <a:rPr lang="en-US" b="1" dirty="0">
                <a:solidFill>
                  <a:srgbClr val="163C46"/>
                </a:solidFill>
                <a:effectLst>
                  <a:outerShdw blurRad="38100" dist="38100" dir="2700000" algn="tl">
                    <a:srgbClr val="000000">
                      <a:alpha val="43137"/>
                    </a:srgbClr>
                  </a:outerShdw>
                </a:effectLst>
                <a:latin typeface="Comic Sans MS" pitchFamily="66" charset="0"/>
              </a:rPr>
              <a:t> time of freeze out.</a:t>
            </a:r>
            <a:endParaRPr lang="en-US" sz="2000" b="1" dirty="0">
              <a:solidFill>
                <a:srgbClr val="163C46"/>
              </a:solidFill>
              <a:effectLst>
                <a:outerShdw blurRad="38100" dist="38100" dir="2700000" algn="tl">
                  <a:srgbClr val="000000">
                    <a:alpha val="43137"/>
                  </a:srgbClr>
                </a:outerShdw>
              </a:effectLst>
              <a:latin typeface="Comic Sans MS" pitchFamily="66" charset="0"/>
            </a:endParaRPr>
          </a:p>
        </p:txBody>
      </p:sp>
      <p:sp>
        <p:nvSpPr>
          <p:cNvPr id="8" name="TextBox 7"/>
          <p:cNvSpPr txBox="1"/>
          <p:nvPr/>
        </p:nvSpPr>
        <p:spPr>
          <a:xfrm>
            <a:off x="4238625" y="4529138"/>
            <a:ext cx="4687888" cy="276225"/>
          </a:xfrm>
          <a:prstGeom prst="rect">
            <a:avLst/>
          </a:prstGeom>
          <a:noFill/>
        </p:spPr>
        <p:txBody>
          <a:bodyPr>
            <a:spAutoFit/>
          </a:bodyPr>
          <a:lstStyle/>
          <a:p>
            <a:pPr fontAlgn="auto">
              <a:spcBef>
                <a:spcPts val="0"/>
              </a:spcBef>
              <a:spcAft>
                <a:spcPts val="0"/>
              </a:spcAft>
              <a:defRPr/>
            </a:pPr>
            <a:r>
              <a:rPr lang="en-US" sz="1200" b="1" dirty="0">
                <a:effectLst>
                  <a:outerShdw blurRad="38100" dist="38100" dir="2700000" algn="tl">
                    <a:srgbClr val="000000">
                      <a:alpha val="43137"/>
                    </a:srgbClr>
                  </a:outerShdw>
                </a:effectLst>
                <a:latin typeface="Comic Sans MS" pitchFamily="66" charset="0"/>
              </a:rPr>
              <a:t>R. </a:t>
            </a:r>
            <a:r>
              <a:rPr lang="en-US" sz="1200" b="1" dirty="0" err="1">
                <a:effectLst>
                  <a:outerShdw blurRad="38100" dist="38100" dir="2700000" algn="tl">
                    <a:srgbClr val="000000">
                      <a:alpha val="43137"/>
                    </a:srgbClr>
                  </a:outerShdw>
                </a:effectLst>
                <a:latin typeface="Comic Sans MS" pitchFamily="66" charset="0"/>
              </a:rPr>
              <a:t>Chatterjee</a:t>
            </a:r>
            <a:r>
              <a:rPr lang="en-US" sz="1200" b="1" dirty="0">
                <a:effectLst>
                  <a:outerShdw blurRad="38100" dist="38100" dir="2700000" algn="tl">
                    <a:srgbClr val="000000">
                      <a:alpha val="43137"/>
                    </a:srgbClr>
                  </a:outerShdw>
                </a:effectLst>
                <a:latin typeface="Comic Sans MS" pitchFamily="66" charset="0"/>
              </a:rPr>
              <a:t>, D. K. </a:t>
            </a:r>
            <a:r>
              <a:rPr lang="en-US" sz="1200" b="1" dirty="0" err="1">
                <a:effectLst>
                  <a:outerShdw blurRad="38100" dist="38100" dir="2700000" algn="tl">
                    <a:srgbClr val="000000">
                      <a:alpha val="43137"/>
                    </a:srgbClr>
                  </a:outerShdw>
                </a:effectLst>
                <a:latin typeface="Comic Sans MS" pitchFamily="66" charset="0"/>
              </a:rPr>
              <a:t>Srivastava</a:t>
            </a:r>
            <a:r>
              <a:rPr lang="en-US" sz="1200" b="1" dirty="0">
                <a:effectLst>
                  <a:outerShdw blurRad="38100" dist="38100" dir="2700000" algn="tl">
                    <a:srgbClr val="000000">
                      <a:alpha val="43137"/>
                    </a:srgbClr>
                  </a:outerShdw>
                </a:effectLst>
                <a:latin typeface="Comic Sans MS" pitchFamily="66" charset="0"/>
              </a:rPr>
              <a:t>, U. Heinz (in preparation)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68313" y="260350"/>
            <a:ext cx="8328025" cy="465138"/>
          </a:xfrm>
          <a:prstGeom prst="rect">
            <a:avLst/>
          </a:prstGeom>
          <a:ln>
            <a:solidFill>
              <a:schemeClr val="accent5">
                <a:lumMod val="75000"/>
              </a:schemeClr>
            </a:solidFill>
            <a:headEnd/>
            <a:tailEnd/>
          </a:ln>
        </p:spPr>
        <p:style>
          <a:lnRef idx="2">
            <a:schemeClr val="accent3"/>
          </a:lnRef>
          <a:fillRef idx="1">
            <a:schemeClr val="lt1"/>
          </a:fillRef>
          <a:effectRef idx="0">
            <a:schemeClr val="accent3"/>
          </a:effectRef>
          <a:fontRef idx="minor">
            <a:schemeClr val="dk1"/>
          </a:fontRef>
        </p:style>
        <p:txBody>
          <a:bodyPr lIns="90000" tIns="46800" rIns="90000" bIns="46800" anchor="b">
            <a:spAutoFit/>
          </a:bodyPr>
          <a:lstStyle/>
          <a:p>
            <a:pPr fontAlgn="auto">
              <a:spcBef>
                <a:spcPts val="0"/>
              </a:spcBef>
              <a:spcAft>
                <a:spcPts val="0"/>
              </a:spcAft>
              <a:buClr>
                <a:srgbClr val="174C74"/>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accent6">
                    <a:lumMod val="50000"/>
                  </a:schemeClr>
                </a:solidFill>
                <a:effectLst>
                  <a:outerShdw blurRad="38100" dist="38100" dir="2700000" algn="tl">
                    <a:srgbClr val="000000">
                      <a:alpha val="43137"/>
                    </a:srgbClr>
                  </a:outerShdw>
                </a:effectLst>
                <a:latin typeface="Algerian" pitchFamily="82" charset="0"/>
              </a:rPr>
              <a:t>How does PHENIX  measure direct photons and v</a:t>
            </a:r>
            <a:r>
              <a:rPr lang="en-GB" sz="2400" b="1" baseline="-25000" dirty="0">
                <a:solidFill>
                  <a:schemeClr val="accent6">
                    <a:lumMod val="50000"/>
                  </a:schemeClr>
                </a:solidFill>
                <a:effectLst>
                  <a:outerShdw blurRad="38100" dist="38100" dir="2700000" algn="tl">
                    <a:srgbClr val="000000">
                      <a:alpha val="43137"/>
                    </a:srgbClr>
                  </a:outerShdw>
                </a:effectLst>
                <a:latin typeface="Algerian" pitchFamily="82" charset="0"/>
              </a:rPr>
              <a:t>2</a:t>
            </a:r>
            <a:r>
              <a:rPr lang="en-GB" sz="2400" b="1" dirty="0">
                <a:solidFill>
                  <a:schemeClr val="accent6">
                    <a:lumMod val="50000"/>
                  </a:schemeClr>
                </a:solidFill>
                <a:effectLst>
                  <a:outerShdw blurRad="38100" dist="38100" dir="2700000" algn="tl">
                    <a:srgbClr val="000000">
                      <a:alpha val="43137"/>
                    </a:srgbClr>
                  </a:outerShdw>
                </a:effectLst>
                <a:latin typeface="Algerian" pitchFamily="82" charset="0"/>
              </a:rPr>
              <a:t>?</a:t>
            </a:r>
          </a:p>
        </p:txBody>
      </p:sp>
      <p:sp>
        <p:nvSpPr>
          <p:cNvPr id="41986" name="Text Box 2"/>
          <p:cNvSpPr txBox="1">
            <a:spLocks noChangeArrowheads="1"/>
          </p:cNvSpPr>
          <p:nvPr/>
        </p:nvSpPr>
        <p:spPr bwMode="auto">
          <a:xfrm>
            <a:off x="422275" y="933450"/>
            <a:ext cx="8305800" cy="3808413"/>
          </a:xfrm>
          <a:prstGeom prst="rect">
            <a:avLst/>
          </a:prstGeom>
          <a:noFill/>
          <a:ln w="9525">
            <a:noFill/>
            <a:miter lim="800000"/>
            <a:headEnd/>
            <a:tailEnd/>
          </a:ln>
        </p:spPr>
        <p:txBody>
          <a:bodyPr lIns="90000" tIns="46800" rIns="90000" bIns="46800">
            <a:spAutoFit/>
          </a:bodyPr>
          <a:lstStyle/>
          <a:p>
            <a:pPr marL="341313" indent="-341313" fontAlgn="auto">
              <a:lnSpc>
                <a:spcPct val="150000"/>
              </a:lnSpc>
              <a:spcBef>
                <a:spcPts val="525"/>
              </a:spcBef>
              <a:spcAft>
                <a:spcPts val="0"/>
              </a:spcAft>
              <a:buClr>
                <a:schemeClr val="bg2">
                  <a:lumMod val="10000"/>
                </a:schemeClr>
              </a:buClr>
              <a:buSzPct val="110000"/>
              <a:buFontTx/>
              <a:buBlip>
                <a:blip r:embed="rId3"/>
              </a:buBlip>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Measure inclusive photon yield, </a:t>
            </a:r>
            <a:r>
              <a:rPr lang="en-GB" sz="2100" b="1" dirty="0" err="1">
                <a:solidFill>
                  <a:schemeClr val="accent5">
                    <a:lumMod val="50000"/>
                  </a:schemeClr>
                </a:solidFill>
                <a:effectLst>
                  <a:outerShdw blurRad="38100" dist="38100" dir="2700000" algn="tl">
                    <a:srgbClr val="000000">
                      <a:alpha val="43137"/>
                    </a:srgbClr>
                  </a:outerShdw>
                </a:effectLst>
                <a:latin typeface="Comic Sans MS" pitchFamily="66" charset="0"/>
              </a:rPr>
              <a:t>N</a:t>
            </a:r>
            <a:r>
              <a:rPr lang="en-GB" sz="2100" b="1" baseline="-25000" dirty="0" err="1">
                <a:solidFill>
                  <a:schemeClr val="accent5">
                    <a:lumMod val="50000"/>
                  </a:schemeClr>
                </a:solidFill>
                <a:effectLst>
                  <a:outerShdw blurRad="38100" dist="38100" dir="2700000" algn="tl">
                    <a:srgbClr val="000000">
                      <a:alpha val="43137"/>
                    </a:srgbClr>
                  </a:outerShdw>
                </a:effectLst>
                <a:latin typeface="Comic Sans MS" pitchFamily="66" charset="0"/>
              </a:rPr>
              <a:t>inc</a:t>
            </a:r>
            <a:endParaRPr lang="en-GB" sz="2100" b="1" baseline="-25000" dirty="0">
              <a:solidFill>
                <a:schemeClr val="accent5">
                  <a:lumMod val="50000"/>
                </a:schemeClr>
              </a:solidFill>
              <a:effectLst>
                <a:outerShdw blurRad="38100" dist="38100" dir="2700000" algn="tl">
                  <a:srgbClr val="000000">
                    <a:alpha val="43137"/>
                  </a:srgbClr>
                </a:outerShdw>
              </a:effectLst>
              <a:latin typeface="Comic Sans MS" pitchFamily="66" charset="0"/>
            </a:endParaRPr>
          </a:p>
          <a:p>
            <a:pPr marL="341313" indent="-341313" fontAlgn="auto">
              <a:lnSpc>
                <a:spcPct val="150000"/>
              </a:lnSpc>
              <a:spcBef>
                <a:spcPts val="525"/>
              </a:spcBef>
              <a:spcAft>
                <a:spcPts val="0"/>
              </a:spcAft>
              <a:buClr>
                <a:schemeClr val="bg2">
                  <a:lumMod val="10000"/>
                </a:schemeClr>
              </a:buClr>
              <a:buSzPct val="110000"/>
              <a:buFontTx/>
              <a:buBlip>
                <a:blip r:embed="rId3"/>
              </a:buBlip>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Measure </a:t>
            </a:r>
            <a:r>
              <a:rPr lang="en-GB" sz="2100" b="1" dirty="0" err="1">
                <a:solidFill>
                  <a:schemeClr val="accent5">
                    <a:lumMod val="50000"/>
                  </a:schemeClr>
                </a:solidFill>
                <a:effectLst>
                  <a:outerShdw blurRad="38100" dist="38100" dir="2700000" algn="tl">
                    <a:srgbClr val="000000">
                      <a:alpha val="43137"/>
                    </a:srgbClr>
                  </a:outerShdw>
                </a:effectLst>
                <a:latin typeface="Comic Sans MS" pitchFamily="66" charset="0"/>
              </a:rPr>
              <a:t>hadron</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 contribution components </a:t>
            </a:r>
            <a:r>
              <a:rPr lang="en-GB" sz="2100" b="1" dirty="0">
                <a:solidFill>
                  <a:schemeClr val="accent5">
                    <a:lumMod val="50000"/>
                  </a:schemeClr>
                </a:solidFill>
                <a:effectLst>
                  <a:outerShdw blurRad="38100" dist="38100" dir="2700000" algn="tl">
                    <a:srgbClr val="000000">
                      <a:alpha val="43137"/>
                    </a:srgbClr>
                  </a:outerShdw>
                </a:effectLst>
                <a:latin typeface="Symbol" pitchFamily="18" charset="2"/>
              </a:rPr>
              <a:t></a:t>
            </a:r>
            <a:r>
              <a:rPr lang="en-GB" sz="2100" b="1" baseline="30000" dirty="0">
                <a:solidFill>
                  <a:schemeClr val="accent5">
                    <a:lumMod val="50000"/>
                  </a:schemeClr>
                </a:solidFill>
                <a:effectLst>
                  <a:outerShdw blurRad="38100" dist="38100" dir="2700000" algn="tl">
                    <a:srgbClr val="000000">
                      <a:alpha val="43137"/>
                    </a:srgbClr>
                  </a:outerShdw>
                </a:effectLst>
                <a:latin typeface="Symbol" pitchFamily="18" charset="2"/>
              </a:rPr>
              <a:t>0</a:t>
            </a:r>
            <a:r>
              <a:rPr lang="en-GB" sz="2100" b="1" dirty="0">
                <a:solidFill>
                  <a:schemeClr val="accent5">
                    <a:lumMod val="50000"/>
                  </a:schemeClr>
                </a:solidFill>
                <a:effectLst>
                  <a:outerShdw blurRad="38100" dist="38100" dir="2700000" algn="tl">
                    <a:srgbClr val="000000">
                      <a:alpha val="43137"/>
                    </a:srgbClr>
                  </a:outerShdw>
                </a:effectLst>
                <a:latin typeface="Symbol" pitchFamily="18" charset="2"/>
              </a:rPr>
              <a:t> </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and </a:t>
            </a:r>
            <a:r>
              <a:rPr lang="en-GB" sz="2100" b="1" dirty="0">
                <a:solidFill>
                  <a:schemeClr val="accent5">
                    <a:lumMod val="50000"/>
                  </a:schemeClr>
                </a:solidFill>
                <a:effectLst>
                  <a:outerShdw blurRad="38100" dist="38100" dir="2700000" algn="tl">
                    <a:srgbClr val="000000">
                      <a:alpha val="43137"/>
                    </a:srgbClr>
                  </a:outerShdw>
                </a:effectLst>
                <a:latin typeface="Symbol" pitchFamily="18" charset="2"/>
              </a:rPr>
              <a:t></a:t>
            </a:r>
          </a:p>
          <a:p>
            <a:pPr marL="341313" indent="-341313" fontAlgn="auto">
              <a:lnSpc>
                <a:spcPct val="150000"/>
              </a:lnSpc>
              <a:spcBef>
                <a:spcPts val="525"/>
              </a:spcBef>
              <a:spcAft>
                <a:spcPts val="0"/>
              </a:spcAft>
              <a:buClr>
                <a:schemeClr val="bg2">
                  <a:lumMod val="10000"/>
                </a:schemeClr>
              </a:buClr>
              <a:buSzPct val="110000"/>
              <a:buFontTx/>
              <a:buBlip>
                <a:blip r:embed="rId3"/>
              </a:buBlip>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By Monte Carlo calculate</a:t>
            </a:r>
            <a:r>
              <a:rPr lang="en-GB" sz="2100" b="1" dirty="0">
                <a:solidFill>
                  <a:schemeClr val="accent5">
                    <a:lumMod val="50000"/>
                  </a:schemeClr>
                </a:solidFill>
                <a:effectLst>
                  <a:outerShdw blurRad="38100" dist="38100" dir="2700000" algn="tl">
                    <a:srgbClr val="000000">
                      <a:alpha val="43137"/>
                    </a:srgbClr>
                  </a:outerShdw>
                </a:effectLst>
                <a:latin typeface="Symbol" pitchFamily="18" charset="2"/>
              </a:rPr>
              <a:t> </a:t>
            </a:r>
            <a:r>
              <a:rPr lang="en-GB" sz="2600" b="1" baseline="30000" dirty="0">
                <a:solidFill>
                  <a:schemeClr val="accent5">
                    <a:lumMod val="50000"/>
                  </a:schemeClr>
                </a:solidFill>
                <a:effectLst>
                  <a:outerShdw blurRad="38100" dist="38100" dir="2700000" algn="tl">
                    <a:srgbClr val="000000">
                      <a:alpha val="43137"/>
                    </a:srgbClr>
                  </a:outerShdw>
                </a:effectLst>
                <a:latin typeface="Symbol" pitchFamily="18" charset="2"/>
              </a:rPr>
              <a:t></a:t>
            </a:r>
            <a:r>
              <a:rPr lang="en-GB" sz="2100" b="1" dirty="0">
                <a:solidFill>
                  <a:schemeClr val="accent5">
                    <a:lumMod val="50000"/>
                  </a:schemeClr>
                </a:solidFill>
                <a:effectLst>
                  <a:outerShdw blurRad="38100" dist="38100" dir="2700000" algn="tl">
                    <a:srgbClr val="000000">
                      <a:alpha val="43137"/>
                    </a:srgbClr>
                  </a:outerShdw>
                </a:effectLst>
                <a:latin typeface="Symbol" pitchFamily="18" charset="2"/>
              </a:rPr>
              <a:t> </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and </a:t>
            </a:r>
            <a:r>
              <a:rPr lang="en-GB" sz="2100" b="1" dirty="0">
                <a:solidFill>
                  <a:schemeClr val="accent5">
                    <a:lumMod val="50000"/>
                  </a:schemeClr>
                </a:solidFill>
                <a:effectLst>
                  <a:outerShdw blurRad="38100" dist="38100" dir="2700000" algn="tl">
                    <a:srgbClr val="000000">
                      <a:alpha val="43137"/>
                    </a:srgbClr>
                  </a:outerShdw>
                </a:effectLst>
                <a:latin typeface="Symbol" pitchFamily="18" charset="2"/>
              </a:rPr>
              <a:t></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 decay background in inclusive sample, </a:t>
            </a:r>
            <a:r>
              <a:rPr lang="en-GB" sz="2100" b="1" dirty="0" err="1">
                <a:solidFill>
                  <a:schemeClr val="accent5">
                    <a:lumMod val="50000"/>
                  </a:schemeClr>
                </a:solidFill>
                <a:effectLst>
                  <a:outerShdw blurRad="38100" dist="38100" dir="2700000" algn="tl">
                    <a:srgbClr val="000000">
                      <a:alpha val="43137"/>
                    </a:srgbClr>
                  </a:outerShdw>
                </a:effectLst>
                <a:latin typeface="Comic Sans MS" pitchFamily="66" charset="0"/>
              </a:rPr>
              <a:t>N</a:t>
            </a:r>
            <a:r>
              <a:rPr lang="en-GB" sz="2100" b="1" baseline="-25000" dirty="0" err="1">
                <a:solidFill>
                  <a:schemeClr val="accent5">
                    <a:lumMod val="50000"/>
                  </a:schemeClr>
                </a:solidFill>
                <a:effectLst>
                  <a:outerShdw blurRad="38100" dist="38100" dir="2700000" algn="tl">
                    <a:srgbClr val="000000">
                      <a:alpha val="43137"/>
                    </a:srgbClr>
                  </a:outerShdw>
                </a:effectLst>
                <a:latin typeface="Comic Sans MS" pitchFamily="66" charset="0"/>
              </a:rPr>
              <a:t>bg</a:t>
            </a:r>
            <a:endParaRPr lang="en-GB" sz="2100" b="1" baseline="-25000" dirty="0">
              <a:solidFill>
                <a:schemeClr val="accent5">
                  <a:lumMod val="50000"/>
                </a:schemeClr>
              </a:solidFill>
              <a:effectLst>
                <a:outerShdw blurRad="38100" dist="38100" dir="2700000" algn="tl">
                  <a:srgbClr val="000000">
                    <a:alpha val="43137"/>
                  </a:srgbClr>
                </a:outerShdw>
              </a:effectLst>
              <a:latin typeface="Comic Sans MS" pitchFamily="66" charset="0"/>
            </a:endParaRPr>
          </a:p>
          <a:p>
            <a:pPr marL="341313" indent="-341313" fontAlgn="auto">
              <a:lnSpc>
                <a:spcPct val="150000"/>
              </a:lnSpc>
              <a:spcBef>
                <a:spcPts val="525"/>
              </a:spcBef>
              <a:spcAft>
                <a:spcPts val="0"/>
              </a:spcAft>
              <a:buClr>
                <a:schemeClr val="bg2">
                  <a:lumMod val="10000"/>
                </a:schemeClr>
              </a:buClr>
              <a:buSzPct val="110000"/>
              <a:buFontTx/>
              <a:buBlip>
                <a:blip r:embed="rId3"/>
              </a:buBlip>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Calculate direct photon excess over </a:t>
            </a:r>
            <a:r>
              <a:rPr lang="en-GB" sz="2100" b="1" dirty="0" err="1">
                <a:solidFill>
                  <a:schemeClr val="accent5">
                    <a:lumMod val="50000"/>
                  </a:schemeClr>
                </a:solidFill>
                <a:effectLst>
                  <a:outerShdw blurRad="38100" dist="38100" dir="2700000" algn="tl">
                    <a:srgbClr val="000000">
                      <a:alpha val="43137"/>
                    </a:srgbClr>
                  </a:outerShdw>
                </a:effectLst>
                <a:latin typeface="Comic Sans MS" pitchFamily="66" charset="0"/>
              </a:rPr>
              <a:t>hadron</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 decays, R</a:t>
            </a:r>
          </a:p>
          <a:p>
            <a:pPr marL="341313" indent="-341313" fontAlgn="auto">
              <a:lnSpc>
                <a:spcPct val="150000"/>
              </a:lnSpc>
              <a:spcBef>
                <a:spcPts val="525"/>
              </a:spcBef>
              <a:spcAft>
                <a:spcPts val="0"/>
              </a:spcAft>
              <a:buClr>
                <a:schemeClr val="bg2">
                  <a:lumMod val="10000"/>
                </a:schemeClr>
              </a:buClr>
              <a:buSzPct val="110000"/>
              <a:buFontTx/>
              <a:buBlip>
                <a:blip r:embed="rId3"/>
              </a:buBlip>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Measure inclusive and </a:t>
            </a:r>
            <a:r>
              <a:rPr lang="en-GB" sz="2100" b="1" dirty="0" err="1">
                <a:solidFill>
                  <a:schemeClr val="accent5">
                    <a:lumMod val="50000"/>
                  </a:schemeClr>
                </a:solidFill>
                <a:effectLst>
                  <a:outerShdw blurRad="38100" dist="38100" dir="2700000" algn="tl">
                    <a:srgbClr val="000000">
                      <a:alpha val="43137"/>
                    </a:srgbClr>
                  </a:outerShdw>
                </a:effectLst>
                <a:latin typeface="Comic Sans MS" pitchFamily="66" charset="0"/>
              </a:rPr>
              <a:t>hadron</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 v</a:t>
            </a:r>
            <a:r>
              <a:rPr lang="en-GB" sz="2100" b="1" baseline="-25000" dirty="0">
                <a:solidFill>
                  <a:schemeClr val="accent5">
                    <a:lumMod val="50000"/>
                  </a:schemeClr>
                </a:solidFill>
                <a:effectLst>
                  <a:outerShdw blurRad="38100" dist="38100" dir="2700000" algn="tl">
                    <a:srgbClr val="000000">
                      <a:alpha val="43137"/>
                    </a:srgbClr>
                  </a:outerShdw>
                </a:effectLst>
                <a:latin typeface="Comic Sans MS" pitchFamily="66" charset="0"/>
              </a:rPr>
              <a:t>2</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 by reaction plane method</a:t>
            </a:r>
          </a:p>
          <a:p>
            <a:pPr marL="341313" indent="-341313" fontAlgn="auto">
              <a:lnSpc>
                <a:spcPct val="150000"/>
              </a:lnSpc>
              <a:spcBef>
                <a:spcPts val="525"/>
              </a:spcBef>
              <a:spcAft>
                <a:spcPts val="0"/>
              </a:spcAft>
              <a:buClr>
                <a:schemeClr val="bg2">
                  <a:lumMod val="10000"/>
                </a:schemeClr>
              </a:buClr>
              <a:buSzPct val="110000"/>
              <a:buFontTx/>
              <a:buBlip>
                <a:blip r:embed="rId3"/>
              </a:buBlip>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Calculate direct photon v</a:t>
            </a:r>
            <a:r>
              <a:rPr lang="en-GB" sz="2100" b="1" baseline="-25000" dirty="0">
                <a:solidFill>
                  <a:schemeClr val="accent5">
                    <a:lumMod val="50000"/>
                  </a:schemeClr>
                </a:solidFill>
                <a:effectLst>
                  <a:outerShdw blurRad="38100" dist="38100" dir="2700000" algn="tl">
                    <a:srgbClr val="000000">
                      <a:alpha val="43137"/>
                    </a:srgbClr>
                  </a:outerShdw>
                </a:effectLst>
                <a:latin typeface="Comic Sans MS" pitchFamily="66" charset="0"/>
              </a:rPr>
              <a:t>2</a:t>
            </a:r>
            <a:r>
              <a:rPr lang="en-GB" sz="2100" b="1" dirty="0">
                <a:solidFill>
                  <a:schemeClr val="accent5">
                    <a:lumMod val="50000"/>
                  </a:schemeClr>
                </a:solidFill>
                <a:effectLst>
                  <a:outerShdw blurRad="38100" dist="38100" dir="2700000" algn="tl">
                    <a:srgbClr val="000000">
                      <a:alpha val="43137"/>
                    </a:srgbClr>
                  </a:outerShdw>
                </a:effectLst>
                <a:latin typeface="Comic Sans MS" pitchFamily="66" charset="0"/>
              </a:rPr>
              <a:t> as,</a:t>
            </a:r>
          </a:p>
        </p:txBody>
      </p:sp>
      <p:grpSp>
        <p:nvGrpSpPr>
          <p:cNvPr id="33796" name="Group 12"/>
          <p:cNvGrpSpPr>
            <a:grpSpLocks/>
          </p:cNvGrpSpPr>
          <p:nvPr/>
        </p:nvGrpSpPr>
        <p:grpSpPr bwMode="auto">
          <a:xfrm>
            <a:off x="2489200" y="4845050"/>
            <a:ext cx="3379788" cy="1471613"/>
            <a:chOff x="5580062" y="4365625"/>
            <a:chExt cx="2458569" cy="1471909"/>
          </a:xfrm>
        </p:grpSpPr>
        <p:sp>
          <p:nvSpPr>
            <p:cNvPr id="41990" name="AutoShape 6"/>
            <p:cNvSpPr>
              <a:spLocks noChangeArrowheads="1"/>
            </p:cNvSpPr>
            <p:nvPr/>
          </p:nvSpPr>
          <p:spPr bwMode="auto">
            <a:xfrm>
              <a:off x="6300657" y="4365625"/>
              <a:ext cx="1737974" cy="463643"/>
            </a:xfrm>
            <a:prstGeom prst="roundRect">
              <a:avLst>
                <a:gd name="adj" fmla="val 431"/>
              </a:avLst>
            </a:prstGeom>
            <a:noFill/>
            <a:ln w="9525">
              <a:noFill/>
              <a:round/>
              <a:headEnd/>
              <a:tailEnd/>
            </a:ln>
          </p:spPr>
          <p:txBody>
            <a:bodyPr wrap="none" lIns="90000" tIns="46800" rIns="90000" bIns="46800">
              <a:spAutoFit/>
            </a:bodyPr>
            <a:lstStyle/>
            <a:p>
              <a:pPr fontAlgn="auto">
                <a:spcBef>
                  <a:spcPts val="0"/>
                </a:spcBef>
                <a:spcAft>
                  <a:spcPts val="0"/>
                </a:spcAft>
                <a:buClr>
                  <a:srgbClr val="3A4CF8"/>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R * v</a:t>
              </a:r>
              <a:r>
                <a:rPr lang="en-GB" sz="2400" b="1" baseline="-25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2</a:t>
              </a:r>
              <a:r>
                <a:rPr lang="en-GB" sz="2400" b="1" baseline="30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inc</a:t>
              </a:r>
              <a:r>
                <a:rPr lang="en-GB" sz="2400" b="1"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 – v</a:t>
              </a:r>
              <a:r>
                <a:rPr lang="en-GB" sz="2400" b="1" baseline="-25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2</a:t>
              </a:r>
              <a:r>
                <a:rPr lang="en-GB" sz="2400" b="1" baseline="30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BG </a:t>
              </a:r>
            </a:p>
          </p:txBody>
        </p:sp>
        <p:sp>
          <p:nvSpPr>
            <p:cNvPr id="41991" name="AutoShape 7"/>
            <p:cNvSpPr>
              <a:spLocks noChangeArrowheads="1"/>
            </p:cNvSpPr>
            <p:nvPr/>
          </p:nvSpPr>
          <p:spPr bwMode="auto">
            <a:xfrm>
              <a:off x="6156307" y="5373891"/>
              <a:ext cx="1638660" cy="463643"/>
            </a:xfrm>
            <a:prstGeom prst="roundRect">
              <a:avLst>
                <a:gd name="adj" fmla="val 431"/>
              </a:avLst>
            </a:prstGeom>
            <a:noFill/>
            <a:ln w="9525">
              <a:noFill/>
              <a:round/>
              <a:headEnd/>
              <a:tailEnd/>
            </a:ln>
          </p:spPr>
          <p:txBody>
            <a:bodyPr wrap="none" lIns="90000" tIns="46800" rIns="90000" bIns="46800">
              <a:spAutoFit/>
            </a:bodyPr>
            <a:lstStyle/>
            <a:p>
              <a:pPr fontAlgn="auto">
                <a:spcBef>
                  <a:spcPts val="0"/>
                </a:spcBef>
                <a:spcAft>
                  <a:spcPts val="0"/>
                </a:spcAft>
                <a:buClr>
                  <a:srgbClr val="3A4CF8"/>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R = </a:t>
              </a:r>
              <a:r>
                <a:rPr lang="en-GB" sz="2400" b="1" dirty="0" err="1">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N</a:t>
              </a:r>
              <a:r>
                <a:rPr lang="en-GB" sz="2400" b="1" baseline="30000" dirty="0" err="1">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inc</a:t>
              </a:r>
              <a:r>
                <a:rPr lang="en-GB" sz="2400" b="1" baseline="30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 </a:t>
              </a:r>
              <a:r>
                <a:rPr lang="en-GB" sz="2400" b="1"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 N</a:t>
              </a:r>
              <a:r>
                <a:rPr lang="en-GB" sz="2400" b="1" baseline="30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BG</a:t>
              </a:r>
            </a:p>
          </p:txBody>
        </p:sp>
        <p:sp>
          <p:nvSpPr>
            <p:cNvPr id="41992" name="Line 8"/>
            <p:cNvSpPr>
              <a:spLocks noChangeShapeType="1"/>
            </p:cNvSpPr>
            <p:nvPr/>
          </p:nvSpPr>
          <p:spPr bwMode="auto">
            <a:xfrm>
              <a:off x="6300657" y="4797512"/>
              <a:ext cx="1584385" cy="1588"/>
            </a:xfrm>
            <a:prstGeom prst="line">
              <a:avLst/>
            </a:prstGeom>
            <a:noFill/>
            <a:ln w="9360">
              <a:solidFill>
                <a:srgbClr val="C00000"/>
              </a:solidFill>
              <a:round/>
              <a:headEnd/>
              <a:tailEnd/>
            </a:ln>
          </p:spPr>
          <p:txBody>
            <a:bodyPr/>
            <a:lstStyle/>
            <a:p>
              <a:pPr fontAlgn="auto">
                <a:spcBef>
                  <a:spcPts val="0"/>
                </a:spcBef>
                <a:spcAft>
                  <a:spcPts val="0"/>
                </a:spcAft>
                <a:defRPr/>
              </a:pPr>
              <a:endParaRPr lang="en-US" b="1">
                <a:solidFill>
                  <a:srgbClr val="C00000"/>
                </a:solidFill>
                <a:effectLst>
                  <a:outerShdw blurRad="38100" dist="38100" dir="2700000" algn="tl">
                    <a:srgbClr val="000000">
                      <a:alpha val="43137"/>
                    </a:srgbClr>
                  </a:outerShdw>
                </a:effectLst>
                <a:latin typeface="Comic Sans MS" pitchFamily="66" charset="0"/>
              </a:endParaRPr>
            </a:p>
          </p:txBody>
        </p:sp>
        <p:sp>
          <p:nvSpPr>
            <p:cNvPr id="41993" name="AutoShape 9"/>
            <p:cNvSpPr>
              <a:spLocks noChangeArrowheads="1"/>
            </p:cNvSpPr>
            <p:nvPr/>
          </p:nvSpPr>
          <p:spPr bwMode="auto">
            <a:xfrm>
              <a:off x="5580062" y="4581568"/>
              <a:ext cx="766787" cy="463643"/>
            </a:xfrm>
            <a:prstGeom prst="roundRect">
              <a:avLst>
                <a:gd name="adj" fmla="val 431"/>
              </a:avLst>
            </a:prstGeom>
            <a:noFill/>
            <a:ln w="9525">
              <a:noFill/>
              <a:round/>
              <a:headEnd/>
              <a:tailEnd/>
            </a:ln>
          </p:spPr>
          <p:txBody>
            <a:bodyPr wrap="none" lIns="90000" tIns="46800" rIns="90000" bIns="46800">
              <a:spAutoFit/>
            </a:bodyPr>
            <a:lstStyle/>
            <a:p>
              <a:pPr fontAlgn="auto">
                <a:spcBef>
                  <a:spcPts val="0"/>
                </a:spcBef>
                <a:spcAft>
                  <a:spcPts val="0"/>
                </a:spcAft>
                <a:buClr>
                  <a:srgbClr val="3A4CF8"/>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v</a:t>
              </a:r>
              <a:r>
                <a:rPr lang="en-GB" sz="2400" b="1" baseline="-25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2</a:t>
              </a:r>
              <a:r>
                <a:rPr lang="en-GB" sz="2400" b="1" baseline="30000"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dir</a:t>
              </a:r>
              <a:r>
                <a:rPr lang="en-GB" sz="2400" b="1" dirty="0">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 =</a:t>
              </a:r>
            </a:p>
          </p:txBody>
        </p:sp>
        <p:sp>
          <p:nvSpPr>
            <p:cNvPr id="41994" name="AutoShape 10"/>
            <p:cNvSpPr>
              <a:spLocks noChangeArrowheads="1"/>
            </p:cNvSpPr>
            <p:nvPr/>
          </p:nvSpPr>
          <p:spPr bwMode="auto">
            <a:xfrm>
              <a:off x="6588203" y="4868964"/>
              <a:ext cx="704428" cy="463643"/>
            </a:xfrm>
            <a:prstGeom prst="roundRect">
              <a:avLst>
                <a:gd name="adj" fmla="val 431"/>
              </a:avLst>
            </a:prstGeom>
            <a:noFill/>
            <a:ln w="9525">
              <a:noFill/>
              <a:round/>
              <a:headEnd/>
              <a:tailEnd/>
            </a:ln>
          </p:spPr>
          <p:txBody>
            <a:bodyPr wrap="none" lIns="90000" tIns="46800" rIns="90000" bIns="46800">
              <a:spAutoFit/>
            </a:bodyPr>
            <a:lstStyle/>
            <a:p>
              <a:pPr fontAlgn="auto">
                <a:spcBef>
                  <a:spcPts val="0"/>
                </a:spcBef>
                <a:spcAft>
                  <a:spcPts val="0"/>
                </a:spcAft>
                <a:buClr>
                  <a:srgbClr val="3A4CF8"/>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C00000"/>
                  </a:solidFill>
                  <a:effectLst>
                    <a:outerShdw blurRad="38100" dist="38100" dir="2700000" algn="tl">
                      <a:srgbClr val="000000">
                        <a:alpha val="43137"/>
                      </a:srgbClr>
                    </a:outerShdw>
                  </a:effectLst>
                  <a:latin typeface="Comic Sans MS" pitchFamily="66" charset="0"/>
                  <a:ea typeface="HGP明朝B" pitchFamily="16" charset="0"/>
                  <a:cs typeface="HGP明朝B" pitchFamily="16" charset="0"/>
                </a:rPr>
                <a:t>R – 1</a:t>
              </a:r>
            </a:p>
          </p:txBody>
        </p:sp>
      </p:gr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79388" y="188913"/>
            <a:ext cx="8574087" cy="576262"/>
          </a:xfrm>
          <a:prstGeom prst="rect">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atin typeface="Monotype Corsiva" pitchFamily="66" charset="0"/>
                <a:ea typeface="+mj-ea"/>
                <a:cs typeface="+mj-cs"/>
              </a:rPr>
              <a:t>PHENIX </a:t>
            </a:r>
            <a:r>
              <a:rPr lang="en-GB" sz="3200" b="1" dirty="0">
                <a:solidFill>
                  <a:schemeClr val="tx1"/>
                </a:solidFill>
                <a:latin typeface="Monotype Corsiva" pitchFamily="66" charset="0"/>
                <a:ea typeface="+mj-ea"/>
                <a:cs typeface="+mj-cs"/>
              </a:rPr>
              <a:t> Run4 Result</a:t>
            </a:r>
          </a:p>
        </p:txBody>
      </p:sp>
      <p:graphicFrame>
        <p:nvGraphicFramePr>
          <p:cNvPr id="4098" name="Object 2"/>
          <p:cNvGraphicFramePr>
            <a:graphicFrameLocks noChangeAspect="1"/>
          </p:cNvGraphicFramePr>
          <p:nvPr/>
        </p:nvGraphicFramePr>
        <p:xfrm>
          <a:off x="287338" y="1465263"/>
          <a:ext cx="5527675" cy="1001712"/>
        </p:xfrm>
        <a:graphic>
          <a:graphicData uri="http://schemas.openxmlformats.org/presentationml/2006/ole">
            <p:oleObj spid="_x0000_s4098" name="Equation" r:id="rId4" imgW="1981080" imgH="406080" progId="Equation.3">
              <p:embed/>
            </p:oleObj>
          </a:graphicData>
        </a:graphic>
      </p:graphicFrame>
      <p:graphicFrame>
        <p:nvGraphicFramePr>
          <p:cNvPr id="4099" name="Object 3"/>
          <p:cNvGraphicFramePr>
            <a:graphicFrameLocks noChangeAspect="1"/>
          </p:cNvGraphicFramePr>
          <p:nvPr/>
        </p:nvGraphicFramePr>
        <p:xfrm>
          <a:off x="6813550" y="1495425"/>
          <a:ext cx="1989138" cy="858838"/>
        </p:xfrm>
        <a:graphic>
          <a:graphicData uri="http://schemas.openxmlformats.org/presentationml/2006/ole">
            <p:oleObj spid="_x0000_s4099" name="Equation" r:id="rId5" imgW="799920" imgH="393480" progId="Equation.3">
              <p:embed/>
            </p:oleObj>
          </a:graphicData>
        </a:graphic>
      </p:graphicFrame>
      <p:pic>
        <p:nvPicPr>
          <p:cNvPr id="4102" name="Picture 4"/>
          <p:cNvPicPr>
            <a:picLocks noChangeAspect="1" noChangeArrowheads="1"/>
          </p:cNvPicPr>
          <p:nvPr/>
        </p:nvPicPr>
        <p:blipFill>
          <a:blip r:embed="rId6"/>
          <a:srcRect/>
          <a:stretch>
            <a:fillRect/>
          </a:stretch>
        </p:blipFill>
        <p:spPr bwMode="auto">
          <a:xfrm>
            <a:off x="184150" y="2946400"/>
            <a:ext cx="8785225" cy="3149600"/>
          </a:xfrm>
          <a:prstGeom prst="rect">
            <a:avLst/>
          </a:prstGeom>
          <a:noFill/>
          <a:ln w="9525">
            <a:noFill/>
            <a:miter lim="800000"/>
            <a:headEnd/>
            <a:tailEnd/>
          </a:ln>
        </p:spPr>
      </p:pic>
      <p:sp>
        <p:nvSpPr>
          <p:cNvPr id="4103" name="AutoShape 5"/>
          <p:cNvSpPr>
            <a:spLocks noChangeArrowheads="1"/>
          </p:cNvSpPr>
          <p:nvPr/>
        </p:nvSpPr>
        <p:spPr bwMode="auto">
          <a:xfrm>
            <a:off x="266700" y="923925"/>
            <a:ext cx="4622800" cy="401638"/>
          </a:xfrm>
          <a:prstGeom prst="roundRect">
            <a:avLst>
              <a:gd name="adj" fmla="val 106"/>
            </a:avLst>
          </a:prstGeom>
          <a:noFill/>
          <a:ln w="9525">
            <a:noFill/>
            <a:round/>
            <a:headEnd/>
            <a:tailEnd/>
          </a:ln>
        </p:spPr>
        <p:txBody>
          <a:bodyPr wrap="none"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u="sng">
                <a:latin typeface="Calibri" pitchFamily="34" charset="0"/>
              </a:rPr>
              <a:t>Direct photon v</a:t>
            </a:r>
            <a:r>
              <a:rPr lang="en-GB" sz="2000" b="1" u="sng" baseline="-25000">
                <a:latin typeface="Calibri" pitchFamily="34" charset="0"/>
              </a:rPr>
              <a:t>2</a:t>
            </a:r>
            <a:r>
              <a:rPr lang="en-GB" sz="2000" b="1" u="sng">
                <a:latin typeface="Calibri" pitchFamily="34" charset="0"/>
              </a:rPr>
              <a:t> at 200GeV Au+Au (Run4)</a:t>
            </a:r>
          </a:p>
        </p:txBody>
      </p:sp>
      <p:sp>
        <p:nvSpPr>
          <p:cNvPr id="4104" name="AutoShape 8"/>
          <p:cNvSpPr>
            <a:spLocks noChangeArrowheads="1"/>
          </p:cNvSpPr>
          <p:nvPr/>
        </p:nvSpPr>
        <p:spPr bwMode="auto">
          <a:xfrm>
            <a:off x="8532813" y="6491288"/>
            <a:ext cx="374650" cy="366712"/>
          </a:xfrm>
          <a:prstGeom prst="roundRect">
            <a:avLst>
              <a:gd name="adj" fmla="val 431"/>
            </a:avLst>
          </a:prstGeom>
          <a:solidFill>
            <a:srgbClr val="FFFFFF"/>
          </a:solidFill>
          <a:ln w="9525">
            <a:noFill/>
            <a:round/>
            <a:headEnd/>
            <a:tailEnd/>
          </a:ln>
        </p:spPr>
        <p:txBody>
          <a:bodyPr wrap="none" anchor="ct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5"/>
          <p:cNvPicPr>
            <a:picLocks noChangeAspect="1" noChangeArrowheads="1"/>
          </p:cNvPicPr>
          <p:nvPr/>
        </p:nvPicPr>
        <p:blipFill>
          <a:blip r:embed="rId3"/>
          <a:srcRect t="8395" r="7822"/>
          <a:stretch>
            <a:fillRect/>
          </a:stretch>
        </p:blipFill>
        <p:spPr bwMode="auto">
          <a:xfrm>
            <a:off x="1468438" y="1204913"/>
            <a:ext cx="5845175" cy="4035425"/>
          </a:xfrm>
          <a:prstGeom prst="rect">
            <a:avLst/>
          </a:prstGeom>
          <a:noFill/>
          <a:ln w="9525">
            <a:noFill/>
            <a:miter lim="800000"/>
            <a:headEnd/>
            <a:tailEnd/>
          </a:ln>
        </p:spPr>
      </p:pic>
      <p:sp>
        <p:nvSpPr>
          <p:cNvPr id="18" name="TextBox 17"/>
          <p:cNvSpPr txBox="1"/>
          <p:nvPr/>
        </p:nvSpPr>
        <p:spPr>
          <a:xfrm>
            <a:off x="2873375" y="5545138"/>
            <a:ext cx="5153025" cy="460375"/>
          </a:xfrm>
          <a:prstGeom prst="rect">
            <a:avLst/>
          </a:prstGeom>
          <a:noFill/>
        </p:spPr>
        <p:txBody>
          <a:bodyPr wrap="none">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Plot shown by </a:t>
            </a:r>
            <a:r>
              <a:rPr lang="en-US" sz="2400" b="1" dirty="0" err="1">
                <a:effectLst>
                  <a:outerShdw blurRad="38100" dist="38100" dir="2700000" algn="tl">
                    <a:srgbClr val="000000">
                      <a:alpha val="43137"/>
                    </a:srgbClr>
                  </a:outerShdw>
                </a:effectLst>
                <a:latin typeface="+mn-lt"/>
              </a:rPr>
              <a:t>Kentaro</a:t>
            </a:r>
            <a:r>
              <a:rPr lang="en-US" sz="2400" b="1" dirty="0">
                <a:effectLst>
                  <a:outerShdw blurRad="38100" dist="38100" dir="2700000" algn="tl">
                    <a:srgbClr val="000000">
                      <a:alpha val="43137"/>
                    </a:srgbClr>
                  </a:outerShdw>
                </a:effectLst>
                <a:latin typeface="+mn-lt"/>
              </a:rPr>
              <a:t> Miki @QM2008</a:t>
            </a:r>
          </a:p>
        </p:txBody>
      </p:sp>
      <p:sp>
        <p:nvSpPr>
          <p:cNvPr id="19" name="TextBox 18"/>
          <p:cNvSpPr txBox="1"/>
          <p:nvPr/>
        </p:nvSpPr>
        <p:spPr>
          <a:xfrm>
            <a:off x="696913" y="508000"/>
            <a:ext cx="7662862"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rPr>
              <a:t>Photon v</a:t>
            </a:r>
            <a:r>
              <a:rPr lang="en-US" sz="2800" b="1" baseline="-25000" dirty="0">
                <a:effectLst>
                  <a:outerShdw blurRad="38100" dist="38100" dir="2700000" algn="tl">
                    <a:srgbClr val="000000">
                      <a:alpha val="43137"/>
                    </a:srgbClr>
                  </a:outerShdw>
                </a:effectLst>
              </a:rPr>
              <a:t>2</a:t>
            </a:r>
            <a:r>
              <a:rPr lang="en-US" sz="2800" b="1" dirty="0">
                <a:effectLst>
                  <a:outerShdw blurRad="38100" dist="38100" dir="2700000" algn="tl">
                    <a:srgbClr val="000000">
                      <a:alpha val="43137"/>
                    </a:srgbClr>
                  </a:outerShdw>
                </a:effectLst>
              </a:rPr>
              <a:t> from hydrodynamics and PHENIX data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srcRect t="5905" r="7066"/>
          <a:stretch>
            <a:fillRect/>
          </a:stretch>
        </p:blipFill>
        <p:spPr bwMode="auto">
          <a:xfrm>
            <a:off x="1616075" y="1293813"/>
            <a:ext cx="5873750" cy="4138612"/>
          </a:xfrm>
          <a:prstGeom prst="rect">
            <a:avLst/>
          </a:prstGeom>
          <a:noFill/>
          <a:ln w="9525">
            <a:noFill/>
            <a:miter lim="800000"/>
            <a:headEnd/>
            <a:tailEnd/>
          </a:ln>
        </p:spPr>
      </p:pic>
      <p:sp>
        <p:nvSpPr>
          <p:cNvPr id="35843" name="AutoShape 5"/>
          <p:cNvSpPr>
            <a:spLocks noChangeArrowheads="1"/>
          </p:cNvSpPr>
          <p:nvPr/>
        </p:nvSpPr>
        <p:spPr bwMode="auto">
          <a:xfrm>
            <a:off x="4627563" y="5838825"/>
            <a:ext cx="3108325" cy="465138"/>
          </a:xfrm>
          <a:prstGeom prst="roundRect">
            <a:avLst>
              <a:gd name="adj" fmla="val 431"/>
            </a:avLst>
          </a:prstGeom>
          <a:noFill/>
          <a:ln w="9525">
            <a:noFill/>
            <a:round/>
            <a:headEnd/>
            <a:tailEnd/>
          </a:ln>
        </p:spPr>
        <p:txBody>
          <a:bodyPr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6" charset="0"/>
              </a:rPr>
              <a:t>arXiv:0712.0732 </a:t>
            </a:r>
          </a:p>
        </p:txBody>
      </p:sp>
      <p:sp>
        <p:nvSpPr>
          <p:cNvPr id="19475" name="AutoShape 21"/>
          <p:cNvSpPr>
            <a:spLocks noChangeArrowheads="1"/>
          </p:cNvSpPr>
          <p:nvPr/>
        </p:nvSpPr>
        <p:spPr bwMode="auto">
          <a:xfrm>
            <a:off x="1363663" y="676275"/>
            <a:ext cx="5965825" cy="463550"/>
          </a:xfrm>
          <a:prstGeom prst="roundRect">
            <a:avLst>
              <a:gd name="adj" fmla="val 403"/>
            </a:avLst>
          </a:prstGeom>
          <a:noFill/>
          <a:ln w="9525">
            <a:noFill/>
            <a:round/>
            <a:headEnd/>
            <a:tailEnd/>
          </a:ln>
        </p:spPr>
        <p:txBody>
          <a:bodyPr lIns="90000" tIns="46800" rIns="90000" bIns="46800">
            <a:spAutoFit/>
          </a:bodyPr>
          <a:lstStyle/>
          <a:p>
            <a:pPr algn="ctr" fontAlgn="auto">
              <a:spcBef>
                <a:spcPts val="0"/>
              </a:spcBef>
              <a:spcAft>
                <a:spcPts val="0"/>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err="1">
                <a:effectLst>
                  <a:outerShdw blurRad="38100" dist="38100" dir="2700000" algn="tl">
                    <a:srgbClr val="000000">
                      <a:alpha val="43137"/>
                    </a:srgbClr>
                  </a:outerShdw>
                </a:effectLst>
                <a:latin typeface="Comic Sans MS" pitchFamily="66" charset="0"/>
              </a:rPr>
              <a:t>Turbide</a:t>
            </a:r>
            <a:r>
              <a:rPr lang="en-GB" sz="2400" b="1" dirty="0">
                <a:effectLst>
                  <a:outerShdw blurRad="38100" dist="38100" dir="2700000" algn="tl">
                    <a:srgbClr val="000000">
                      <a:alpha val="43137"/>
                    </a:srgbClr>
                  </a:outerShdw>
                </a:effectLst>
                <a:latin typeface="Comic Sans MS" pitchFamily="66" charset="0"/>
              </a:rPr>
              <a:t> et al calculation</a:t>
            </a:r>
          </a:p>
        </p:txBody>
      </p:sp>
      <p:sp>
        <p:nvSpPr>
          <p:cNvPr id="19467" name="Text Box 22"/>
          <p:cNvSpPr txBox="1">
            <a:spLocks noChangeArrowheads="1"/>
          </p:cNvSpPr>
          <p:nvPr/>
        </p:nvSpPr>
        <p:spPr bwMode="auto">
          <a:xfrm>
            <a:off x="982663" y="5391150"/>
            <a:ext cx="7508875" cy="339725"/>
          </a:xfrm>
          <a:prstGeom prst="rect">
            <a:avLst/>
          </a:prstGeom>
          <a:noFill/>
          <a:ln w="9525">
            <a:noFill/>
            <a:miter lim="800000"/>
            <a:headEnd/>
            <a:tailEnd/>
          </a:ln>
        </p:spPr>
        <p:txBody>
          <a:bodyPr lIns="90000" tIns="46800" rIns="90000" bIns="46800">
            <a:spAutoFit/>
          </a:bodyPr>
          <a:lstStyle/>
          <a:p>
            <a:pPr fontAlgn="auto">
              <a:spcBef>
                <a:spcPts val="0"/>
              </a:spcBef>
              <a:spcAft>
                <a:spcPts val="0"/>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b="1" dirty="0">
                <a:effectLst>
                  <a:outerShdw blurRad="38100" dist="38100" dir="2700000" algn="tl">
                    <a:srgbClr val="000000">
                      <a:alpha val="43137"/>
                    </a:srgbClr>
                  </a:outerShdw>
                </a:effectLst>
                <a:latin typeface="Comic Sans MS" pitchFamily="66" charset="0"/>
              </a:rPr>
              <a:t>2D+1 </a:t>
            </a:r>
            <a:r>
              <a:rPr lang="en-GB" sz="1600" b="1" dirty="0" err="1">
                <a:effectLst>
                  <a:outerShdw blurRad="38100" dist="38100" dir="2700000" algn="tl">
                    <a:srgbClr val="000000">
                      <a:alpha val="43137"/>
                    </a:srgbClr>
                  </a:outerShdw>
                </a:effectLst>
                <a:latin typeface="Comic Sans MS" pitchFamily="66" charset="0"/>
              </a:rPr>
              <a:t>hydrodynamical</a:t>
            </a:r>
            <a:r>
              <a:rPr lang="en-GB" sz="1600" b="1" dirty="0">
                <a:effectLst>
                  <a:outerShdw blurRad="38100" dist="38100" dir="2700000" algn="tl">
                    <a:srgbClr val="000000">
                      <a:alpha val="43137"/>
                    </a:srgbClr>
                  </a:outerShdw>
                </a:effectLst>
                <a:latin typeface="Comic Sans MS" pitchFamily="66" charset="0"/>
              </a:rPr>
              <a:t> model several different sources are considered.</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1144588" y="730250"/>
            <a:ext cx="4881562" cy="3606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09600" y="217488"/>
            <a:ext cx="8054975" cy="461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Comic Sans MS" pitchFamily="66" charset="0"/>
              </a:rPr>
              <a:t>Invariant mass dependent thermal </a:t>
            </a:r>
            <a:r>
              <a:rPr lang="en-US" sz="2400" b="1" dirty="0" err="1">
                <a:effectLst>
                  <a:outerShdw blurRad="38100" dist="38100" dir="2700000" algn="tl">
                    <a:srgbClr val="000000">
                      <a:alpha val="43137"/>
                    </a:srgbClr>
                  </a:outerShdw>
                </a:effectLst>
                <a:latin typeface="Comic Sans MS" pitchFamily="66" charset="0"/>
              </a:rPr>
              <a:t>dilepton</a:t>
            </a:r>
            <a:r>
              <a:rPr lang="en-US" sz="2400" b="1" dirty="0">
                <a:effectLst>
                  <a:outerShdw blurRad="38100" dist="38100" dir="2700000" algn="tl">
                    <a:srgbClr val="000000">
                      <a:alpha val="43137"/>
                    </a:srgbClr>
                  </a:outerShdw>
                </a:effectLst>
                <a:latin typeface="Comic Sans MS" pitchFamily="66" charset="0"/>
              </a:rPr>
              <a:t> spectra:</a:t>
            </a:r>
          </a:p>
        </p:txBody>
      </p:sp>
      <p:sp>
        <p:nvSpPr>
          <p:cNvPr id="4" name="TextBox 3"/>
          <p:cNvSpPr txBox="1"/>
          <p:nvPr/>
        </p:nvSpPr>
        <p:spPr>
          <a:xfrm>
            <a:off x="479425" y="4445000"/>
            <a:ext cx="8286750" cy="2032000"/>
          </a:xfrm>
          <a:prstGeom prst="rect">
            <a:avLst/>
          </a:prstGeom>
          <a:noFill/>
        </p:spPr>
        <p:txBody>
          <a:bodyPr>
            <a:spAutoFit/>
          </a:bodyPr>
          <a:lstStyle/>
          <a:p>
            <a:pPr fontAlgn="auto">
              <a:spcBef>
                <a:spcPts val="0"/>
              </a:spcBef>
              <a:spcAft>
                <a:spcPts val="0"/>
              </a:spcAft>
              <a:buSzPct val="123000"/>
              <a:buFontTx/>
              <a:buBlip>
                <a:blip r:embed="rId4"/>
              </a:buBlip>
              <a:defRPr/>
            </a:pPr>
            <a:r>
              <a:rPr lang="en-US" b="1" dirty="0">
                <a:effectLst>
                  <a:outerShdw blurRad="38100" dist="38100" dir="2700000" algn="tl">
                    <a:srgbClr val="000000">
                      <a:alpha val="43137"/>
                    </a:srgbClr>
                  </a:outerShdw>
                </a:effectLst>
                <a:latin typeface="Comic Sans MS" pitchFamily="66" charset="0"/>
              </a:rPr>
              <a:t>Contributions from QM, HM are shown separately along with total   </a:t>
            </a:r>
          </a:p>
          <a:p>
            <a:pPr fontAlgn="auto">
              <a:spcBef>
                <a:spcPts val="0"/>
              </a:spcBef>
              <a:spcAft>
                <a:spcPts val="0"/>
              </a:spcAft>
              <a:buSzPct val="123000"/>
              <a:defRPr/>
            </a:pPr>
            <a:r>
              <a:rPr lang="en-US" b="1" dirty="0">
                <a:effectLst>
                  <a:outerShdw blurRad="38100" dist="38100" dir="2700000" algn="tl">
                    <a:srgbClr val="000000">
                      <a:alpha val="43137"/>
                    </a:srgbClr>
                  </a:outerShdw>
                </a:effectLst>
                <a:latin typeface="Comic Sans MS" pitchFamily="66" charset="0"/>
              </a:rPr>
              <a:t>  spectrum.</a:t>
            </a:r>
          </a:p>
          <a:p>
            <a:pPr fontAlgn="auto">
              <a:spcBef>
                <a:spcPts val="0"/>
              </a:spcBef>
              <a:spcAft>
                <a:spcPts val="0"/>
              </a:spcAft>
              <a:buSzPct val="123000"/>
              <a:buFontTx/>
              <a:buBlip>
                <a:blip r:embed="rId4"/>
              </a:buBlip>
              <a:defRPr/>
            </a:pPr>
            <a:r>
              <a:rPr lang="en-US" b="1" dirty="0">
                <a:effectLst>
                  <a:outerShdw blurRad="38100" dist="38100" dir="2700000" algn="tl">
                    <a:srgbClr val="000000">
                      <a:alpha val="43137"/>
                    </a:srgbClr>
                  </a:outerShdw>
                </a:effectLst>
                <a:latin typeface="Comic Sans MS" pitchFamily="66" charset="0"/>
              </a:rPr>
              <a:t>Sum spectrum shows well defined peak structures at </a:t>
            </a:r>
            <a:r>
              <a:rPr lang="en-US" b="1" dirty="0">
                <a:effectLst>
                  <a:outerShdw blurRad="38100" dist="38100" dir="2700000" algn="tl">
                    <a:srgbClr val="000000">
                      <a:alpha val="43137"/>
                    </a:srgbClr>
                  </a:outerShdw>
                </a:effectLst>
                <a:latin typeface="Symbol" pitchFamily="18" charset="2"/>
              </a:rPr>
              <a:t>r, w &amp; f </a:t>
            </a:r>
            <a:r>
              <a:rPr lang="en-US" b="1" dirty="0">
                <a:effectLst>
                  <a:outerShdw blurRad="38100" dist="38100" dir="2700000" algn="tl">
                    <a:srgbClr val="000000">
                      <a:alpha val="43137"/>
                    </a:srgbClr>
                  </a:outerShdw>
                </a:effectLst>
                <a:latin typeface="Comic Sans MS" pitchFamily="66" charset="0"/>
              </a:rPr>
              <a:t>masses, </a:t>
            </a:r>
          </a:p>
          <a:p>
            <a:pPr fontAlgn="auto">
              <a:spcBef>
                <a:spcPts val="0"/>
              </a:spcBef>
              <a:spcAft>
                <a:spcPts val="0"/>
              </a:spcAft>
              <a:buSzPct val="123000"/>
              <a:defRPr/>
            </a:pPr>
            <a:r>
              <a:rPr lang="en-US" b="1" dirty="0">
                <a:effectLst>
                  <a:outerShdw blurRad="38100" dist="38100" dir="2700000" algn="tl">
                    <a:srgbClr val="000000">
                      <a:alpha val="43137"/>
                    </a:srgbClr>
                  </a:outerShdw>
                </a:effectLst>
                <a:latin typeface="Comic Sans MS" pitchFamily="66" charset="0"/>
              </a:rPr>
              <a:t>  which are mainly the contributions from hadronic phase.</a:t>
            </a:r>
          </a:p>
          <a:p>
            <a:pPr fontAlgn="auto">
              <a:spcBef>
                <a:spcPts val="0"/>
              </a:spcBef>
              <a:spcAft>
                <a:spcPts val="0"/>
              </a:spcAft>
              <a:buSzPct val="123000"/>
              <a:buFontTx/>
              <a:buBlip>
                <a:blip r:embed="rId4"/>
              </a:buBlip>
              <a:defRPr/>
            </a:pPr>
            <a:r>
              <a:rPr lang="en-US" b="1" dirty="0">
                <a:effectLst>
                  <a:outerShdw blurRad="38100" dist="38100" dir="2700000" algn="tl">
                    <a:srgbClr val="000000">
                      <a:alpha val="43137"/>
                    </a:srgbClr>
                  </a:outerShdw>
                </a:effectLst>
                <a:latin typeface="Comic Sans MS" pitchFamily="66" charset="0"/>
              </a:rPr>
              <a:t>QGP radiation becomes significant above  the </a:t>
            </a:r>
            <a:r>
              <a:rPr lang="en-US" b="1" dirty="0">
                <a:effectLst>
                  <a:outerShdw blurRad="38100" dist="38100" dir="2700000" algn="tl">
                    <a:srgbClr val="000000">
                      <a:alpha val="43137"/>
                    </a:srgbClr>
                  </a:outerShdw>
                </a:effectLst>
                <a:latin typeface="Symbol" pitchFamily="18" charset="2"/>
              </a:rPr>
              <a:t>f</a:t>
            </a:r>
            <a:r>
              <a:rPr lang="en-US" b="1" dirty="0">
                <a:effectLst>
                  <a:outerShdw blurRad="38100" dist="38100" dir="2700000" algn="tl">
                    <a:srgbClr val="000000">
                      <a:alpha val="43137"/>
                    </a:srgbClr>
                  </a:outerShdw>
                </a:effectLst>
                <a:latin typeface="Comic Sans MS" pitchFamily="66" charset="0"/>
              </a:rPr>
              <a:t> mass.</a:t>
            </a:r>
          </a:p>
          <a:p>
            <a:pPr fontAlgn="auto">
              <a:spcBef>
                <a:spcPts val="0"/>
              </a:spcBef>
              <a:spcAft>
                <a:spcPts val="0"/>
              </a:spcAft>
              <a:buSzPct val="123000"/>
              <a:buFontTx/>
              <a:buBlip>
                <a:blip r:embed="rId4"/>
              </a:buBlip>
              <a:defRPr/>
            </a:pPr>
            <a:r>
              <a:rPr lang="en-US" b="1" dirty="0">
                <a:effectLst>
                  <a:outerShdw blurRad="38100" dist="38100" dir="2700000" algn="tl">
                    <a:srgbClr val="000000">
                      <a:alpha val="43137"/>
                    </a:srgbClr>
                  </a:outerShdw>
                </a:effectLst>
                <a:latin typeface="Comic Sans MS" pitchFamily="66" charset="0"/>
              </a:rPr>
              <a:t>Larger peaks of </a:t>
            </a:r>
            <a:r>
              <a:rPr lang="en-US" b="1" dirty="0">
                <a:effectLst>
                  <a:outerShdw blurRad="38100" dist="38100" dir="2700000" algn="tl">
                    <a:srgbClr val="000000">
                      <a:alpha val="43137"/>
                    </a:srgbClr>
                  </a:outerShdw>
                </a:effectLst>
                <a:latin typeface="Symbol" pitchFamily="18" charset="2"/>
              </a:rPr>
              <a:t>w &amp; f </a:t>
            </a:r>
            <a:r>
              <a:rPr lang="en-US" b="1" dirty="0">
                <a:effectLst>
                  <a:outerShdw blurRad="38100" dist="38100" dir="2700000" algn="tl">
                    <a:srgbClr val="000000">
                      <a:alpha val="43137"/>
                    </a:srgbClr>
                  </a:outerShdw>
                </a:effectLst>
                <a:latin typeface="Comic Sans MS" pitchFamily="66" charset="0"/>
              </a:rPr>
              <a:t>mesons (post freeze-out) show the long life    </a:t>
            </a:r>
          </a:p>
          <a:p>
            <a:pPr fontAlgn="auto">
              <a:spcBef>
                <a:spcPts val="0"/>
              </a:spcBef>
              <a:spcAft>
                <a:spcPts val="0"/>
              </a:spcAft>
              <a:buSzPct val="123000"/>
              <a:defRPr/>
            </a:pPr>
            <a:r>
              <a:rPr lang="en-US" b="1" dirty="0">
                <a:effectLst>
                  <a:outerShdw blurRad="38100" dist="38100" dir="2700000" algn="tl">
                    <a:srgbClr val="000000">
                      <a:alpha val="43137"/>
                    </a:srgbClr>
                  </a:outerShdw>
                </a:effectLst>
                <a:latin typeface="Comic Sans MS" pitchFamily="66" charset="0"/>
              </a:rPr>
              <a:t>  time of theses two vector mesons.</a:t>
            </a:r>
          </a:p>
        </p:txBody>
      </p:sp>
      <p:sp>
        <p:nvSpPr>
          <p:cNvPr id="36869" name="TextBox 4"/>
          <p:cNvSpPr txBox="1">
            <a:spLocks noChangeArrowheads="1"/>
          </p:cNvSpPr>
          <p:nvPr/>
        </p:nvSpPr>
        <p:spPr bwMode="auto">
          <a:xfrm flipH="1">
            <a:off x="6224588" y="1030288"/>
            <a:ext cx="1976437" cy="923925"/>
          </a:xfrm>
          <a:prstGeom prst="rect">
            <a:avLst/>
          </a:prstGeom>
          <a:noFill/>
          <a:ln w="9525">
            <a:noFill/>
            <a:miter lim="800000"/>
            <a:headEnd/>
            <a:tailEnd/>
          </a:ln>
        </p:spPr>
        <p:txBody>
          <a:bodyPr>
            <a:spAutoFit/>
          </a:bodyPr>
          <a:lstStyle/>
          <a:p>
            <a:r>
              <a:rPr lang="en-US" b="1">
                <a:latin typeface="Comic Sans MS" pitchFamily="66" charset="0"/>
              </a:rPr>
              <a:t>b = 0 fm</a:t>
            </a:r>
          </a:p>
          <a:p>
            <a:endParaRPr lang="en-US">
              <a:latin typeface="Calibri" pitchFamily="34" charset="0"/>
            </a:endParaRPr>
          </a:p>
          <a:p>
            <a:endParaRPr lang="en-US">
              <a:latin typeface="Calibri" pitchFamily="34" charset="0"/>
            </a:endParaRPr>
          </a:p>
        </p:txBody>
      </p:sp>
      <p:grpSp>
        <p:nvGrpSpPr>
          <p:cNvPr id="36870" name="Group 10"/>
          <p:cNvGrpSpPr>
            <a:grpSpLocks/>
          </p:cNvGrpSpPr>
          <p:nvPr/>
        </p:nvGrpSpPr>
        <p:grpSpPr bwMode="auto">
          <a:xfrm>
            <a:off x="6270625" y="1828800"/>
            <a:ext cx="674688" cy="1141413"/>
            <a:chOff x="6807198" y="1828799"/>
            <a:chExt cx="674916" cy="1140959"/>
          </a:xfrm>
        </p:grpSpPr>
        <p:cxnSp>
          <p:nvCxnSpPr>
            <p:cNvPr id="7" name="Straight Connector 6"/>
            <p:cNvCxnSpPr/>
            <p:nvPr/>
          </p:nvCxnSpPr>
          <p:spPr>
            <a:xfrm>
              <a:off x="6821491" y="1828799"/>
              <a:ext cx="652682" cy="1587"/>
            </a:xfrm>
            <a:prstGeom prst="line">
              <a:avLst/>
            </a:prstGeom>
            <a:ln w="2857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15139" y="2590496"/>
              <a:ext cx="652682" cy="15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07198" y="2220756"/>
              <a:ext cx="652683" cy="1586"/>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29431" y="2968171"/>
              <a:ext cx="652683" cy="1587"/>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sp>
        <p:nvSpPr>
          <p:cNvPr id="36871" name="TextBox 11"/>
          <p:cNvSpPr txBox="1">
            <a:spLocks noChangeArrowheads="1"/>
          </p:cNvSpPr>
          <p:nvPr/>
        </p:nvSpPr>
        <p:spPr bwMode="auto">
          <a:xfrm>
            <a:off x="6908800" y="1538288"/>
            <a:ext cx="2020888" cy="1692275"/>
          </a:xfrm>
          <a:prstGeom prst="rect">
            <a:avLst/>
          </a:prstGeom>
          <a:noFill/>
          <a:ln w="9525">
            <a:noFill/>
            <a:miter lim="800000"/>
            <a:headEnd/>
            <a:tailEnd/>
          </a:ln>
        </p:spPr>
        <p:txBody>
          <a:bodyPr>
            <a:spAutoFit/>
          </a:bodyPr>
          <a:lstStyle/>
          <a:p>
            <a:pPr>
              <a:lnSpc>
                <a:spcPct val="200000"/>
              </a:lnSpc>
            </a:pPr>
            <a:r>
              <a:rPr lang="en-US" sz="1300" b="1">
                <a:latin typeface="Comic Sans MS" pitchFamily="66" charset="0"/>
              </a:rPr>
              <a:t>QM</a:t>
            </a:r>
          </a:p>
          <a:p>
            <a:pPr>
              <a:lnSpc>
                <a:spcPct val="200000"/>
              </a:lnSpc>
            </a:pPr>
            <a:r>
              <a:rPr lang="en-US" sz="1300" b="1">
                <a:latin typeface="Comic Sans MS" pitchFamily="66" charset="0"/>
              </a:rPr>
              <a:t>HM</a:t>
            </a:r>
          </a:p>
          <a:p>
            <a:pPr>
              <a:lnSpc>
                <a:spcPct val="200000"/>
              </a:lnSpc>
            </a:pPr>
            <a:r>
              <a:rPr lang="en-US" sz="1300" b="1">
                <a:latin typeface="Comic Sans MS" pitchFamily="66" charset="0"/>
              </a:rPr>
              <a:t>QM+HM</a:t>
            </a:r>
          </a:p>
          <a:p>
            <a:pPr>
              <a:lnSpc>
                <a:spcPct val="200000"/>
              </a:lnSpc>
            </a:pPr>
            <a:r>
              <a:rPr lang="en-US" sz="1300" b="1">
                <a:latin typeface="Comic Sans MS" pitchFamily="66" charset="0"/>
              </a:rPr>
              <a:t>Post freeze-out </a:t>
            </a:r>
            <a:r>
              <a:rPr lang="en-US" sz="1300" b="1">
                <a:latin typeface="Symbol" pitchFamily="18" charset="2"/>
              </a:rPr>
              <a:t>r, w, f</a:t>
            </a:r>
          </a:p>
        </p:txBody>
      </p:sp>
      <p:sp>
        <p:nvSpPr>
          <p:cNvPr id="14" name="TextBox 13"/>
          <p:cNvSpPr txBox="1"/>
          <p:nvPr/>
        </p:nvSpPr>
        <p:spPr>
          <a:xfrm>
            <a:off x="6169025" y="3497263"/>
            <a:ext cx="2746265" cy="646331"/>
          </a:xfrm>
          <a:prstGeom prst="rect">
            <a:avLst/>
          </a:prstGeom>
          <a:noFill/>
          <a:ln>
            <a:solidFill>
              <a:srgbClr val="163C46"/>
            </a:solidFill>
          </a:ln>
        </p:spPr>
        <p:txBody>
          <a:bodyPr wrap="none">
            <a:spAutoFit/>
          </a:bodyPr>
          <a:lstStyle/>
          <a:p>
            <a:pPr fontAlgn="auto">
              <a:spcBef>
                <a:spcPts val="0"/>
              </a:spcBef>
              <a:spcAft>
                <a:spcPts val="0"/>
              </a:spcAft>
              <a:defRPr/>
            </a:pP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R. </a:t>
            </a:r>
            <a:r>
              <a:rPr lang="en-US" sz="1200" b="1" dirty="0" err="1">
                <a:solidFill>
                  <a:schemeClr val="accent6">
                    <a:lumMod val="50000"/>
                  </a:schemeClr>
                </a:solidFill>
                <a:effectLst>
                  <a:outerShdw blurRad="38100" dist="38100" dir="2700000" algn="tl">
                    <a:srgbClr val="000000">
                      <a:alpha val="43137"/>
                    </a:srgbClr>
                  </a:outerShdw>
                </a:effectLst>
                <a:latin typeface="Comic Sans MS" pitchFamily="66" charset="0"/>
              </a:rPr>
              <a:t>Chatterjee</a:t>
            </a: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 D. K. </a:t>
            </a:r>
            <a:r>
              <a:rPr lang="en-US" sz="1200" b="1" dirty="0" err="1" smtClean="0">
                <a:solidFill>
                  <a:schemeClr val="accent6">
                    <a:lumMod val="50000"/>
                  </a:schemeClr>
                </a:solidFill>
                <a:effectLst>
                  <a:outerShdw blurRad="38100" dist="38100" dir="2700000" algn="tl">
                    <a:srgbClr val="000000">
                      <a:alpha val="43137"/>
                    </a:srgbClr>
                  </a:outerShdw>
                </a:effectLst>
                <a:latin typeface="Comic Sans MS" pitchFamily="66" charset="0"/>
              </a:rPr>
              <a:t>Srivastava</a:t>
            </a:r>
            <a:r>
              <a:rPr lang="en-US" sz="1200" b="1" dirty="0" smtClean="0">
                <a:solidFill>
                  <a:schemeClr val="accent6">
                    <a:lumMod val="50000"/>
                  </a:schemeClr>
                </a:solidFill>
                <a:effectLst>
                  <a:outerShdw blurRad="38100" dist="38100" dir="2700000" algn="tl">
                    <a:srgbClr val="000000">
                      <a:alpha val="43137"/>
                    </a:srgbClr>
                  </a:outerShdw>
                </a:effectLst>
                <a:latin typeface="Comic Sans MS" pitchFamily="66" charset="0"/>
              </a:rPr>
              <a:t>, </a:t>
            </a:r>
            <a:endPar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U. Heinz, C. Gale</a:t>
            </a:r>
          </a:p>
          <a:p>
            <a:pPr fontAlgn="auto">
              <a:spcBef>
                <a:spcPts val="0"/>
              </a:spcBef>
              <a:spcAft>
                <a:spcPts val="0"/>
              </a:spcAft>
              <a:defRPr/>
            </a:pPr>
            <a:r>
              <a:rPr lang="en-US" sz="1200" b="1" dirty="0">
                <a:solidFill>
                  <a:schemeClr val="accent6">
                    <a:lumMod val="50000"/>
                  </a:schemeClr>
                </a:solidFill>
                <a:effectLst>
                  <a:outerShdw blurRad="38100" dist="38100" dir="2700000" algn="tl">
                    <a:srgbClr val="000000">
                      <a:alpha val="43137"/>
                    </a:srgbClr>
                  </a:outerShdw>
                </a:effectLst>
                <a:latin typeface="Comic Sans MS" pitchFamily="66" charset="0"/>
              </a:rPr>
              <a:t>PRC 75, 054909 (2007)</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1146175" y="681038"/>
            <a:ext cx="5748338" cy="4437062"/>
          </a:xfrm>
          <a:prstGeom prst="rect">
            <a:avLst/>
          </a:prstGeom>
          <a:noFill/>
          <a:ln w="9525">
            <a:noFill/>
            <a:miter lim="800000"/>
            <a:headEnd/>
            <a:tailEnd/>
          </a:ln>
        </p:spPr>
      </p:pic>
      <p:sp>
        <p:nvSpPr>
          <p:cNvPr id="3" name="TextBox 2"/>
          <p:cNvSpPr txBox="1"/>
          <p:nvPr/>
        </p:nvSpPr>
        <p:spPr>
          <a:xfrm>
            <a:off x="508000" y="174625"/>
            <a:ext cx="8054975" cy="461963"/>
          </a:xfrm>
          <a:prstGeom prst="rect">
            <a:avLst/>
          </a:prstGeom>
          <a:solidFill>
            <a:srgbClr val="92D05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Comic Sans MS" pitchFamily="66" charset="0"/>
              </a:rPr>
              <a:t>v</a:t>
            </a:r>
            <a:r>
              <a:rPr lang="en-US" sz="2400" b="1" baseline="-25000" dirty="0">
                <a:effectLst>
                  <a:outerShdw blurRad="38100" dist="38100" dir="2700000" algn="tl">
                    <a:srgbClr val="000000">
                      <a:alpha val="43137"/>
                    </a:srgbClr>
                  </a:outerShdw>
                </a:effectLst>
                <a:latin typeface="Comic Sans MS" pitchFamily="66" charset="0"/>
              </a:rPr>
              <a:t>2</a:t>
            </a:r>
            <a:r>
              <a:rPr lang="en-US" sz="2400" b="1" dirty="0">
                <a:effectLst>
                  <a:outerShdw blurRad="38100" dist="38100" dir="2700000" algn="tl">
                    <a:srgbClr val="000000">
                      <a:alpha val="43137"/>
                    </a:srgbClr>
                  </a:outerShdw>
                </a:effectLst>
                <a:latin typeface="Comic Sans MS" pitchFamily="66" charset="0"/>
              </a:rPr>
              <a:t> of thermal </a:t>
            </a:r>
            <a:r>
              <a:rPr lang="en-US" sz="2400" b="1" dirty="0" err="1">
                <a:effectLst>
                  <a:outerShdw blurRad="38100" dist="38100" dir="2700000" algn="tl">
                    <a:srgbClr val="000000">
                      <a:alpha val="43137"/>
                    </a:srgbClr>
                  </a:outerShdw>
                </a:effectLst>
                <a:latin typeface="Comic Sans MS" pitchFamily="66" charset="0"/>
              </a:rPr>
              <a:t>dileptons</a:t>
            </a:r>
            <a:r>
              <a:rPr lang="en-US" sz="2400" b="1" dirty="0">
                <a:effectLst>
                  <a:outerShdw blurRad="38100" dist="38100" dir="2700000" algn="tl">
                    <a:srgbClr val="000000">
                      <a:alpha val="43137"/>
                    </a:srgbClr>
                  </a:outerShdw>
                </a:effectLst>
                <a:latin typeface="Comic Sans MS" pitchFamily="66" charset="0"/>
              </a:rPr>
              <a:t> at b= 7 fm</a:t>
            </a:r>
          </a:p>
        </p:txBody>
      </p:sp>
      <p:sp>
        <p:nvSpPr>
          <p:cNvPr id="4" name="TextBox 3"/>
          <p:cNvSpPr txBox="1"/>
          <p:nvPr/>
        </p:nvSpPr>
        <p:spPr>
          <a:xfrm>
            <a:off x="465138" y="5153025"/>
            <a:ext cx="8359775" cy="15684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buSzPct val="125000"/>
              <a:buFontTx/>
              <a:buBlip>
                <a:blip r:embed="rId4"/>
              </a:buBlip>
              <a:defRPr/>
            </a:pP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(QM) shows similar nature of thermal photon 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small at large M and then</a:t>
            </a:r>
          </a:p>
          <a:p>
            <a:pPr fontAlgn="auto">
              <a:spcBef>
                <a:spcPts val="0"/>
              </a:spcBef>
              <a:spcAft>
                <a:spcPts val="0"/>
              </a:spcAft>
              <a:buSzPct val="125000"/>
              <a:defRPr/>
            </a:pP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increases with lower M values.</a:t>
            </a:r>
          </a:p>
          <a:p>
            <a:pPr fontAlgn="auto">
              <a:spcBef>
                <a:spcPts val="0"/>
              </a:spcBef>
              <a:spcAft>
                <a:spcPts val="0"/>
              </a:spcAft>
              <a:buSzPct val="125000"/>
              <a:buFontTx/>
              <a:buBlip>
                <a:blip r:embed="rId4"/>
              </a:buBlip>
              <a:defRPr/>
            </a:pP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At the resonance masses sum 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touches the 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(HM).</a:t>
            </a:r>
          </a:p>
          <a:p>
            <a:pPr fontAlgn="auto">
              <a:spcBef>
                <a:spcPts val="0"/>
              </a:spcBef>
              <a:spcAft>
                <a:spcPts val="0"/>
              </a:spcAft>
              <a:buSzPct val="125000"/>
              <a:buFontTx/>
              <a:buBlip>
                <a:blip r:embed="rId4"/>
              </a:buBlip>
              <a:defRPr/>
            </a:pP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For M&gt;M</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Symbol" pitchFamily="18" charset="2"/>
              </a:rPr>
              <a:t>f</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(HM) much higher than 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(QM), however  sum 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approaches </a:t>
            </a:r>
          </a:p>
          <a:p>
            <a:pPr fontAlgn="auto">
              <a:spcBef>
                <a:spcPts val="0"/>
              </a:spcBef>
              <a:spcAft>
                <a:spcPts val="0"/>
              </a:spcAft>
              <a:buSzPct val="125000"/>
              <a:defRPr/>
            </a:pP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v</a:t>
            </a:r>
            <a:r>
              <a:rPr lang="en-US" sz="16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(QM) as </a:t>
            </a:r>
            <a:r>
              <a:rPr lang="en-US" sz="1600" b="1" dirty="0" err="1">
                <a:solidFill>
                  <a:schemeClr val="tx1">
                    <a:lumMod val="95000"/>
                    <a:lumOff val="5000"/>
                  </a:schemeClr>
                </a:solidFill>
                <a:effectLst>
                  <a:outerShdw blurRad="38100" dist="38100" dir="2700000" algn="tl">
                    <a:srgbClr val="000000">
                      <a:alpha val="43137"/>
                    </a:srgbClr>
                  </a:outerShdw>
                </a:effectLst>
                <a:latin typeface="Comic Sans MS" pitchFamily="66" charset="0"/>
              </a:rPr>
              <a:t>dileptons</a:t>
            </a: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from HM are negligible compared to those from QM at </a:t>
            </a:r>
          </a:p>
          <a:p>
            <a:pPr fontAlgn="auto">
              <a:spcBef>
                <a:spcPts val="0"/>
              </a:spcBef>
              <a:spcAft>
                <a:spcPts val="0"/>
              </a:spcAft>
              <a:buSzPct val="125000"/>
              <a:defRPr/>
            </a:pPr>
            <a:r>
              <a:rPr lang="en-US" sz="16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that mass range.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42" name="Group 78"/>
          <p:cNvGrpSpPr>
            <a:grpSpLocks/>
          </p:cNvGrpSpPr>
          <p:nvPr/>
        </p:nvGrpSpPr>
        <p:grpSpPr bwMode="auto">
          <a:xfrm>
            <a:off x="508000" y="930275"/>
            <a:ext cx="2844800" cy="2489200"/>
            <a:chOff x="508001" y="929600"/>
            <a:chExt cx="2844801" cy="2489201"/>
          </a:xfrm>
        </p:grpSpPr>
        <p:sp>
          <p:nvSpPr>
            <p:cNvPr id="10307" name="Oval 5"/>
            <p:cNvSpPr>
              <a:spLocks noChangeArrowheads="1"/>
            </p:cNvSpPr>
            <p:nvPr/>
          </p:nvSpPr>
          <p:spPr bwMode="auto">
            <a:xfrm>
              <a:off x="635001" y="2129751"/>
              <a:ext cx="1347788" cy="1287463"/>
            </a:xfrm>
            <a:prstGeom prst="ellipse">
              <a:avLst/>
            </a:prstGeom>
            <a:gradFill rotWithShape="0">
              <a:gsLst>
                <a:gs pos="0">
                  <a:srgbClr val="FFFF00"/>
                </a:gs>
                <a:gs pos="100000">
                  <a:srgbClr val="757500"/>
                </a:gs>
              </a:gsLst>
              <a:path path="shape">
                <a:fillToRect l="50000" t="50000" r="50000" b="50000"/>
              </a:path>
            </a:gradFill>
            <a:ln w="3240">
              <a:solidFill>
                <a:srgbClr val="000000"/>
              </a:solidFill>
              <a:prstDash val="lgDash"/>
              <a:round/>
              <a:headEnd/>
              <a:tailEnd/>
            </a:ln>
          </p:spPr>
          <p:txBody>
            <a:bodyPr wrap="none" anchor="ctr"/>
            <a:lstStyle/>
            <a:p>
              <a:endParaRPr lang="en-US">
                <a:latin typeface="Calibri" pitchFamily="34" charset="0"/>
              </a:endParaRPr>
            </a:p>
          </p:txBody>
        </p:sp>
        <p:sp>
          <p:nvSpPr>
            <p:cNvPr id="10308" name="Oval 6"/>
            <p:cNvSpPr>
              <a:spLocks noChangeArrowheads="1"/>
            </p:cNvSpPr>
            <p:nvPr/>
          </p:nvSpPr>
          <p:spPr bwMode="auto">
            <a:xfrm>
              <a:off x="1206501" y="2129751"/>
              <a:ext cx="1347788" cy="1287463"/>
            </a:xfrm>
            <a:prstGeom prst="ellipse">
              <a:avLst/>
            </a:prstGeom>
            <a:gradFill rotWithShape="0">
              <a:gsLst>
                <a:gs pos="0">
                  <a:srgbClr val="FF9933"/>
                </a:gs>
                <a:gs pos="100000">
                  <a:srgbClr val="754617"/>
                </a:gs>
              </a:gsLst>
              <a:path path="shape">
                <a:fillToRect l="50000" t="50000" r="50000" b="50000"/>
              </a:path>
            </a:gradFill>
            <a:ln w="9360">
              <a:solidFill>
                <a:srgbClr val="000000"/>
              </a:solidFill>
              <a:prstDash val="lgDash"/>
              <a:round/>
              <a:headEnd/>
              <a:tailEnd/>
            </a:ln>
          </p:spPr>
          <p:txBody>
            <a:bodyPr wrap="none" anchor="ctr"/>
            <a:lstStyle/>
            <a:p>
              <a:r>
                <a:rPr lang="en-US">
                  <a:latin typeface="Calibri" pitchFamily="34" charset="0"/>
                </a:rPr>
                <a:t>`</a:t>
              </a:r>
            </a:p>
          </p:txBody>
        </p:sp>
        <p:sp>
          <p:nvSpPr>
            <p:cNvPr id="10309" name="AutoShape 7"/>
            <p:cNvSpPr>
              <a:spLocks noChangeArrowheads="1"/>
            </p:cNvSpPr>
            <p:nvPr/>
          </p:nvSpPr>
          <p:spPr bwMode="auto">
            <a:xfrm>
              <a:off x="1204914" y="1683663"/>
              <a:ext cx="285750" cy="336550"/>
            </a:xfrm>
            <a:prstGeom prst="roundRect">
              <a:avLst>
                <a:gd name="adj" fmla="val 556"/>
              </a:avLst>
            </a:prstGeom>
            <a:noFill/>
            <a:ln w="9525">
              <a:noFill/>
              <a:round/>
              <a:headEnd/>
              <a:tailEnd/>
            </a:ln>
          </p:spPr>
          <p:txBody>
            <a:bodyPr wrap="none"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BellGothic"/>
                </a:rPr>
                <a:t>y</a:t>
              </a:r>
            </a:p>
          </p:txBody>
        </p:sp>
        <p:sp>
          <p:nvSpPr>
            <p:cNvPr id="10310" name="AutoShape 8"/>
            <p:cNvSpPr>
              <a:spLocks noChangeArrowheads="1"/>
            </p:cNvSpPr>
            <p:nvPr/>
          </p:nvSpPr>
          <p:spPr bwMode="auto">
            <a:xfrm>
              <a:off x="2724151" y="2445663"/>
              <a:ext cx="285750" cy="336550"/>
            </a:xfrm>
            <a:prstGeom prst="roundRect">
              <a:avLst>
                <a:gd name="adj" fmla="val 556"/>
              </a:avLst>
            </a:prstGeom>
            <a:noFill/>
            <a:ln w="9525">
              <a:noFill/>
              <a:round/>
              <a:headEnd/>
              <a:tailEnd/>
            </a:ln>
          </p:spPr>
          <p:txBody>
            <a:bodyPr wrap="none"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BellGothic"/>
                </a:rPr>
                <a:t>x</a:t>
              </a:r>
            </a:p>
          </p:txBody>
        </p:sp>
        <p:sp>
          <p:nvSpPr>
            <p:cNvPr id="10311" name="Oval 9"/>
            <p:cNvSpPr>
              <a:spLocks noChangeArrowheads="1"/>
            </p:cNvSpPr>
            <p:nvPr/>
          </p:nvSpPr>
          <p:spPr bwMode="auto">
            <a:xfrm>
              <a:off x="1204914" y="2140863"/>
              <a:ext cx="736600" cy="1277938"/>
            </a:xfrm>
            <a:prstGeom prst="ellipse">
              <a:avLst/>
            </a:prstGeom>
            <a:gradFill rotWithShape="0">
              <a:gsLst>
                <a:gs pos="0">
                  <a:srgbClr val="00CC00"/>
                </a:gs>
                <a:gs pos="50000">
                  <a:srgbClr val="006600"/>
                </a:gs>
                <a:gs pos="100000">
                  <a:srgbClr val="00CC00"/>
                </a:gs>
              </a:gsLst>
              <a:lin ang="10800000" scaled="1"/>
            </a:gradFill>
            <a:ln w="9360">
              <a:solidFill>
                <a:srgbClr val="00CC00"/>
              </a:solidFill>
              <a:prstDash val="lgDash"/>
              <a:round/>
              <a:headEnd/>
              <a:tailEnd/>
            </a:ln>
          </p:spPr>
          <p:txBody>
            <a:bodyPr wrap="none" anchor="ctr"/>
            <a:lstStyle/>
            <a:p>
              <a:endParaRPr lang="en-US">
                <a:latin typeface="Calibri" pitchFamily="34" charset="0"/>
              </a:endParaRPr>
            </a:p>
          </p:txBody>
        </p:sp>
        <p:sp>
          <p:nvSpPr>
            <p:cNvPr id="10312" name="Line 10"/>
            <p:cNvSpPr>
              <a:spLocks noChangeShapeType="1"/>
            </p:cNvSpPr>
            <p:nvPr/>
          </p:nvSpPr>
          <p:spPr bwMode="auto">
            <a:xfrm>
              <a:off x="1577976" y="2785388"/>
              <a:ext cx="1235075" cy="1588"/>
            </a:xfrm>
            <a:prstGeom prst="line">
              <a:avLst/>
            </a:prstGeom>
            <a:noFill/>
            <a:ln w="19080">
              <a:solidFill>
                <a:srgbClr val="000000"/>
              </a:solidFill>
              <a:round/>
              <a:headEnd/>
              <a:tailEnd type="triangle" w="med" len="med"/>
            </a:ln>
          </p:spPr>
          <p:txBody>
            <a:bodyPr/>
            <a:lstStyle/>
            <a:p>
              <a:endParaRPr lang="en-US"/>
            </a:p>
          </p:txBody>
        </p:sp>
        <p:sp>
          <p:nvSpPr>
            <p:cNvPr id="10313" name="Line 11"/>
            <p:cNvSpPr>
              <a:spLocks noChangeShapeType="1"/>
            </p:cNvSpPr>
            <p:nvPr/>
          </p:nvSpPr>
          <p:spPr bwMode="auto">
            <a:xfrm flipV="1">
              <a:off x="1577976" y="1794788"/>
              <a:ext cx="1588" cy="1006475"/>
            </a:xfrm>
            <a:prstGeom prst="line">
              <a:avLst/>
            </a:prstGeom>
            <a:noFill/>
            <a:ln w="19080">
              <a:solidFill>
                <a:srgbClr val="000000"/>
              </a:solidFill>
              <a:round/>
              <a:headEnd/>
              <a:tailEnd type="triangle" w="med" len="med"/>
            </a:ln>
          </p:spPr>
          <p:txBody>
            <a:bodyPr/>
            <a:lstStyle/>
            <a:p>
              <a:endParaRPr lang="en-US"/>
            </a:p>
          </p:txBody>
        </p:sp>
        <p:sp>
          <p:nvSpPr>
            <p:cNvPr id="13324" name="Text Box 12"/>
            <p:cNvSpPr txBox="1">
              <a:spLocks noChangeArrowheads="1"/>
            </p:cNvSpPr>
            <p:nvPr/>
          </p:nvSpPr>
          <p:spPr bwMode="auto">
            <a:xfrm>
              <a:off x="508001" y="929600"/>
              <a:ext cx="2844801" cy="463550"/>
            </a:xfrm>
            <a:prstGeom prst="rect">
              <a:avLst/>
            </a:prstGeom>
            <a:noFill/>
            <a:ln w="9525">
              <a:noFill/>
              <a:miter lim="800000"/>
              <a:headEnd/>
              <a:tailEnd/>
            </a:ln>
          </p:spPr>
          <p:txBody>
            <a:bodyPr lIns="90000" tIns="46800" rIns="90000" bIns="46800">
              <a:spAutoFit/>
            </a:bodyPr>
            <a:lstStyle/>
            <a:p>
              <a:pPr fontAlgn="auto">
                <a:spcBef>
                  <a:spcPts val="1125"/>
                </a:spcBef>
                <a:spcAft>
                  <a:spcPts val="0"/>
                </a:spcAft>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effectLst>
                    <a:outerShdw blurRad="38100" dist="38100" dir="2700000" algn="tl">
                      <a:srgbClr val="000000">
                        <a:alpha val="43137"/>
                      </a:srgbClr>
                    </a:outerShdw>
                  </a:effectLst>
                  <a:latin typeface="Comic Sans MS" pitchFamily="66" charset="0"/>
                </a:rPr>
                <a:t>Coordinate space </a:t>
              </a:r>
            </a:p>
          </p:txBody>
        </p:sp>
      </p:grpSp>
      <p:grpSp>
        <p:nvGrpSpPr>
          <p:cNvPr id="10243" name="Group 13"/>
          <p:cNvGrpSpPr>
            <a:grpSpLocks/>
          </p:cNvGrpSpPr>
          <p:nvPr/>
        </p:nvGrpSpPr>
        <p:grpSpPr bwMode="auto">
          <a:xfrm>
            <a:off x="477838" y="3632200"/>
            <a:ext cx="2917825" cy="2454275"/>
            <a:chOff x="283" y="2151"/>
            <a:chExt cx="1838" cy="1546"/>
          </a:xfrm>
        </p:grpSpPr>
        <p:grpSp>
          <p:nvGrpSpPr>
            <p:cNvPr id="10252" name="Group 14"/>
            <p:cNvGrpSpPr>
              <a:grpSpLocks/>
            </p:cNvGrpSpPr>
            <p:nvPr/>
          </p:nvGrpSpPr>
          <p:grpSpPr bwMode="auto">
            <a:xfrm>
              <a:off x="288" y="2592"/>
              <a:ext cx="1642" cy="1105"/>
              <a:chOff x="288" y="2592"/>
              <a:chExt cx="1642" cy="1105"/>
            </a:xfrm>
          </p:grpSpPr>
          <p:sp>
            <p:nvSpPr>
              <p:cNvPr id="10254" name="Oval 15"/>
              <p:cNvSpPr>
                <a:spLocks noChangeArrowheads="1"/>
              </p:cNvSpPr>
              <p:nvPr/>
            </p:nvSpPr>
            <p:spPr bwMode="auto">
              <a:xfrm rot="-5400000">
                <a:off x="671" y="2883"/>
                <a:ext cx="425" cy="805"/>
              </a:xfrm>
              <a:prstGeom prst="ellipse">
                <a:avLst/>
              </a:prstGeom>
              <a:gradFill rotWithShape="0">
                <a:gsLst>
                  <a:gs pos="0">
                    <a:srgbClr val="FFFF00"/>
                  </a:gs>
                  <a:gs pos="100000">
                    <a:srgbClr val="FF3300"/>
                  </a:gs>
                </a:gsLst>
                <a:path path="shape">
                  <a:fillToRect l="50000" t="50000" r="50000" b="50000"/>
                </a:path>
              </a:gradFill>
              <a:ln w="9360">
                <a:solidFill>
                  <a:srgbClr val="CC0000"/>
                </a:solidFill>
                <a:round/>
                <a:headEnd/>
                <a:tailEnd/>
              </a:ln>
            </p:spPr>
            <p:txBody>
              <a:bodyPr wrap="none" anchor="ctr"/>
              <a:lstStyle/>
              <a:p>
                <a:endParaRPr lang="en-US">
                  <a:latin typeface="Calibri" pitchFamily="34" charset="0"/>
                </a:endParaRPr>
              </a:p>
            </p:txBody>
          </p:sp>
          <p:sp>
            <p:nvSpPr>
              <p:cNvPr id="10255" name="Line 16"/>
              <p:cNvSpPr>
                <a:spLocks noChangeShapeType="1"/>
              </p:cNvSpPr>
              <p:nvPr/>
            </p:nvSpPr>
            <p:spPr bwMode="auto">
              <a:xfrm flipV="1">
                <a:off x="885" y="2640"/>
                <a:ext cx="1" cy="629"/>
              </a:xfrm>
              <a:prstGeom prst="line">
                <a:avLst/>
              </a:prstGeom>
              <a:noFill/>
              <a:ln w="19080">
                <a:solidFill>
                  <a:srgbClr val="000000"/>
                </a:solidFill>
                <a:round/>
                <a:headEnd/>
                <a:tailEnd type="triangle" w="med" len="med"/>
              </a:ln>
            </p:spPr>
            <p:txBody>
              <a:bodyPr/>
              <a:lstStyle/>
              <a:p>
                <a:endParaRPr lang="en-US"/>
              </a:p>
            </p:txBody>
          </p:sp>
          <p:sp>
            <p:nvSpPr>
              <p:cNvPr id="10256" name="Line 17"/>
              <p:cNvSpPr>
                <a:spLocks noChangeShapeType="1"/>
              </p:cNvSpPr>
              <p:nvPr/>
            </p:nvSpPr>
            <p:spPr bwMode="auto">
              <a:xfrm>
                <a:off x="884" y="3268"/>
                <a:ext cx="891" cy="1"/>
              </a:xfrm>
              <a:prstGeom prst="line">
                <a:avLst/>
              </a:prstGeom>
              <a:noFill/>
              <a:ln w="19080">
                <a:solidFill>
                  <a:srgbClr val="000000"/>
                </a:solidFill>
                <a:round/>
                <a:headEnd/>
                <a:tailEnd type="triangle" w="med" len="med"/>
              </a:ln>
            </p:spPr>
            <p:txBody>
              <a:bodyPr/>
              <a:lstStyle/>
              <a:p>
                <a:endParaRPr lang="en-US"/>
              </a:p>
            </p:txBody>
          </p:sp>
          <p:sp>
            <p:nvSpPr>
              <p:cNvPr id="10257" name="AutoShape 18"/>
              <p:cNvSpPr>
                <a:spLocks noChangeArrowheads="1"/>
              </p:cNvSpPr>
              <p:nvPr/>
            </p:nvSpPr>
            <p:spPr bwMode="auto">
              <a:xfrm>
                <a:off x="626" y="2592"/>
                <a:ext cx="231" cy="212"/>
              </a:xfrm>
              <a:prstGeom prst="roundRect">
                <a:avLst>
                  <a:gd name="adj" fmla="val 468"/>
                </a:avLst>
              </a:prstGeom>
              <a:noFill/>
              <a:ln w="9525">
                <a:noFill/>
                <a:round/>
                <a:headEnd/>
                <a:tailEnd/>
              </a:ln>
            </p:spPr>
            <p:txBody>
              <a:bodyPr wrap="none"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BellGothic"/>
                  </a:rPr>
                  <a:t>p</a:t>
                </a:r>
                <a:r>
                  <a:rPr lang="en-GB" sz="1600" baseline="-25000">
                    <a:latin typeface="BellGothic"/>
                  </a:rPr>
                  <a:t>y</a:t>
                </a:r>
              </a:p>
            </p:txBody>
          </p:sp>
          <p:sp>
            <p:nvSpPr>
              <p:cNvPr id="10258" name="Text Box 19"/>
              <p:cNvSpPr txBox="1">
                <a:spLocks noChangeArrowheads="1"/>
              </p:cNvSpPr>
              <p:nvPr/>
            </p:nvSpPr>
            <p:spPr bwMode="auto">
              <a:xfrm rot="60000">
                <a:off x="1584" y="3215"/>
                <a:ext cx="346" cy="231"/>
              </a:xfrm>
              <a:prstGeom prst="rect">
                <a:avLst/>
              </a:prstGeom>
              <a:noFill/>
              <a:ln w="9525">
                <a:noFill/>
                <a:miter lim="800000"/>
                <a:headEnd/>
                <a:tailEnd/>
              </a:ln>
            </p:spPr>
            <p:txBody>
              <a:bodyPr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BellGothic"/>
                  </a:rPr>
                  <a:t>p</a:t>
                </a:r>
                <a:r>
                  <a:rPr lang="en-GB" sz="1600" baseline="-25000">
                    <a:latin typeface="BellGothic"/>
                  </a:rPr>
                  <a:t>x</a:t>
                </a:r>
              </a:p>
            </p:txBody>
          </p:sp>
          <p:grpSp>
            <p:nvGrpSpPr>
              <p:cNvPr id="10259" name="Group 20"/>
              <p:cNvGrpSpPr>
                <a:grpSpLocks/>
              </p:cNvGrpSpPr>
              <p:nvPr/>
            </p:nvGrpSpPr>
            <p:grpSpPr bwMode="auto">
              <a:xfrm>
                <a:off x="383" y="3424"/>
                <a:ext cx="125" cy="117"/>
                <a:chOff x="383" y="3424"/>
                <a:chExt cx="125" cy="117"/>
              </a:xfrm>
            </p:grpSpPr>
            <p:sp>
              <p:nvSpPr>
                <p:cNvPr id="10304" name="Freeform 21"/>
                <p:cNvSpPr>
                  <a:spLocks noChangeArrowheads="1"/>
                </p:cNvSpPr>
                <p:nvPr/>
              </p:nvSpPr>
              <p:spPr bwMode="auto">
                <a:xfrm>
                  <a:off x="383" y="3440"/>
                  <a:ext cx="108" cy="102"/>
                </a:xfrm>
                <a:custGeom>
                  <a:avLst/>
                  <a:gdLst>
                    <a:gd name="T0" fmla="*/ 476 w 477"/>
                    <a:gd name="T1" fmla="*/ 91 h 448"/>
                    <a:gd name="T2" fmla="*/ 171 w 477"/>
                    <a:gd name="T3" fmla="*/ 373 h 448"/>
                    <a:gd name="T4" fmla="*/ 211 w 477"/>
                    <a:gd name="T5" fmla="*/ 418 h 448"/>
                    <a:gd name="T6" fmla="*/ 0 w 477"/>
                    <a:gd name="T7" fmla="*/ 447 h 448"/>
                    <a:gd name="T8" fmla="*/ 45 w 477"/>
                    <a:gd name="T9" fmla="*/ 237 h 448"/>
                    <a:gd name="T10" fmla="*/ 87 w 477"/>
                    <a:gd name="T11" fmla="*/ 283 h 448"/>
                    <a:gd name="T12" fmla="*/ 392 w 477"/>
                    <a:gd name="T13" fmla="*/ 0 h 448"/>
                    <a:gd name="T14" fmla="*/ 476 w 477"/>
                    <a:gd name="T15" fmla="*/ 91 h 448"/>
                    <a:gd name="T16" fmla="*/ 0 60000 65536"/>
                    <a:gd name="T17" fmla="*/ 0 60000 65536"/>
                    <a:gd name="T18" fmla="*/ 0 60000 65536"/>
                    <a:gd name="T19" fmla="*/ 0 60000 65536"/>
                    <a:gd name="T20" fmla="*/ 0 60000 65536"/>
                    <a:gd name="T21" fmla="*/ 0 60000 65536"/>
                    <a:gd name="T22" fmla="*/ 0 60000 65536"/>
                    <a:gd name="T23" fmla="*/ 0 60000 65536"/>
                    <a:gd name="T24" fmla="*/ 0 w 477"/>
                    <a:gd name="T25" fmla="*/ 0 h 448"/>
                    <a:gd name="T26" fmla="*/ 477 w 477"/>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7" h="448">
                      <a:moveTo>
                        <a:pt x="476" y="91"/>
                      </a:moveTo>
                      <a:lnTo>
                        <a:pt x="171" y="373"/>
                      </a:lnTo>
                      <a:lnTo>
                        <a:pt x="211" y="418"/>
                      </a:lnTo>
                      <a:lnTo>
                        <a:pt x="0" y="447"/>
                      </a:lnTo>
                      <a:lnTo>
                        <a:pt x="45" y="237"/>
                      </a:lnTo>
                      <a:lnTo>
                        <a:pt x="87" y="283"/>
                      </a:lnTo>
                      <a:lnTo>
                        <a:pt x="392" y="0"/>
                      </a:lnTo>
                      <a:lnTo>
                        <a:pt x="476" y="9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305" name="Freeform 22"/>
                <p:cNvSpPr>
                  <a:spLocks noChangeArrowheads="1"/>
                </p:cNvSpPr>
                <p:nvPr/>
              </p:nvSpPr>
              <p:spPr bwMode="auto">
                <a:xfrm>
                  <a:off x="487" y="3424"/>
                  <a:ext cx="23" cy="24"/>
                </a:xfrm>
                <a:custGeom>
                  <a:avLst/>
                  <a:gdLst>
                    <a:gd name="T0" fmla="*/ 99 w 100"/>
                    <a:gd name="T1" fmla="*/ 91 h 106"/>
                    <a:gd name="T2" fmla="*/ 84 w 100"/>
                    <a:gd name="T3" fmla="*/ 105 h 106"/>
                    <a:gd name="T4" fmla="*/ 0 w 100"/>
                    <a:gd name="T5" fmla="*/ 14 h 106"/>
                    <a:gd name="T6" fmla="*/ 15 w 100"/>
                    <a:gd name="T7" fmla="*/ 0 h 106"/>
                    <a:gd name="T8" fmla="*/ 99 w 100"/>
                    <a:gd name="T9" fmla="*/ 91 h 106"/>
                    <a:gd name="T10" fmla="*/ 0 60000 65536"/>
                    <a:gd name="T11" fmla="*/ 0 60000 65536"/>
                    <a:gd name="T12" fmla="*/ 0 60000 65536"/>
                    <a:gd name="T13" fmla="*/ 0 60000 65536"/>
                    <a:gd name="T14" fmla="*/ 0 60000 65536"/>
                    <a:gd name="T15" fmla="*/ 0 w 100"/>
                    <a:gd name="T16" fmla="*/ 0 h 106"/>
                    <a:gd name="T17" fmla="*/ 100 w 100"/>
                    <a:gd name="T18" fmla="*/ 106 h 106"/>
                  </a:gdLst>
                  <a:ahLst/>
                  <a:cxnLst>
                    <a:cxn ang="T10">
                      <a:pos x="T0" y="T1"/>
                    </a:cxn>
                    <a:cxn ang="T11">
                      <a:pos x="T2" y="T3"/>
                    </a:cxn>
                    <a:cxn ang="T12">
                      <a:pos x="T4" y="T5"/>
                    </a:cxn>
                    <a:cxn ang="T13">
                      <a:pos x="T6" y="T7"/>
                    </a:cxn>
                    <a:cxn ang="T14">
                      <a:pos x="T8" y="T9"/>
                    </a:cxn>
                  </a:cxnLst>
                  <a:rect l="T15" t="T16" r="T17" b="T18"/>
                  <a:pathLst>
                    <a:path w="100" h="106">
                      <a:moveTo>
                        <a:pt x="99" y="91"/>
                      </a:moveTo>
                      <a:lnTo>
                        <a:pt x="84" y="105"/>
                      </a:lnTo>
                      <a:lnTo>
                        <a:pt x="0" y="14"/>
                      </a:lnTo>
                      <a:lnTo>
                        <a:pt x="15" y="0"/>
                      </a:lnTo>
                      <a:lnTo>
                        <a:pt x="99" y="9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306" name="Freeform 23"/>
                <p:cNvSpPr>
                  <a:spLocks noChangeArrowheads="1"/>
                </p:cNvSpPr>
                <p:nvPr/>
              </p:nvSpPr>
              <p:spPr bwMode="auto">
                <a:xfrm>
                  <a:off x="476" y="3430"/>
                  <a:ext cx="27" cy="28"/>
                </a:xfrm>
                <a:custGeom>
                  <a:avLst/>
                  <a:gdLst>
                    <a:gd name="T0" fmla="*/ 117 w 118"/>
                    <a:gd name="T1" fmla="*/ 91 h 122"/>
                    <a:gd name="T2" fmla="*/ 84 w 118"/>
                    <a:gd name="T3" fmla="*/ 121 h 122"/>
                    <a:gd name="T4" fmla="*/ 0 w 118"/>
                    <a:gd name="T5" fmla="*/ 30 h 122"/>
                    <a:gd name="T6" fmla="*/ 32 w 118"/>
                    <a:gd name="T7" fmla="*/ 0 h 122"/>
                    <a:gd name="T8" fmla="*/ 117 w 118"/>
                    <a:gd name="T9" fmla="*/ 91 h 122"/>
                    <a:gd name="T10" fmla="*/ 0 60000 65536"/>
                    <a:gd name="T11" fmla="*/ 0 60000 65536"/>
                    <a:gd name="T12" fmla="*/ 0 60000 65536"/>
                    <a:gd name="T13" fmla="*/ 0 60000 65536"/>
                    <a:gd name="T14" fmla="*/ 0 60000 65536"/>
                    <a:gd name="T15" fmla="*/ 0 w 118"/>
                    <a:gd name="T16" fmla="*/ 0 h 122"/>
                    <a:gd name="T17" fmla="*/ 118 w 118"/>
                    <a:gd name="T18" fmla="*/ 122 h 122"/>
                  </a:gdLst>
                  <a:ahLst/>
                  <a:cxnLst>
                    <a:cxn ang="T10">
                      <a:pos x="T0" y="T1"/>
                    </a:cxn>
                    <a:cxn ang="T11">
                      <a:pos x="T2" y="T3"/>
                    </a:cxn>
                    <a:cxn ang="T12">
                      <a:pos x="T4" y="T5"/>
                    </a:cxn>
                    <a:cxn ang="T13">
                      <a:pos x="T6" y="T7"/>
                    </a:cxn>
                    <a:cxn ang="T14">
                      <a:pos x="T8" y="T9"/>
                    </a:cxn>
                  </a:cxnLst>
                  <a:rect l="T15" t="T16" r="T17" b="T18"/>
                  <a:pathLst>
                    <a:path w="118" h="122">
                      <a:moveTo>
                        <a:pt x="117" y="91"/>
                      </a:moveTo>
                      <a:lnTo>
                        <a:pt x="84" y="121"/>
                      </a:lnTo>
                      <a:lnTo>
                        <a:pt x="0" y="30"/>
                      </a:lnTo>
                      <a:lnTo>
                        <a:pt x="32" y="0"/>
                      </a:lnTo>
                      <a:lnTo>
                        <a:pt x="117" y="9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0" name="Group 24"/>
              <p:cNvGrpSpPr>
                <a:grpSpLocks/>
              </p:cNvGrpSpPr>
              <p:nvPr/>
            </p:nvGrpSpPr>
            <p:grpSpPr bwMode="auto">
              <a:xfrm>
                <a:off x="1250" y="3433"/>
                <a:ext cx="138" cy="107"/>
                <a:chOff x="1250" y="3433"/>
                <a:chExt cx="138" cy="107"/>
              </a:xfrm>
            </p:grpSpPr>
            <p:sp>
              <p:nvSpPr>
                <p:cNvPr id="10301" name="Freeform 25"/>
                <p:cNvSpPr>
                  <a:spLocks noChangeArrowheads="1"/>
                </p:cNvSpPr>
                <p:nvPr/>
              </p:nvSpPr>
              <p:spPr bwMode="auto">
                <a:xfrm>
                  <a:off x="1271" y="3448"/>
                  <a:ext cx="118" cy="93"/>
                </a:xfrm>
                <a:custGeom>
                  <a:avLst/>
                  <a:gdLst>
                    <a:gd name="T0" fmla="*/ 73 w 522"/>
                    <a:gd name="T1" fmla="*/ 0 h 409"/>
                    <a:gd name="T2" fmla="*/ 414 w 522"/>
                    <a:gd name="T3" fmla="*/ 254 h 409"/>
                    <a:gd name="T4" fmla="*/ 450 w 522"/>
                    <a:gd name="T5" fmla="*/ 206 h 409"/>
                    <a:gd name="T6" fmla="*/ 521 w 522"/>
                    <a:gd name="T7" fmla="*/ 408 h 409"/>
                    <a:gd name="T8" fmla="*/ 305 w 522"/>
                    <a:gd name="T9" fmla="*/ 400 h 409"/>
                    <a:gd name="T10" fmla="*/ 341 w 522"/>
                    <a:gd name="T11" fmla="*/ 351 h 409"/>
                    <a:gd name="T12" fmla="*/ 0 w 522"/>
                    <a:gd name="T13" fmla="*/ 98 h 409"/>
                    <a:gd name="T14" fmla="*/ 73 w 522"/>
                    <a:gd name="T15" fmla="*/ 0 h 409"/>
                    <a:gd name="T16" fmla="*/ 0 60000 65536"/>
                    <a:gd name="T17" fmla="*/ 0 60000 65536"/>
                    <a:gd name="T18" fmla="*/ 0 60000 65536"/>
                    <a:gd name="T19" fmla="*/ 0 60000 65536"/>
                    <a:gd name="T20" fmla="*/ 0 60000 65536"/>
                    <a:gd name="T21" fmla="*/ 0 60000 65536"/>
                    <a:gd name="T22" fmla="*/ 0 60000 65536"/>
                    <a:gd name="T23" fmla="*/ 0 60000 65536"/>
                    <a:gd name="T24" fmla="*/ 0 w 522"/>
                    <a:gd name="T25" fmla="*/ 0 h 409"/>
                    <a:gd name="T26" fmla="*/ 522 w 522"/>
                    <a:gd name="T27" fmla="*/ 409 h 4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2" h="409">
                      <a:moveTo>
                        <a:pt x="73" y="0"/>
                      </a:moveTo>
                      <a:lnTo>
                        <a:pt x="414" y="254"/>
                      </a:lnTo>
                      <a:lnTo>
                        <a:pt x="450" y="206"/>
                      </a:lnTo>
                      <a:lnTo>
                        <a:pt x="521" y="408"/>
                      </a:lnTo>
                      <a:lnTo>
                        <a:pt x="305" y="400"/>
                      </a:lnTo>
                      <a:lnTo>
                        <a:pt x="341" y="351"/>
                      </a:lnTo>
                      <a:lnTo>
                        <a:pt x="0" y="98"/>
                      </a:lnTo>
                      <a:lnTo>
                        <a:pt x="73"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302" name="Freeform 26"/>
                <p:cNvSpPr>
                  <a:spLocks noChangeArrowheads="1"/>
                </p:cNvSpPr>
                <p:nvPr/>
              </p:nvSpPr>
              <p:spPr bwMode="auto">
                <a:xfrm>
                  <a:off x="1250" y="3433"/>
                  <a:ext cx="21" cy="25"/>
                </a:xfrm>
                <a:custGeom>
                  <a:avLst/>
                  <a:gdLst>
                    <a:gd name="T0" fmla="*/ 73 w 91"/>
                    <a:gd name="T1" fmla="*/ 0 h 112"/>
                    <a:gd name="T2" fmla="*/ 90 w 91"/>
                    <a:gd name="T3" fmla="*/ 13 h 112"/>
                    <a:gd name="T4" fmla="*/ 18 w 91"/>
                    <a:gd name="T5" fmla="*/ 111 h 112"/>
                    <a:gd name="T6" fmla="*/ 0 w 91"/>
                    <a:gd name="T7" fmla="*/ 98 h 112"/>
                    <a:gd name="T8" fmla="*/ 73 w 91"/>
                    <a:gd name="T9" fmla="*/ 0 h 112"/>
                    <a:gd name="T10" fmla="*/ 0 60000 65536"/>
                    <a:gd name="T11" fmla="*/ 0 60000 65536"/>
                    <a:gd name="T12" fmla="*/ 0 60000 65536"/>
                    <a:gd name="T13" fmla="*/ 0 60000 65536"/>
                    <a:gd name="T14" fmla="*/ 0 60000 65536"/>
                    <a:gd name="T15" fmla="*/ 0 w 91"/>
                    <a:gd name="T16" fmla="*/ 0 h 112"/>
                    <a:gd name="T17" fmla="*/ 91 w 91"/>
                    <a:gd name="T18" fmla="*/ 112 h 112"/>
                  </a:gdLst>
                  <a:ahLst/>
                  <a:cxnLst>
                    <a:cxn ang="T10">
                      <a:pos x="T0" y="T1"/>
                    </a:cxn>
                    <a:cxn ang="T11">
                      <a:pos x="T2" y="T3"/>
                    </a:cxn>
                    <a:cxn ang="T12">
                      <a:pos x="T4" y="T5"/>
                    </a:cxn>
                    <a:cxn ang="T13">
                      <a:pos x="T6" y="T7"/>
                    </a:cxn>
                    <a:cxn ang="T14">
                      <a:pos x="T8" y="T9"/>
                    </a:cxn>
                  </a:cxnLst>
                  <a:rect l="T15" t="T16" r="T17" b="T18"/>
                  <a:pathLst>
                    <a:path w="91" h="112">
                      <a:moveTo>
                        <a:pt x="73" y="0"/>
                      </a:moveTo>
                      <a:lnTo>
                        <a:pt x="90" y="13"/>
                      </a:lnTo>
                      <a:lnTo>
                        <a:pt x="18" y="111"/>
                      </a:lnTo>
                      <a:lnTo>
                        <a:pt x="0" y="98"/>
                      </a:lnTo>
                      <a:lnTo>
                        <a:pt x="73"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303" name="Freeform 27"/>
                <p:cNvSpPr>
                  <a:spLocks noChangeArrowheads="1"/>
                </p:cNvSpPr>
                <p:nvPr/>
              </p:nvSpPr>
              <p:spPr bwMode="auto">
                <a:xfrm>
                  <a:off x="1258" y="3439"/>
                  <a:ext cx="25" cy="29"/>
                </a:xfrm>
                <a:custGeom>
                  <a:avLst/>
                  <a:gdLst>
                    <a:gd name="T0" fmla="*/ 73 w 110"/>
                    <a:gd name="T1" fmla="*/ 0 h 126"/>
                    <a:gd name="T2" fmla="*/ 109 w 110"/>
                    <a:gd name="T3" fmla="*/ 27 h 126"/>
                    <a:gd name="T4" fmla="*/ 36 w 110"/>
                    <a:gd name="T5" fmla="*/ 125 h 126"/>
                    <a:gd name="T6" fmla="*/ 0 w 110"/>
                    <a:gd name="T7" fmla="*/ 98 h 126"/>
                    <a:gd name="T8" fmla="*/ 73 w 110"/>
                    <a:gd name="T9" fmla="*/ 0 h 126"/>
                    <a:gd name="T10" fmla="*/ 0 60000 65536"/>
                    <a:gd name="T11" fmla="*/ 0 60000 65536"/>
                    <a:gd name="T12" fmla="*/ 0 60000 65536"/>
                    <a:gd name="T13" fmla="*/ 0 60000 65536"/>
                    <a:gd name="T14" fmla="*/ 0 60000 65536"/>
                    <a:gd name="T15" fmla="*/ 0 w 110"/>
                    <a:gd name="T16" fmla="*/ 0 h 126"/>
                    <a:gd name="T17" fmla="*/ 110 w 110"/>
                    <a:gd name="T18" fmla="*/ 126 h 126"/>
                  </a:gdLst>
                  <a:ahLst/>
                  <a:cxnLst>
                    <a:cxn ang="T10">
                      <a:pos x="T0" y="T1"/>
                    </a:cxn>
                    <a:cxn ang="T11">
                      <a:pos x="T2" y="T3"/>
                    </a:cxn>
                    <a:cxn ang="T12">
                      <a:pos x="T4" y="T5"/>
                    </a:cxn>
                    <a:cxn ang="T13">
                      <a:pos x="T6" y="T7"/>
                    </a:cxn>
                    <a:cxn ang="T14">
                      <a:pos x="T8" y="T9"/>
                    </a:cxn>
                  </a:cxnLst>
                  <a:rect l="T15" t="T16" r="T17" b="T18"/>
                  <a:pathLst>
                    <a:path w="110" h="126">
                      <a:moveTo>
                        <a:pt x="73" y="0"/>
                      </a:moveTo>
                      <a:lnTo>
                        <a:pt x="109" y="27"/>
                      </a:lnTo>
                      <a:lnTo>
                        <a:pt x="36" y="125"/>
                      </a:lnTo>
                      <a:lnTo>
                        <a:pt x="0" y="98"/>
                      </a:lnTo>
                      <a:lnTo>
                        <a:pt x="73"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1" name="Group 28"/>
              <p:cNvGrpSpPr>
                <a:grpSpLocks/>
              </p:cNvGrpSpPr>
              <p:nvPr/>
            </p:nvGrpSpPr>
            <p:grpSpPr bwMode="auto">
              <a:xfrm>
                <a:off x="432" y="3004"/>
                <a:ext cx="124" cy="118"/>
                <a:chOff x="432" y="3004"/>
                <a:chExt cx="124" cy="118"/>
              </a:xfrm>
            </p:grpSpPr>
            <p:sp>
              <p:nvSpPr>
                <p:cNvPr id="10298" name="Freeform 29"/>
                <p:cNvSpPr>
                  <a:spLocks noChangeArrowheads="1"/>
                </p:cNvSpPr>
                <p:nvPr/>
              </p:nvSpPr>
              <p:spPr bwMode="auto">
                <a:xfrm>
                  <a:off x="432" y="3004"/>
                  <a:ext cx="107" cy="102"/>
                </a:xfrm>
                <a:custGeom>
                  <a:avLst/>
                  <a:gdLst>
                    <a:gd name="T0" fmla="*/ 385 w 473"/>
                    <a:gd name="T1" fmla="*/ 450 h 451"/>
                    <a:gd name="T2" fmla="*/ 84 w 473"/>
                    <a:gd name="T3" fmla="*/ 166 h 451"/>
                    <a:gd name="T4" fmla="*/ 41 w 473"/>
                    <a:gd name="T5" fmla="*/ 212 h 451"/>
                    <a:gd name="T6" fmla="*/ 0 w 473"/>
                    <a:gd name="T7" fmla="*/ 0 h 451"/>
                    <a:gd name="T8" fmla="*/ 214 w 473"/>
                    <a:gd name="T9" fmla="*/ 28 h 451"/>
                    <a:gd name="T10" fmla="*/ 171 w 473"/>
                    <a:gd name="T11" fmla="*/ 74 h 451"/>
                    <a:gd name="T12" fmla="*/ 472 w 473"/>
                    <a:gd name="T13" fmla="*/ 359 h 451"/>
                    <a:gd name="T14" fmla="*/ 385 w 473"/>
                    <a:gd name="T15" fmla="*/ 450 h 451"/>
                    <a:gd name="T16" fmla="*/ 0 60000 65536"/>
                    <a:gd name="T17" fmla="*/ 0 60000 65536"/>
                    <a:gd name="T18" fmla="*/ 0 60000 65536"/>
                    <a:gd name="T19" fmla="*/ 0 60000 65536"/>
                    <a:gd name="T20" fmla="*/ 0 60000 65536"/>
                    <a:gd name="T21" fmla="*/ 0 60000 65536"/>
                    <a:gd name="T22" fmla="*/ 0 60000 65536"/>
                    <a:gd name="T23" fmla="*/ 0 60000 65536"/>
                    <a:gd name="T24" fmla="*/ 0 w 473"/>
                    <a:gd name="T25" fmla="*/ 0 h 451"/>
                    <a:gd name="T26" fmla="*/ 473 w 473"/>
                    <a:gd name="T27" fmla="*/ 451 h 4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3" h="451">
                      <a:moveTo>
                        <a:pt x="385" y="450"/>
                      </a:moveTo>
                      <a:lnTo>
                        <a:pt x="84" y="166"/>
                      </a:lnTo>
                      <a:lnTo>
                        <a:pt x="41" y="212"/>
                      </a:lnTo>
                      <a:lnTo>
                        <a:pt x="0" y="0"/>
                      </a:lnTo>
                      <a:lnTo>
                        <a:pt x="214" y="28"/>
                      </a:lnTo>
                      <a:lnTo>
                        <a:pt x="171" y="74"/>
                      </a:lnTo>
                      <a:lnTo>
                        <a:pt x="472" y="359"/>
                      </a:lnTo>
                      <a:lnTo>
                        <a:pt x="385" y="45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99" name="Freeform 30"/>
                <p:cNvSpPr>
                  <a:spLocks noChangeArrowheads="1"/>
                </p:cNvSpPr>
                <p:nvPr/>
              </p:nvSpPr>
              <p:spPr bwMode="auto">
                <a:xfrm>
                  <a:off x="533" y="3099"/>
                  <a:ext cx="23" cy="24"/>
                </a:xfrm>
                <a:custGeom>
                  <a:avLst/>
                  <a:gdLst>
                    <a:gd name="T0" fmla="*/ 15 w 103"/>
                    <a:gd name="T1" fmla="*/ 106 h 107"/>
                    <a:gd name="T2" fmla="*/ 0 w 103"/>
                    <a:gd name="T3" fmla="*/ 92 h 107"/>
                    <a:gd name="T4" fmla="*/ 87 w 103"/>
                    <a:gd name="T5" fmla="*/ 0 h 107"/>
                    <a:gd name="T6" fmla="*/ 102 w 103"/>
                    <a:gd name="T7" fmla="*/ 15 h 107"/>
                    <a:gd name="T8" fmla="*/ 15 w 103"/>
                    <a:gd name="T9" fmla="*/ 106 h 107"/>
                    <a:gd name="T10" fmla="*/ 0 60000 65536"/>
                    <a:gd name="T11" fmla="*/ 0 60000 65536"/>
                    <a:gd name="T12" fmla="*/ 0 60000 65536"/>
                    <a:gd name="T13" fmla="*/ 0 60000 65536"/>
                    <a:gd name="T14" fmla="*/ 0 60000 65536"/>
                    <a:gd name="T15" fmla="*/ 0 w 103"/>
                    <a:gd name="T16" fmla="*/ 0 h 107"/>
                    <a:gd name="T17" fmla="*/ 103 w 103"/>
                    <a:gd name="T18" fmla="*/ 107 h 107"/>
                  </a:gdLst>
                  <a:ahLst/>
                  <a:cxnLst>
                    <a:cxn ang="T10">
                      <a:pos x="T0" y="T1"/>
                    </a:cxn>
                    <a:cxn ang="T11">
                      <a:pos x="T2" y="T3"/>
                    </a:cxn>
                    <a:cxn ang="T12">
                      <a:pos x="T4" y="T5"/>
                    </a:cxn>
                    <a:cxn ang="T13">
                      <a:pos x="T6" y="T7"/>
                    </a:cxn>
                    <a:cxn ang="T14">
                      <a:pos x="T8" y="T9"/>
                    </a:cxn>
                  </a:cxnLst>
                  <a:rect l="T15" t="T16" r="T17" b="T18"/>
                  <a:pathLst>
                    <a:path w="103" h="107">
                      <a:moveTo>
                        <a:pt x="15" y="106"/>
                      </a:moveTo>
                      <a:lnTo>
                        <a:pt x="0" y="92"/>
                      </a:lnTo>
                      <a:lnTo>
                        <a:pt x="87" y="0"/>
                      </a:lnTo>
                      <a:lnTo>
                        <a:pt x="102" y="15"/>
                      </a:lnTo>
                      <a:lnTo>
                        <a:pt x="15" y="10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300" name="Freeform 31"/>
                <p:cNvSpPr>
                  <a:spLocks noChangeArrowheads="1"/>
                </p:cNvSpPr>
                <p:nvPr/>
              </p:nvSpPr>
              <p:spPr bwMode="auto">
                <a:xfrm>
                  <a:off x="522" y="3089"/>
                  <a:ext cx="27" cy="28"/>
                </a:xfrm>
                <a:custGeom>
                  <a:avLst/>
                  <a:gdLst>
                    <a:gd name="T0" fmla="*/ 32 w 120"/>
                    <a:gd name="T1" fmla="*/ 122 h 123"/>
                    <a:gd name="T2" fmla="*/ 0 w 120"/>
                    <a:gd name="T3" fmla="*/ 91 h 123"/>
                    <a:gd name="T4" fmla="*/ 87 w 120"/>
                    <a:gd name="T5" fmla="*/ 0 h 123"/>
                    <a:gd name="T6" fmla="*/ 119 w 120"/>
                    <a:gd name="T7" fmla="*/ 30 h 123"/>
                    <a:gd name="T8" fmla="*/ 32 w 120"/>
                    <a:gd name="T9" fmla="*/ 122 h 123"/>
                    <a:gd name="T10" fmla="*/ 0 60000 65536"/>
                    <a:gd name="T11" fmla="*/ 0 60000 65536"/>
                    <a:gd name="T12" fmla="*/ 0 60000 65536"/>
                    <a:gd name="T13" fmla="*/ 0 60000 65536"/>
                    <a:gd name="T14" fmla="*/ 0 60000 65536"/>
                    <a:gd name="T15" fmla="*/ 0 w 120"/>
                    <a:gd name="T16" fmla="*/ 0 h 123"/>
                    <a:gd name="T17" fmla="*/ 120 w 120"/>
                    <a:gd name="T18" fmla="*/ 123 h 123"/>
                  </a:gdLst>
                  <a:ahLst/>
                  <a:cxnLst>
                    <a:cxn ang="T10">
                      <a:pos x="T0" y="T1"/>
                    </a:cxn>
                    <a:cxn ang="T11">
                      <a:pos x="T2" y="T3"/>
                    </a:cxn>
                    <a:cxn ang="T12">
                      <a:pos x="T4" y="T5"/>
                    </a:cxn>
                    <a:cxn ang="T13">
                      <a:pos x="T6" y="T7"/>
                    </a:cxn>
                    <a:cxn ang="T14">
                      <a:pos x="T8" y="T9"/>
                    </a:cxn>
                  </a:cxnLst>
                  <a:rect l="T15" t="T16" r="T17" b="T18"/>
                  <a:pathLst>
                    <a:path w="120" h="123">
                      <a:moveTo>
                        <a:pt x="32" y="122"/>
                      </a:moveTo>
                      <a:lnTo>
                        <a:pt x="0" y="91"/>
                      </a:lnTo>
                      <a:lnTo>
                        <a:pt x="87" y="0"/>
                      </a:lnTo>
                      <a:lnTo>
                        <a:pt x="119" y="30"/>
                      </a:lnTo>
                      <a:lnTo>
                        <a:pt x="32" y="122"/>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2" name="Group 32"/>
              <p:cNvGrpSpPr>
                <a:grpSpLocks/>
              </p:cNvGrpSpPr>
              <p:nvPr/>
            </p:nvGrpSpPr>
            <p:grpSpPr bwMode="auto">
              <a:xfrm>
                <a:off x="625" y="2904"/>
                <a:ext cx="75" cy="155"/>
                <a:chOff x="625" y="2904"/>
                <a:chExt cx="75" cy="155"/>
              </a:xfrm>
            </p:grpSpPr>
            <p:sp>
              <p:nvSpPr>
                <p:cNvPr id="10295" name="Freeform 33"/>
                <p:cNvSpPr>
                  <a:spLocks noChangeArrowheads="1"/>
                </p:cNvSpPr>
                <p:nvPr/>
              </p:nvSpPr>
              <p:spPr bwMode="auto">
                <a:xfrm>
                  <a:off x="625" y="2904"/>
                  <a:ext cx="68" cy="132"/>
                </a:xfrm>
                <a:custGeom>
                  <a:avLst/>
                  <a:gdLst>
                    <a:gd name="T0" fmla="*/ 183 w 302"/>
                    <a:gd name="T1" fmla="*/ 581 h 582"/>
                    <a:gd name="T2" fmla="*/ 58 w 302"/>
                    <a:gd name="T3" fmla="*/ 186 h 582"/>
                    <a:gd name="T4" fmla="*/ 0 w 302"/>
                    <a:gd name="T5" fmla="*/ 204 h 582"/>
                    <a:gd name="T6" fmla="*/ 65 w 302"/>
                    <a:gd name="T7" fmla="*/ 0 h 582"/>
                    <a:gd name="T8" fmla="*/ 236 w 302"/>
                    <a:gd name="T9" fmla="*/ 130 h 582"/>
                    <a:gd name="T10" fmla="*/ 176 w 302"/>
                    <a:gd name="T11" fmla="*/ 148 h 582"/>
                    <a:gd name="T12" fmla="*/ 301 w 302"/>
                    <a:gd name="T13" fmla="*/ 543 h 582"/>
                    <a:gd name="T14" fmla="*/ 183 w 302"/>
                    <a:gd name="T15" fmla="*/ 581 h 582"/>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582"/>
                    <a:gd name="T26" fmla="*/ 302 w 302"/>
                    <a:gd name="T27" fmla="*/ 582 h 5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582">
                      <a:moveTo>
                        <a:pt x="183" y="581"/>
                      </a:moveTo>
                      <a:lnTo>
                        <a:pt x="58" y="186"/>
                      </a:lnTo>
                      <a:lnTo>
                        <a:pt x="0" y="204"/>
                      </a:lnTo>
                      <a:lnTo>
                        <a:pt x="65" y="0"/>
                      </a:lnTo>
                      <a:lnTo>
                        <a:pt x="236" y="130"/>
                      </a:lnTo>
                      <a:lnTo>
                        <a:pt x="176" y="148"/>
                      </a:lnTo>
                      <a:lnTo>
                        <a:pt x="301" y="543"/>
                      </a:lnTo>
                      <a:lnTo>
                        <a:pt x="183" y="58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96" name="Freeform 34"/>
                <p:cNvSpPr>
                  <a:spLocks noChangeArrowheads="1"/>
                </p:cNvSpPr>
                <p:nvPr/>
              </p:nvSpPr>
              <p:spPr bwMode="auto">
                <a:xfrm>
                  <a:off x="672" y="3046"/>
                  <a:ext cx="28" cy="13"/>
                </a:xfrm>
                <a:custGeom>
                  <a:avLst/>
                  <a:gdLst>
                    <a:gd name="T0" fmla="*/ 7 w 125"/>
                    <a:gd name="T1" fmla="*/ 58 h 59"/>
                    <a:gd name="T2" fmla="*/ 0 w 125"/>
                    <a:gd name="T3" fmla="*/ 37 h 59"/>
                    <a:gd name="T4" fmla="*/ 118 w 125"/>
                    <a:gd name="T5" fmla="*/ 0 h 59"/>
                    <a:gd name="T6" fmla="*/ 124 w 125"/>
                    <a:gd name="T7" fmla="*/ 20 h 59"/>
                    <a:gd name="T8" fmla="*/ 7 w 125"/>
                    <a:gd name="T9" fmla="*/ 58 h 59"/>
                    <a:gd name="T10" fmla="*/ 0 60000 65536"/>
                    <a:gd name="T11" fmla="*/ 0 60000 65536"/>
                    <a:gd name="T12" fmla="*/ 0 60000 65536"/>
                    <a:gd name="T13" fmla="*/ 0 60000 65536"/>
                    <a:gd name="T14" fmla="*/ 0 60000 65536"/>
                    <a:gd name="T15" fmla="*/ 0 w 125"/>
                    <a:gd name="T16" fmla="*/ 0 h 59"/>
                    <a:gd name="T17" fmla="*/ 125 w 125"/>
                    <a:gd name="T18" fmla="*/ 59 h 59"/>
                  </a:gdLst>
                  <a:ahLst/>
                  <a:cxnLst>
                    <a:cxn ang="T10">
                      <a:pos x="T0" y="T1"/>
                    </a:cxn>
                    <a:cxn ang="T11">
                      <a:pos x="T2" y="T3"/>
                    </a:cxn>
                    <a:cxn ang="T12">
                      <a:pos x="T4" y="T5"/>
                    </a:cxn>
                    <a:cxn ang="T13">
                      <a:pos x="T6" y="T7"/>
                    </a:cxn>
                    <a:cxn ang="T14">
                      <a:pos x="T8" y="T9"/>
                    </a:cxn>
                  </a:cxnLst>
                  <a:rect l="T15" t="T16" r="T17" b="T18"/>
                  <a:pathLst>
                    <a:path w="125" h="59">
                      <a:moveTo>
                        <a:pt x="7" y="58"/>
                      </a:moveTo>
                      <a:lnTo>
                        <a:pt x="0" y="37"/>
                      </a:lnTo>
                      <a:lnTo>
                        <a:pt x="118" y="0"/>
                      </a:lnTo>
                      <a:lnTo>
                        <a:pt x="124" y="20"/>
                      </a:lnTo>
                      <a:lnTo>
                        <a:pt x="7" y="58"/>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97" name="Freeform 35"/>
                <p:cNvSpPr>
                  <a:spLocks noChangeArrowheads="1"/>
                </p:cNvSpPr>
                <p:nvPr/>
              </p:nvSpPr>
              <p:spPr bwMode="auto">
                <a:xfrm>
                  <a:off x="667" y="3032"/>
                  <a:ext cx="30" cy="18"/>
                </a:xfrm>
                <a:custGeom>
                  <a:avLst/>
                  <a:gdLst>
                    <a:gd name="T0" fmla="*/ 14 w 133"/>
                    <a:gd name="T1" fmla="*/ 80 h 81"/>
                    <a:gd name="T2" fmla="*/ 0 w 133"/>
                    <a:gd name="T3" fmla="*/ 38 h 81"/>
                    <a:gd name="T4" fmla="*/ 119 w 133"/>
                    <a:gd name="T5" fmla="*/ 0 h 81"/>
                    <a:gd name="T6" fmla="*/ 132 w 133"/>
                    <a:gd name="T7" fmla="*/ 42 h 81"/>
                    <a:gd name="T8" fmla="*/ 14 w 133"/>
                    <a:gd name="T9" fmla="*/ 80 h 81"/>
                    <a:gd name="T10" fmla="*/ 0 60000 65536"/>
                    <a:gd name="T11" fmla="*/ 0 60000 65536"/>
                    <a:gd name="T12" fmla="*/ 0 60000 65536"/>
                    <a:gd name="T13" fmla="*/ 0 60000 65536"/>
                    <a:gd name="T14" fmla="*/ 0 60000 65536"/>
                    <a:gd name="T15" fmla="*/ 0 w 133"/>
                    <a:gd name="T16" fmla="*/ 0 h 81"/>
                    <a:gd name="T17" fmla="*/ 133 w 133"/>
                    <a:gd name="T18" fmla="*/ 81 h 81"/>
                  </a:gdLst>
                  <a:ahLst/>
                  <a:cxnLst>
                    <a:cxn ang="T10">
                      <a:pos x="T0" y="T1"/>
                    </a:cxn>
                    <a:cxn ang="T11">
                      <a:pos x="T2" y="T3"/>
                    </a:cxn>
                    <a:cxn ang="T12">
                      <a:pos x="T4" y="T5"/>
                    </a:cxn>
                    <a:cxn ang="T13">
                      <a:pos x="T6" y="T7"/>
                    </a:cxn>
                    <a:cxn ang="T14">
                      <a:pos x="T8" y="T9"/>
                    </a:cxn>
                  </a:cxnLst>
                  <a:rect l="T15" t="T16" r="T17" b="T18"/>
                  <a:pathLst>
                    <a:path w="133" h="81">
                      <a:moveTo>
                        <a:pt x="14" y="80"/>
                      </a:moveTo>
                      <a:lnTo>
                        <a:pt x="0" y="38"/>
                      </a:lnTo>
                      <a:lnTo>
                        <a:pt x="119" y="0"/>
                      </a:lnTo>
                      <a:lnTo>
                        <a:pt x="132" y="42"/>
                      </a:lnTo>
                      <a:lnTo>
                        <a:pt x="14" y="8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3" name="Group 36"/>
              <p:cNvGrpSpPr>
                <a:grpSpLocks/>
              </p:cNvGrpSpPr>
              <p:nvPr/>
            </p:nvGrpSpPr>
            <p:grpSpPr bwMode="auto">
              <a:xfrm>
                <a:off x="1243" y="3031"/>
                <a:ext cx="122" cy="120"/>
                <a:chOff x="1243" y="3031"/>
                <a:chExt cx="122" cy="120"/>
              </a:xfrm>
            </p:grpSpPr>
            <p:sp>
              <p:nvSpPr>
                <p:cNvPr id="10292" name="Freeform 37"/>
                <p:cNvSpPr>
                  <a:spLocks noChangeArrowheads="1"/>
                </p:cNvSpPr>
                <p:nvPr/>
              </p:nvSpPr>
              <p:spPr bwMode="auto">
                <a:xfrm>
                  <a:off x="1260" y="3031"/>
                  <a:ext cx="105" cy="104"/>
                </a:xfrm>
                <a:custGeom>
                  <a:avLst/>
                  <a:gdLst>
                    <a:gd name="T0" fmla="*/ 0 w 465"/>
                    <a:gd name="T1" fmla="*/ 369 h 459"/>
                    <a:gd name="T2" fmla="*/ 295 w 465"/>
                    <a:gd name="T3" fmla="*/ 78 h 459"/>
                    <a:gd name="T4" fmla="*/ 251 w 465"/>
                    <a:gd name="T5" fmla="*/ 33 h 459"/>
                    <a:gd name="T6" fmla="*/ 464 w 465"/>
                    <a:gd name="T7" fmla="*/ 0 h 459"/>
                    <a:gd name="T8" fmla="*/ 428 w 465"/>
                    <a:gd name="T9" fmla="*/ 213 h 459"/>
                    <a:gd name="T10" fmla="*/ 384 w 465"/>
                    <a:gd name="T11" fmla="*/ 168 h 459"/>
                    <a:gd name="T12" fmla="*/ 89 w 465"/>
                    <a:gd name="T13" fmla="*/ 458 h 459"/>
                    <a:gd name="T14" fmla="*/ 0 w 465"/>
                    <a:gd name="T15" fmla="*/ 369 h 459"/>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459"/>
                    <a:gd name="T26" fmla="*/ 465 w 465"/>
                    <a:gd name="T27" fmla="*/ 459 h 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459">
                      <a:moveTo>
                        <a:pt x="0" y="369"/>
                      </a:moveTo>
                      <a:lnTo>
                        <a:pt x="295" y="78"/>
                      </a:lnTo>
                      <a:lnTo>
                        <a:pt x="251" y="33"/>
                      </a:lnTo>
                      <a:lnTo>
                        <a:pt x="464" y="0"/>
                      </a:lnTo>
                      <a:lnTo>
                        <a:pt x="428" y="213"/>
                      </a:lnTo>
                      <a:lnTo>
                        <a:pt x="384" y="168"/>
                      </a:lnTo>
                      <a:lnTo>
                        <a:pt x="89" y="458"/>
                      </a:lnTo>
                      <a:lnTo>
                        <a:pt x="0" y="369"/>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93" name="Freeform 38"/>
                <p:cNvSpPr>
                  <a:spLocks noChangeArrowheads="1"/>
                </p:cNvSpPr>
                <p:nvPr/>
              </p:nvSpPr>
              <p:spPr bwMode="auto">
                <a:xfrm>
                  <a:off x="1243" y="3129"/>
                  <a:ext cx="23" cy="24"/>
                </a:xfrm>
                <a:custGeom>
                  <a:avLst/>
                  <a:gdLst>
                    <a:gd name="T0" fmla="*/ 0 w 103"/>
                    <a:gd name="T1" fmla="*/ 15 h 105"/>
                    <a:gd name="T2" fmla="*/ 15 w 103"/>
                    <a:gd name="T3" fmla="*/ 0 h 105"/>
                    <a:gd name="T4" fmla="*/ 102 w 103"/>
                    <a:gd name="T5" fmla="*/ 89 h 105"/>
                    <a:gd name="T6" fmla="*/ 87 w 103"/>
                    <a:gd name="T7" fmla="*/ 104 h 105"/>
                    <a:gd name="T8" fmla="*/ 0 w 103"/>
                    <a:gd name="T9" fmla="*/ 15 h 105"/>
                    <a:gd name="T10" fmla="*/ 0 60000 65536"/>
                    <a:gd name="T11" fmla="*/ 0 60000 65536"/>
                    <a:gd name="T12" fmla="*/ 0 60000 65536"/>
                    <a:gd name="T13" fmla="*/ 0 60000 65536"/>
                    <a:gd name="T14" fmla="*/ 0 60000 65536"/>
                    <a:gd name="T15" fmla="*/ 0 w 103"/>
                    <a:gd name="T16" fmla="*/ 0 h 105"/>
                    <a:gd name="T17" fmla="*/ 103 w 103"/>
                    <a:gd name="T18" fmla="*/ 105 h 105"/>
                  </a:gdLst>
                  <a:ahLst/>
                  <a:cxnLst>
                    <a:cxn ang="T10">
                      <a:pos x="T0" y="T1"/>
                    </a:cxn>
                    <a:cxn ang="T11">
                      <a:pos x="T2" y="T3"/>
                    </a:cxn>
                    <a:cxn ang="T12">
                      <a:pos x="T4" y="T5"/>
                    </a:cxn>
                    <a:cxn ang="T13">
                      <a:pos x="T6" y="T7"/>
                    </a:cxn>
                    <a:cxn ang="T14">
                      <a:pos x="T8" y="T9"/>
                    </a:cxn>
                  </a:cxnLst>
                  <a:rect l="T15" t="T16" r="T17" b="T18"/>
                  <a:pathLst>
                    <a:path w="103" h="105">
                      <a:moveTo>
                        <a:pt x="0" y="15"/>
                      </a:moveTo>
                      <a:lnTo>
                        <a:pt x="15" y="0"/>
                      </a:lnTo>
                      <a:lnTo>
                        <a:pt x="102" y="89"/>
                      </a:lnTo>
                      <a:lnTo>
                        <a:pt x="87" y="104"/>
                      </a:lnTo>
                      <a:lnTo>
                        <a:pt x="0" y="15"/>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94" name="Freeform 39"/>
                <p:cNvSpPr>
                  <a:spLocks noChangeArrowheads="1"/>
                </p:cNvSpPr>
                <p:nvPr/>
              </p:nvSpPr>
              <p:spPr bwMode="auto">
                <a:xfrm>
                  <a:off x="1249" y="3118"/>
                  <a:ext cx="27" cy="27"/>
                </a:xfrm>
                <a:custGeom>
                  <a:avLst/>
                  <a:gdLst>
                    <a:gd name="T0" fmla="*/ 0 w 121"/>
                    <a:gd name="T1" fmla="*/ 31 h 121"/>
                    <a:gd name="T2" fmla="*/ 32 w 121"/>
                    <a:gd name="T3" fmla="*/ 0 h 121"/>
                    <a:gd name="T4" fmla="*/ 120 w 121"/>
                    <a:gd name="T5" fmla="*/ 90 h 121"/>
                    <a:gd name="T6" fmla="*/ 89 w 121"/>
                    <a:gd name="T7" fmla="*/ 120 h 121"/>
                    <a:gd name="T8" fmla="*/ 0 w 121"/>
                    <a:gd name="T9" fmla="*/ 31 h 121"/>
                    <a:gd name="T10" fmla="*/ 0 60000 65536"/>
                    <a:gd name="T11" fmla="*/ 0 60000 65536"/>
                    <a:gd name="T12" fmla="*/ 0 60000 65536"/>
                    <a:gd name="T13" fmla="*/ 0 60000 65536"/>
                    <a:gd name="T14" fmla="*/ 0 60000 65536"/>
                    <a:gd name="T15" fmla="*/ 0 w 121"/>
                    <a:gd name="T16" fmla="*/ 0 h 121"/>
                    <a:gd name="T17" fmla="*/ 121 w 121"/>
                    <a:gd name="T18" fmla="*/ 121 h 121"/>
                  </a:gdLst>
                  <a:ahLst/>
                  <a:cxnLst>
                    <a:cxn ang="T10">
                      <a:pos x="T0" y="T1"/>
                    </a:cxn>
                    <a:cxn ang="T11">
                      <a:pos x="T2" y="T3"/>
                    </a:cxn>
                    <a:cxn ang="T12">
                      <a:pos x="T4" y="T5"/>
                    </a:cxn>
                    <a:cxn ang="T13">
                      <a:pos x="T6" y="T7"/>
                    </a:cxn>
                    <a:cxn ang="T14">
                      <a:pos x="T8" y="T9"/>
                    </a:cxn>
                  </a:cxnLst>
                  <a:rect l="T15" t="T16" r="T17" b="T18"/>
                  <a:pathLst>
                    <a:path w="121" h="121">
                      <a:moveTo>
                        <a:pt x="0" y="31"/>
                      </a:moveTo>
                      <a:lnTo>
                        <a:pt x="32" y="0"/>
                      </a:lnTo>
                      <a:lnTo>
                        <a:pt x="120" y="90"/>
                      </a:lnTo>
                      <a:lnTo>
                        <a:pt x="89" y="120"/>
                      </a:lnTo>
                      <a:lnTo>
                        <a:pt x="0" y="3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4" name="Group 40"/>
              <p:cNvGrpSpPr>
                <a:grpSpLocks/>
              </p:cNvGrpSpPr>
              <p:nvPr/>
            </p:nvGrpSpPr>
            <p:grpSpPr bwMode="auto">
              <a:xfrm>
                <a:off x="861" y="3539"/>
                <a:ext cx="56" cy="159"/>
                <a:chOff x="861" y="3539"/>
                <a:chExt cx="56" cy="159"/>
              </a:xfrm>
            </p:grpSpPr>
            <p:sp>
              <p:nvSpPr>
                <p:cNvPr id="10289" name="Freeform 41"/>
                <p:cNvSpPr>
                  <a:spLocks noChangeArrowheads="1"/>
                </p:cNvSpPr>
                <p:nvPr/>
              </p:nvSpPr>
              <p:spPr bwMode="auto">
                <a:xfrm>
                  <a:off x="861" y="3563"/>
                  <a:ext cx="57" cy="135"/>
                </a:xfrm>
                <a:custGeom>
                  <a:avLst/>
                  <a:gdLst>
                    <a:gd name="T0" fmla="*/ 184 w 253"/>
                    <a:gd name="T1" fmla="*/ 0 h 595"/>
                    <a:gd name="T2" fmla="*/ 189 w 253"/>
                    <a:gd name="T3" fmla="*/ 417 h 595"/>
                    <a:gd name="T4" fmla="*/ 252 w 253"/>
                    <a:gd name="T5" fmla="*/ 417 h 595"/>
                    <a:gd name="T6" fmla="*/ 128 w 253"/>
                    <a:gd name="T7" fmla="*/ 594 h 595"/>
                    <a:gd name="T8" fmla="*/ 0 w 253"/>
                    <a:gd name="T9" fmla="*/ 419 h 595"/>
                    <a:gd name="T10" fmla="*/ 63 w 253"/>
                    <a:gd name="T11" fmla="*/ 419 h 595"/>
                    <a:gd name="T12" fmla="*/ 58 w 253"/>
                    <a:gd name="T13" fmla="*/ 2 h 595"/>
                    <a:gd name="T14" fmla="*/ 184 w 253"/>
                    <a:gd name="T15" fmla="*/ 0 h 595"/>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595"/>
                    <a:gd name="T26" fmla="*/ 253 w 253"/>
                    <a:gd name="T27" fmla="*/ 595 h 5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595">
                      <a:moveTo>
                        <a:pt x="184" y="0"/>
                      </a:moveTo>
                      <a:lnTo>
                        <a:pt x="189" y="417"/>
                      </a:lnTo>
                      <a:lnTo>
                        <a:pt x="252" y="417"/>
                      </a:lnTo>
                      <a:lnTo>
                        <a:pt x="128" y="594"/>
                      </a:lnTo>
                      <a:lnTo>
                        <a:pt x="0" y="419"/>
                      </a:lnTo>
                      <a:lnTo>
                        <a:pt x="63" y="419"/>
                      </a:lnTo>
                      <a:lnTo>
                        <a:pt x="58" y="2"/>
                      </a:lnTo>
                      <a:lnTo>
                        <a:pt x="184"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90" name="Freeform 42"/>
                <p:cNvSpPr>
                  <a:spLocks noChangeArrowheads="1"/>
                </p:cNvSpPr>
                <p:nvPr/>
              </p:nvSpPr>
              <p:spPr bwMode="auto">
                <a:xfrm>
                  <a:off x="874" y="3539"/>
                  <a:ext cx="29" cy="5"/>
                </a:xfrm>
                <a:custGeom>
                  <a:avLst/>
                  <a:gdLst>
                    <a:gd name="T0" fmla="*/ 126 w 127"/>
                    <a:gd name="T1" fmla="*/ 0 h 24"/>
                    <a:gd name="T2" fmla="*/ 126 w 127"/>
                    <a:gd name="T3" fmla="*/ 21 h 24"/>
                    <a:gd name="T4" fmla="*/ 1 w 127"/>
                    <a:gd name="T5" fmla="*/ 23 h 24"/>
                    <a:gd name="T6" fmla="*/ 0 w 127"/>
                    <a:gd name="T7" fmla="*/ 2 h 24"/>
                    <a:gd name="T8" fmla="*/ 126 w 127"/>
                    <a:gd name="T9" fmla="*/ 0 h 24"/>
                    <a:gd name="T10" fmla="*/ 0 60000 65536"/>
                    <a:gd name="T11" fmla="*/ 0 60000 65536"/>
                    <a:gd name="T12" fmla="*/ 0 60000 65536"/>
                    <a:gd name="T13" fmla="*/ 0 60000 65536"/>
                    <a:gd name="T14" fmla="*/ 0 60000 65536"/>
                    <a:gd name="T15" fmla="*/ 0 w 127"/>
                    <a:gd name="T16" fmla="*/ 0 h 24"/>
                    <a:gd name="T17" fmla="*/ 127 w 127"/>
                    <a:gd name="T18" fmla="*/ 24 h 24"/>
                  </a:gdLst>
                  <a:ahLst/>
                  <a:cxnLst>
                    <a:cxn ang="T10">
                      <a:pos x="T0" y="T1"/>
                    </a:cxn>
                    <a:cxn ang="T11">
                      <a:pos x="T2" y="T3"/>
                    </a:cxn>
                    <a:cxn ang="T12">
                      <a:pos x="T4" y="T5"/>
                    </a:cxn>
                    <a:cxn ang="T13">
                      <a:pos x="T6" y="T7"/>
                    </a:cxn>
                    <a:cxn ang="T14">
                      <a:pos x="T8" y="T9"/>
                    </a:cxn>
                  </a:cxnLst>
                  <a:rect l="T15" t="T16" r="T17" b="T18"/>
                  <a:pathLst>
                    <a:path w="127" h="24">
                      <a:moveTo>
                        <a:pt x="126" y="0"/>
                      </a:moveTo>
                      <a:lnTo>
                        <a:pt x="126" y="21"/>
                      </a:lnTo>
                      <a:lnTo>
                        <a:pt x="1" y="23"/>
                      </a:lnTo>
                      <a:lnTo>
                        <a:pt x="0" y="2"/>
                      </a:lnTo>
                      <a:lnTo>
                        <a:pt x="126"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91" name="Freeform 43"/>
                <p:cNvSpPr>
                  <a:spLocks noChangeArrowheads="1"/>
                </p:cNvSpPr>
                <p:nvPr/>
              </p:nvSpPr>
              <p:spPr bwMode="auto">
                <a:xfrm>
                  <a:off x="874" y="3548"/>
                  <a:ext cx="29" cy="11"/>
                </a:xfrm>
                <a:custGeom>
                  <a:avLst/>
                  <a:gdLst>
                    <a:gd name="T0" fmla="*/ 126 w 127"/>
                    <a:gd name="T1" fmla="*/ 0 h 47"/>
                    <a:gd name="T2" fmla="*/ 126 w 127"/>
                    <a:gd name="T3" fmla="*/ 44 h 47"/>
                    <a:gd name="T4" fmla="*/ 0 w 127"/>
                    <a:gd name="T5" fmla="*/ 46 h 47"/>
                    <a:gd name="T6" fmla="*/ 0 w 127"/>
                    <a:gd name="T7" fmla="*/ 2 h 47"/>
                    <a:gd name="T8" fmla="*/ 126 w 127"/>
                    <a:gd name="T9" fmla="*/ 0 h 47"/>
                    <a:gd name="T10" fmla="*/ 0 60000 65536"/>
                    <a:gd name="T11" fmla="*/ 0 60000 65536"/>
                    <a:gd name="T12" fmla="*/ 0 60000 65536"/>
                    <a:gd name="T13" fmla="*/ 0 60000 65536"/>
                    <a:gd name="T14" fmla="*/ 0 60000 65536"/>
                    <a:gd name="T15" fmla="*/ 0 w 127"/>
                    <a:gd name="T16" fmla="*/ 0 h 47"/>
                    <a:gd name="T17" fmla="*/ 127 w 127"/>
                    <a:gd name="T18" fmla="*/ 47 h 47"/>
                  </a:gdLst>
                  <a:ahLst/>
                  <a:cxnLst>
                    <a:cxn ang="T10">
                      <a:pos x="T0" y="T1"/>
                    </a:cxn>
                    <a:cxn ang="T11">
                      <a:pos x="T2" y="T3"/>
                    </a:cxn>
                    <a:cxn ang="T12">
                      <a:pos x="T4" y="T5"/>
                    </a:cxn>
                    <a:cxn ang="T13">
                      <a:pos x="T6" y="T7"/>
                    </a:cxn>
                    <a:cxn ang="T14">
                      <a:pos x="T8" y="T9"/>
                    </a:cxn>
                  </a:cxnLst>
                  <a:rect l="T15" t="T16" r="T17" b="T18"/>
                  <a:pathLst>
                    <a:path w="127" h="47">
                      <a:moveTo>
                        <a:pt x="126" y="0"/>
                      </a:moveTo>
                      <a:lnTo>
                        <a:pt x="126" y="44"/>
                      </a:lnTo>
                      <a:lnTo>
                        <a:pt x="0" y="46"/>
                      </a:lnTo>
                      <a:lnTo>
                        <a:pt x="0" y="2"/>
                      </a:lnTo>
                      <a:lnTo>
                        <a:pt x="126"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5" name="Group 44"/>
              <p:cNvGrpSpPr>
                <a:grpSpLocks/>
              </p:cNvGrpSpPr>
              <p:nvPr/>
            </p:nvGrpSpPr>
            <p:grpSpPr bwMode="auto">
              <a:xfrm>
                <a:off x="1317" y="3256"/>
                <a:ext cx="161" cy="54"/>
                <a:chOff x="1317" y="3256"/>
                <a:chExt cx="161" cy="54"/>
              </a:xfrm>
            </p:grpSpPr>
            <p:sp>
              <p:nvSpPr>
                <p:cNvPr id="10286" name="Freeform 45"/>
                <p:cNvSpPr>
                  <a:spLocks noChangeArrowheads="1"/>
                </p:cNvSpPr>
                <p:nvPr/>
              </p:nvSpPr>
              <p:spPr bwMode="auto">
                <a:xfrm>
                  <a:off x="1342" y="3256"/>
                  <a:ext cx="137" cy="55"/>
                </a:xfrm>
                <a:custGeom>
                  <a:avLst/>
                  <a:gdLst>
                    <a:gd name="T0" fmla="*/ 0 w 605"/>
                    <a:gd name="T1" fmla="*/ 57 h 243"/>
                    <a:gd name="T2" fmla="*/ 425 w 605"/>
                    <a:gd name="T3" fmla="*/ 60 h 243"/>
                    <a:gd name="T4" fmla="*/ 426 w 605"/>
                    <a:gd name="T5" fmla="*/ 0 h 243"/>
                    <a:gd name="T6" fmla="*/ 604 w 605"/>
                    <a:gd name="T7" fmla="*/ 123 h 243"/>
                    <a:gd name="T8" fmla="*/ 424 w 605"/>
                    <a:gd name="T9" fmla="*/ 242 h 243"/>
                    <a:gd name="T10" fmla="*/ 425 w 605"/>
                    <a:gd name="T11" fmla="*/ 182 h 243"/>
                    <a:gd name="T12" fmla="*/ 0 w 605"/>
                    <a:gd name="T13" fmla="*/ 179 h 243"/>
                    <a:gd name="T14" fmla="*/ 0 w 605"/>
                    <a:gd name="T15" fmla="*/ 57 h 243"/>
                    <a:gd name="T16" fmla="*/ 0 60000 65536"/>
                    <a:gd name="T17" fmla="*/ 0 60000 65536"/>
                    <a:gd name="T18" fmla="*/ 0 60000 65536"/>
                    <a:gd name="T19" fmla="*/ 0 60000 65536"/>
                    <a:gd name="T20" fmla="*/ 0 60000 65536"/>
                    <a:gd name="T21" fmla="*/ 0 60000 65536"/>
                    <a:gd name="T22" fmla="*/ 0 60000 65536"/>
                    <a:gd name="T23" fmla="*/ 0 60000 65536"/>
                    <a:gd name="T24" fmla="*/ 0 w 605"/>
                    <a:gd name="T25" fmla="*/ 0 h 243"/>
                    <a:gd name="T26" fmla="*/ 605 w 605"/>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5" h="243">
                      <a:moveTo>
                        <a:pt x="0" y="57"/>
                      </a:moveTo>
                      <a:lnTo>
                        <a:pt x="425" y="60"/>
                      </a:lnTo>
                      <a:lnTo>
                        <a:pt x="426" y="0"/>
                      </a:lnTo>
                      <a:lnTo>
                        <a:pt x="604" y="123"/>
                      </a:lnTo>
                      <a:lnTo>
                        <a:pt x="424" y="242"/>
                      </a:lnTo>
                      <a:lnTo>
                        <a:pt x="425" y="182"/>
                      </a:lnTo>
                      <a:lnTo>
                        <a:pt x="0" y="179"/>
                      </a:lnTo>
                      <a:lnTo>
                        <a:pt x="0" y="5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87" name="Freeform 46"/>
                <p:cNvSpPr>
                  <a:spLocks noChangeArrowheads="1"/>
                </p:cNvSpPr>
                <p:nvPr/>
              </p:nvSpPr>
              <p:spPr bwMode="auto">
                <a:xfrm>
                  <a:off x="1317" y="3269"/>
                  <a:ext cx="5" cy="28"/>
                </a:xfrm>
                <a:custGeom>
                  <a:avLst/>
                  <a:gdLst>
                    <a:gd name="T0" fmla="*/ 0 w 23"/>
                    <a:gd name="T1" fmla="*/ 0 h 124"/>
                    <a:gd name="T2" fmla="*/ 22 w 23"/>
                    <a:gd name="T3" fmla="*/ 1 h 124"/>
                    <a:gd name="T4" fmla="*/ 22 w 23"/>
                    <a:gd name="T5" fmla="*/ 123 h 124"/>
                    <a:gd name="T6" fmla="*/ 0 w 23"/>
                    <a:gd name="T7" fmla="*/ 122 h 124"/>
                    <a:gd name="T8" fmla="*/ 0 w 23"/>
                    <a:gd name="T9" fmla="*/ 0 h 124"/>
                    <a:gd name="T10" fmla="*/ 0 60000 65536"/>
                    <a:gd name="T11" fmla="*/ 0 60000 65536"/>
                    <a:gd name="T12" fmla="*/ 0 60000 65536"/>
                    <a:gd name="T13" fmla="*/ 0 60000 65536"/>
                    <a:gd name="T14" fmla="*/ 0 60000 65536"/>
                    <a:gd name="T15" fmla="*/ 0 w 23"/>
                    <a:gd name="T16" fmla="*/ 0 h 124"/>
                    <a:gd name="T17" fmla="*/ 23 w 23"/>
                    <a:gd name="T18" fmla="*/ 124 h 124"/>
                  </a:gdLst>
                  <a:ahLst/>
                  <a:cxnLst>
                    <a:cxn ang="T10">
                      <a:pos x="T0" y="T1"/>
                    </a:cxn>
                    <a:cxn ang="T11">
                      <a:pos x="T2" y="T3"/>
                    </a:cxn>
                    <a:cxn ang="T12">
                      <a:pos x="T4" y="T5"/>
                    </a:cxn>
                    <a:cxn ang="T13">
                      <a:pos x="T6" y="T7"/>
                    </a:cxn>
                    <a:cxn ang="T14">
                      <a:pos x="T8" y="T9"/>
                    </a:cxn>
                  </a:cxnLst>
                  <a:rect l="T15" t="T16" r="T17" b="T18"/>
                  <a:pathLst>
                    <a:path w="23" h="124">
                      <a:moveTo>
                        <a:pt x="0" y="0"/>
                      </a:moveTo>
                      <a:lnTo>
                        <a:pt x="22" y="1"/>
                      </a:lnTo>
                      <a:lnTo>
                        <a:pt x="22" y="123"/>
                      </a:lnTo>
                      <a:lnTo>
                        <a:pt x="0" y="122"/>
                      </a:lnTo>
                      <a:lnTo>
                        <a:pt x="0"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88" name="Freeform 47"/>
                <p:cNvSpPr>
                  <a:spLocks noChangeArrowheads="1"/>
                </p:cNvSpPr>
                <p:nvPr/>
              </p:nvSpPr>
              <p:spPr bwMode="auto">
                <a:xfrm>
                  <a:off x="1327" y="3269"/>
                  <a:ext cx="10" cy="28"/>
                </a:xfrm>
                <a:custGeom>
                  <a:avLst/>
                  <a:gdLst>
                    <a:gd name="T0" fmla="*/ 0 w 46"/>
                    <a:gd name="T1" fmla="*/ 0 h 123"/>
                    <a:gd name="T2" fmla="*/ 45 w 46"/>
                    <a:gd name="T3" fmla="*/ 0 h 123"/>
                    <a:gd name="T4" fmla="*/ 45 w 46"/>
                    <a:gd name="T5" fmla="*/ 122 h 123"/>
                    <a:gd name="T6" fmla="*/ 0 w 46"/>
                    <a:gd name="T7" fmla="*/ 122 h 123"/>
                    <a:gd name="T8" fmla="*/ 0 w 46"/>
                    <a:gd name="T9" fmla="*/ 0 h 123"/>
                    <a:gd name="T10" fmla="*/ 0 60000 65536"/>
                    <a:gd name="T11" fmla="*/ 0 60000 65536"/>
                    <a:gd name="T12" fmla="*/ 0 60000 65536"/>
                    <a:gd name="T13" fmla="*/ 0 60000 65536"/>
                    <a:gd name="T14" fmla="*/ 0 60000 65536"/>
                    <a:gd name="T15" fmla="*/ 0 w 46"/>
                    <a:gd name="T16" fmla="*/ 0 h 123"/>
                    <a:gd name="T17" fmla="*/ 46 w 46"/>
                    <a:gd name="T18" fmla="*/ 123 h 123"/>
                  </a:gdLst>
                  <a:ahLst/>
                  <a:cxnLst>
                    <a:cxn ang="T10">
                      <a:pos x="T0" y="T1"/>
                    </a:cxn>
                    <a:cxn ang="T11">
                      <a:pos x="T2" y="T3"/>
                    </a:cxn>
                    <a:cxn ang="T12">
                      <a:pos x="T4" y="T5"/>
                    </a:cxn>
                    <a:cxn ang="T13">
                      <a:pos x="T6" y="T7"/>
                    </a:cxn>
                    <a:cxn ang="T14">
                      <a:pos x="T8" y="T9"/>
                    </a:cxn>
                  </a:cxnLst>
                  <a:rect l="T15" t="T16" r="T17" b="T18"/>
                  <a:pathLst>
                    <a:path w="46" h="123">
                      <a:moveTo>
                        <a:pt x="0" y="0"/>
                      </a:moveTo>
                      <a:lnTo>
                        <a:pt x="45" y="0"/>
                      </a:lnTo>
                      <a:lnTo>
                        <a:pt x="45" y="122"/>
                      </a:lnTo>
                      <a:lnTo>
                        <a:pt x="0" y="122"/>
                      </a:lnTo>
                      <a:lnTo>
                        <a:pt x="0"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6" name="Group 48"/>
              <p:cNvGrpSpPr>
                <a:grpSpLocks/>
              </p:cNvGrpSpPr>
              <p:nvPr/>
            </p:nvGrpSpPr>
            <p:grpSpPr bwMode="auto">
              <a:xfrm>
                <a:off x="1080" y="3525"/>
                <a:ext cx="90" cy="148"/>
                <a:chOff x="1080" y="3525"/>
                <a:chExt cx="90" cy="148"/>
              </a:xfrm>
            </p:grpSpPr>
            <p:sp>
              <p:nvSpPr>
                <p:cNvPr id="10283" name="Freeform 49"/>
                <p:cNvSpPr>
                  <a:spLocks noChangeArrowheads="1"/>
                </p:cNvSpPr>
                <p:nvPr/>
              </p:nvSpPr>
              <p:spPr bwMode="auto">
                <a:xfrm>
                  <a:off x="1091" y="3547"/>
                  <a:ext cx="80" cy="127"/>
                </a:xfrm>
                <a:custGeom>
                  <a:avLst/>
                  <a:gdLst>
                    <a:gd name="T0" fmla="*/ 111 w 352"/>
                    <a:gd name="T1" fmla="*/ 0 h 559"/>
                    <a:gd name="T2" fmla="*/ 297 w 352"/>
                    <a:gd name="T3" fmla="*/ 373 h 559"/>
                    <a:gd name="T4" fmla="*/ 351 w 352"/>
                    <a:gd name="T5" fmla="*/ 346 h 559"/>
                    <a:gd name="T6" fmla="*/ 319 w 352"/>
                    <a:gd name="T7" fmla="*/ 558 h 559"/>
                    <a:gd name="T8" fmla="*/ 130 w 352"/>
                    <a:gd name="T9" fmla="*/ 456 h 559"/>
                    <a:gd name="T10" fmla="*/ 186 w 352"/>
                    <a:gd name="T11" fmla="*/ 428 h 559"/>
                    <a:gd name="T12" fmla="*/ 0 w 352"/>
                    <a:gd name="T13" fmla="*/ 55 h 559"/>
                    <a:gd name="T14" fmla="*/ 111 w 352"/>
                    <a:gd name="T15" fmla="*/ 0 h 559"/>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559"/>
                    <a:gd name="T26" fmla="*/ 352 w 352"/>
                    <a:gd name="T27" fmla="*/ 559 h 5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559">
                      <a:moveTo>
                        <a:pt x="111" y="0"/>
                      </a:moveTo>
                      <a:lnTo>
                        <a:pt x="297" y="373"/>
                      </a:lnTo>
                      <a:lnTo>
                        <a:pt x="351" y="346"/>
                      </a:lnTo>
                      <a:lnTo>
                        <a:pt x="319" y="558"/>
                      </a:lnTo>
                      <a:lnTo>
                        <a:pt x="130" y="456"/>
                      </a:lnTo>
                      <a:lnTo>
                        <a:pt x="186" y="428"/>
                      </a:lnTo>
                      <a:lnTo>
                        <a:pt x="0" y="55"/>
                      </a:lnTo>
                      <a:lnTo>
                        <a:pt x="111"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84" name="Freeform 50"/>
                <p:cNvSpPr>
                  <a:spLocks noChangeArrowheads="1"/>
                </p:cNvSpPr>
                <p:nvPr/>
              </p:nvSpPr>
              <p:spPr bwMode="auto">
                <a:xfrm>
                  <a:off x="1080" y="3525"/>
                  <a:ext cx="27" cy="17"/>
                </a:xfrm>
                <a:custGeom>
                  <a:avLst/>
                  <a:gdLst>
                    <a:gd name="T0" fmla="*/ 111 w 121"/>
                    <a:gd name="T1" fmla="*/ 0 h 75"/>
                    <a:gd name="T2" fmla="*/ 120 w 121"/>
                    <a:gd name="T3" fmla="*/ 19 h 75"/>
                    <a:gd name="T4" fmla="*/ 9 w 121"/>
                    <a:gd name="T5" fmla="*/ 74 h 75"/>
                    <a:gd name="T6" fmla="*/ 0 w 121"/>
                    <a:gd name="T7" fmla="*/ 55 h 75"/>
                    <a:gd name="T8" fmla="*/ 111 w 121"/>
                    <a:gd name="T9" fmla="*/ 0 h 75"/>
                    <a:gd name="T10" fmla="*/ 0 60000 65536"/>
                    <a:gd name="T11" fmla="*/ 0 60000 65536"/>
                    <a:gd name="T12" fmla="*/ 0 60000 65536"/>
                    <a:gd name="T13" fmla="*/ 0 60000 65536"/>
                    <a:gd name="T14" fmla="*/ 0 60000 65536"/>
                    <a:gd name="T15" fmla="*/ 0 w 121"/>
                    <a:gd name="T16" fmla="*/ 0 h 75"/>
                    <a:gd name="T17" fmla="*/ 121 w 121"/>
                    <a:gd name="T18" fmla="*/ 75 h 75"/>
                  </a:gdLst>
                  <a:ahLst/>
                  <a:cxnLst>
                    <a:cxn ang="T10">
                      <a:pos x="T0" y="T1"/>
                    </a:cxn>
                    <a:cxn ang="T11">
                      <a:pos x="T2" y="T3"/>
                    </a:cxn>
                    <a:cxn ang="T12">
                      <a:pos x="T4" y="T5"/>
                    </a:cxn>
                    <a:cxn ang="T13">
                      <a:pos x="T6" y="T7"/>
                    </a:cxn>
                    <a:cxn ang="T14">
                      <a:pos x="T8" y="T9"/>
                    </a:cxn>
                  </a:cxnLst>
                  <a:rect l="T15" t="T16" r="T17" b="T18"/>
                  <a:pathLst>
                    <a:path w="121" h="75">
                      <a:moveTo>
                        <a:pt x="111" y="0"/>
                      </a:moveTo>
                      <a:lnTo>
                        <a:pt x="120" y="19"/>
                      </a:lnTo>
                      <a:lnTo>
                        <a:pt x="9" y="74"/>
                      </a:lnTo>
                      <a:lnTo>
                        <a:pt x="0" y="55"/>
                      </a:lnTo>
                      <a:lnTo>
                        <a:pt x="111"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85" name="Freeform 51"/>
                <p:cNvSpPr>
                  <a:spLocks noChangeArrowheads="1"/>
                </p:cNvSpPr>
                <p:nvPr/>
              </p:nvSpPr>
              <p:spPr bwMode="auto">
                <a:xfrm>
                  <a:off x="1084" y="3533"/>
                  <a:ext cx="30" cy="22"/>
                </a:xfrm>
                <a:custGeom>
                  <a:avLst/>
                  <a:gdLst>
                    <a:gd name="T0" fmla="*/ 111 w 132"/>
                    <a:gd name="T1" fmla="*/ 0 h 96"/>
                    <a:gd name="T2" fmla="*/ 131 w 132"/>
                    <a:gd name="T3" fmla="*/ 40 h 96"/>
                    <a:gd name="T4" fmla="*/ 20 w 132"/>
                    <a:gd name="T5" fmla="*/ 95 h 96"/>
                    <a:gd name="T6" fmla="*/ 0 w 132"/>
                    <a:gd name="T7" fmla="*/ 56 h 96"/>
                    <a:gd name="T8" fmla="*/ 111 w 132"/>
                    <a:gd name="T9" fmla="*/ 0 h 96"/>
                    <a:gd name="T10" fmla="*/ 0 60000 65536"/>
                    <a:gd name="T11" fmla="*/ 0 60000 65536"/>
                    <a:gd name="T12" fmla="*/ 0 60000 65536"/>
                    <a:gd name="T13" fmla="*/ 0 60000 65536"/>
                    <a:gd name="T14" fmla="*/ 0 60000 65536"/>
                    <a:gd name="T15" fmla="*/ 0 w 132"/>
                    <a:gd name="T16" fmla="*/ 0 h 96"/>
                    <a:gd name="T17" fmla="*/ 132 w 132"/>
                    <a:gd name="T18" fmla="*/ 96 h 96"/>
                  </a:gdLst>
                  <a:ahLst/>
                  <a:cxnLst>
                    <a:cxn ang="T10">
                      <a:pos x="T0" y="T1"/>
                    </a:cxn>
                    <a:cxn ang="T11">
                      <a:pos x="T2" y="T3"/>
                    </a:cxn>
                    <a:cxn ang="T12">
                      <a:pos x="T4" y="T5"/>
                    </a:cxn>
                    <a:cxn ang="T13">
                      <a:pos x="T6" y="T7"/>
                    </a:cxn>
                    <a:cxn ang="T14">
                      <a:pos x="T8" y="T9"/>
                    </a:cxn>
                  </a:cxnLst>
                  <a:rect l="T15" t="T16" r="T17" b="T18"/>
                  <a:pathLst>
                    <a:path w="132" h="96">
                      <a:moveTo>
                        <a:pt x="111" y="0"/>
                      </a:moveTo>
                      <a:lnTo>
                        <a:pt x="131" y="40"/>
                      </a:lnTo>
                      <a:lnTo>
                        <a:pt x="20" y="95"/>
                      </a:lnTo>
                      <a:lnTo>
                        <a:pt x="0" y="56"/>
                      </a:lnTo>
                      <a:lnTo>
                        <a:pt x="111"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7" name="Group 52"/>
              <p:cNvGrpSpPr>
                <a:grpSpLocks/>
              </p:cNvGrpSpPr>
              <p:nvPr/>
            </p:nvGrpSpPr>
            <p:grpSpPr bwMode="auto">
              <a:xfrm>
                <a:off x="1054" y="2914"/>
                <a:ext cx="78" cy="153"/>
                <a:chOff x="1054" y="2914"/>
                <a:chExt cx="78" cy="153"/>
              </a:xfrm>
            </p:grpSpPr>
            <p:sp>
              <p:nvSpPr>
                <p:cNvPr id="10280" name="Freeform 53"/>
                <p:cNvSpPr>
                  <a:spLocks noChangeArrowheads="1"/>
                </p:cNvSpPr>
                <p:nvPr/>
              </p:nvSpPr>
              <p:spPr bwMode="auto">
                <a:xfrm>
                  <a:off x="1062" y="2914"/>
                  <a:ext cx="71" cy="131"/>
                </a:xfrm>
                <a:custGeom>
                  <a:avLst/>
                  <a:gdLst>
                    <a:gd name="T0" fmla="*/ 0 w 312"/>
                    <a:gd name="T1" fmla="*/ 537 h 578"/>
                    <a:gd name="T2" fmla="*/ 136 w 312"/>
                    <a:gd name="T3" fmla="*/ 145 h 578"/>
                    <a:gd name="T4" fmla="*/ 78 w 312"/>
                    <a:gd name="T5" fmla="*/ 125 h 578"/>
                    <a:gd name="T6" fmla="*/ 251 w 312"/>
                    <a:gd name="T7" fmla="*/ 0 h 578"/>
                    <a:gd name="T8" fmla="*/ 311 w 312"/>
                    <a:gd name="T9" fmla="*/ 206 h 578"/>
                    <a:gd name="T10" fmla="*/ 253 w 312"/>
                    <a:gd name="T11" fmla="*/ 186 h 578"/>
                    <a:gd name="T12" fmla="*/ 118 w 312"/>
                    <a:gd name="T13" fmla="*/ 577 h 578"/>
                    <a:gd name="T14" fmla="*/ 0 w 312"/>
                    <a:gd name="T15" fmla="*/ 537 h 578"/>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578"/>
                    <a:gd name="T26" fmla="*/ 312 w 312"/>
                    <a:gd name="T27" fmla="*/ 578 h 5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578">
                      <a:moveTo>
                        <a:pt x="0" y="537"/>
                      </a:moveTo>
                      <a:lnTo>
                        <a:pt x="136" y="145"/>
                      </a:lnTo>
                      <a:lnTo>
                        <a:pt x="78" y="125"/>
                      </a:lnTo>
                      <a:lnTo>
                        <a:pt x="251" y="0"/>
                      </a:lnTo>
                      <a:lnTo>
                        <a:pt x="311" y="206"/>
                      </a:lnTo>
                      <a:lnTo>
                        <a:pt x="253" y="186"/>
                      </a:lnTo>
                      <a:lnTo>
                        <a:pt x="118" y="577"/>
                      </a:lnTo>
                      <a:lnTo>
                        <a:pt x="0" y="53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81" name="Freeform 54"/>
                <p:cNvSpPr>
                  <a:spLocks noChangeArrowheads="1"/>
                </p:cNvSpPr>
                <p:nvPr/>
              </p:nvSpPr>
              <p:spPr bwMode="auto">
                <a:xfrm>
                  <a:off x="1054" y="3055"/>
                  <a:ext cx="28" cy="14"/>
                </a:xfrm>
                <a:custGeom>
                  <a:avLst/>
                  <a:gdLst>
                    <a:gd name="T0" fmla="*/ 0 w 125"/>
                    <a:gd name="T1" fmla="*/ 20 h 61"/>
                    <a:gd name="T2" fmla="*/ 7 w 125"/>
                    <a:gd name="T3" fmla="*/ 0 h 61"/>
                    <a:gd name="T4" fmla="*/ 124 w 125"/>
                    <a:gd name="T5" fmla="*/ 40 h 61"/>
                    <a:gd name="T6" fmla="*/ 117 w 125"/>
                    <a:gd name="T7" fmla="*/ 60 h 61"/>
                    <a:gd name="T8" fmla="*/ 0 w 125"/>
                    <a:gd name="T9" fmla="*/ 20 h 61"/>
                    <a:gd name="T10" fmla="*/ 0 60000 65536"/>
                    <a:gd name="T11" fmla="*/ 0 60000 65536"/>
                    <a:gd name="T12" fmla="*/ 0 60000 65536"/>
                    <a:gd name="T13" fmla="*/ 0 60000 65536"/>
                    <a:gd name="T14" fmla="*/ 0 60000 65536"/>
                    <a:gd name="T15" fmla="*/ 0 w 125"/>
                    <a:gd name="T16" fmla="*/ 0 h 61"/>
                    <a:gd name="T17" fmla="*/ 125 w 125"/>
                    <a:gd name="T18" fmla="*/ 61 h 61"/>
                  </a:gdLst>
                  <a:ahLst/>
                  <a:cxnLst>
                    <a:cxn ang="T10">
                      <a:pos x="T0" y="T1"/>
                    </a:cxn>
                    <a:cxn ang="T11">
                      <a:pos x="T2" y="T3"/>
                    </a:cxn>
                    <a:cxn ang="T12">
                      <a:pos x="T4" y="T5"/>
                    </a:cxn>
                    <a:cxn ang="T13">
                      <a:pos x="T6" y="T7"/>
                    </a:cxn>
                    <a:cxn ang="T14">
                      <a:pos x="T8" y="T9"/>
                    </a:cxn>
                  </a:cxnLst>
                  <a:rect l="T15" t="T16" r="T17" b="T18"/>
                  <a:pathLst>
                    <a:path w="125" h="61">
                      <a:moveTo>
                        <a:pt x="0" y="20"/>
                      </a:moveTo>
                      <a:lnTo>
                        <a:pt x="7" y="0"/>
                      </a:lnTo>
                      <a:lnTo>
                        <a:pt x="124" y="40"/>
                      </a:lnTo>
                      <a:lnTo>
                        <a:pt x="117" y="60"/>
                      </a:lnTo>
                      <a:lnTo>
                        <a:pt x="0" y="2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82" name="Freeform 55"/>
                <p:cNvSpPr>
                  <a:spLocks noChangeArrowheads="1"/>
                </p:cNvSpPr>
                <p:nvPr/>
              </p:nvSpPr>
              <p:spPr bwMode="auto">
                <a:xfrm>
                  <a:off x="1057" y="3040"/>
                  <a:ext cx="30" cy="19"/>
                </a:xfrm>
                <a:custGeom>
                  <a:avLst/>
                  <a:gdLst>
                    <a:gd name="T0" fmla="*/ 0 w 132"/>
                    <a:gd name="T1" fmla="*/ 42 h 84"/>
                    <a:gd name="T2" fmla="*/ 14 w 132"/>
                    <a:gd name="T3" fmla="*/ 0 h 84"/>
                    <a:gd name="T4" fmla="*/ 131 w 132"/>
                    <a:gd name="T5" fmla="*/ 41 h 84"/>
                    <a:gd name="T6" fmla="*/ 117 w 132"/>
                    <a:gd name="T7" fmla="*/ 83 h 84"/>
                    <a:gd name="T8" fmla="*/ 0 w 132"/>
                    <a:gd name="T9" fmla="*/ 42 h 84"/>
                    <a:gd name="T10" fmla="*/ 0 60000 65536"/>
                    <a:gd name="T11" fmla="*/ 0 60000 65536"/>
                    <a:gd name="T12" fmla="*/ 0 60000 65536"/>
                    <a:gd name="T13" fmla="*/ 0 60000 65536"/>
                    <a:gd name="T14" fmla="*/ 0 60000 65536"/>
                    <a:gd name="T15" fmla="*/ 0 w 132"/>
                    <a:gd name="T16" fmla="*/ 0 h 84"/>
                    <a:gd name="T17" fmla="*/ 132 w 132"/>
                    <a:gd name="T18" fmla="*/ 84 h 84"/>
                  </a:gdLst>
                  <a:ahLst/>
                  <a:cxnLst>
                    <a:cxn ang="T10">
                      <a:pos x="T0" y="T1"/>
                    </a:cxn>
                    <a:cxn ang="T11">
                      <a:pos x="T2" y="T3"/>
                    </a:cxn>
                    <a:cxn ang="T12">
                      <a:pos x="T4" y="T5"/>
                    </a:cxn>
                    <a:cxn ang="T13">
                      <a:pos x="T6" y="T7"/>
                    </a:cxn>
                    <a:cxn ang="T14">
                      <a:pos x="T8" y="T9"/>
                    </a:cxn>
                  </a:cxnLst>
                  <a:rect l="T15" t="T16" r="T17" b="T18"/>
                  <a:pathLst>
                    <a:path w="132" h="84">
                      <a:moveTo>
                        <a:pt x="0" y="42"/>
                      </a:moveTo>
                      <a:lnTo>
                        <a:pt x="14" y="0"/>
                      </a:lnTo>
                      <a:lnTo>
                        <a:pt x="131" y="41"/>
                      </a:lnTo>
                      <a:lnTo>
                        <a:pt x="117" y="83"/>
                      </a:lnTo>
                      <a:lnTo>
                        <a:pt x="0" y="42"/>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8" name="Group 56"/>
              <p:cNvGrpSpPr>
                <a:grpSpLocks/>
              </p:cNvGrpSpPr>
              <p:nvPr/>
            </p:nvGrpSpPr>
            <p:grpSpPr bwMode="auto">
              <a:xfrm>
                <a:off x="288" y="3241"/>
                <a:ext cx="162" cy="54"/>
                <a:chOff x="288" y="3241"/>
                <a:chExt cx="162" cy="54"/>
              </a:xfrm>
            </p:grpSpPr>
            <p:sp>
              <p:nvSpPr>
                <p:cNvPr id="10277" name="Freeform 57"/>
                <p:cNvSpPr>
                  <a:spLocks noChangeArrowheads="1"/>
                </p:cNvSpPr>
                <p:nvPr/>
              </p:nvSpPr>
              <p:spPr bwMode="auto">
                <a:xfrm>
                  <a:off x="288" y="3241"/>
                  <a:ext cx="137" cy="55"/>
                </a:xfrm>
                <a:custGeom>
                  <a:avLst/>
                  <a:gdLst>
                    <a:gd name="T0" fmla="*/ 604 w 606"/>
                    <a:gd name="T1" fmla="*/ 192 h 244"/>
                    <a:gd name="T2" fmla="*/ 178 w 606"/>
                    <a:gd name="T3" fmla="*/ 183 h 244"/>
                    <a:gd name="T4" fmla="*/ 177 w 606"/>
                    <a:gd name="T5" fmla="*/ 243 h 244"/>
                    <a:gd name="T6" fmla="*/ 0 w 606"/>
                    <a:gd name="T7" fmla="*/ 119 h 244"/>
                    <a:gd name="T8" fmla="*/ 181 w 606"/>
                    <a:gd name="T9" fmla="*/ 0 h 244"/>
                    <a:gd name="T10" fmla="*/ 180 w 606"/>
                    <a:gd name="T11" fmla="*/ 61 h 244"/>
                    <a:gd name="T12" fmla="*/ 605 w 606"/>
                    <a:gd name="T13" fmla="*/ 70 h 244"/>
                    <a:gd name="T14" fmla="*/ 604 w 606"/>
                    <a:gd name="T15" fmla="*/ 192 h 244"/>
                    <a:gd name="T16" fmla="*/ 0 60000 65536"/>
                    <a:gd name="T17" fmla="*/ 0 60000 65536"/>
                    <a:gd name="T18" fmla="*/ 0 60000 65536"/>
                    <a:gd name="T19" fmla="*/ 0 60000 65536"/>
                    <a:gd name="T20" fmla="*/ 0 60000 65536"/>
                    <a:gd name="T21" fmla="*/ 0 60000 65536"/>
                    <a:gd name="T22" fmla="*/ 0 60000 65536"/>
                    <a:gd name="T23" fmla="*/ 0 60000 65536"/>
                    <a:gd name="T24" fmla="*/ 0 w 606"/>
                    <a:gd name="T25" fmla="*/ 0 h 244"/>
                    <a:gd name="T26" fmla="*/ 606 w 606"/>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 h="244">
                      <a:moveTo>
                        <a:pt x="604" y="192"/>
                      </a:moveTo>
                      <a:lnTo>
                        <a:pt x="178" y="183"/>
                      </a:lnTo>
                      <a:lnTo>
                        <a:pt x="177" y="243"/>
                      </a:lnTo>
                      <a:lnTo>
                        <a:pt x="0" y="119"/>
                      </a:lnTo>
                      <a:lnTo>
                        <a:pt x="181" y="0"/>
                      </a:lnTo>
                      <a:lnTo>
                        <a:pt x="180" y="61"/>
                      </a:lnTo>
                      <a:lnTo>
                        <a:pt x="605" y="70"/>
                      </a:lnTo>
                      <a:lnTo>
                        <a:pt x="604" y="192"/>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78" name="Freeform 58"/>
                <p:cNvSpPr>
                  <a:spLocks noChangeArrowheads="1"/>
                </p:cNvSpPr>
                <p:nvPr/>
              </p:nvSpPr>
              <p:spPr bwMode="auto">
                <a:xfrm>
                  <a:off x="445" y="3257"/>
                  <a:ext cx="6" cy="28"/>
                </a:xfrm>
                <a:custGeom>
                  <a:avLst/>
                  <a:gdLst>
                    <a:gd name="T0" fmla="*/ 22 w 25"/>
                    <a:gd name="T1" fmla="*/ 122 h 123"/>
                    <a:gd name="T2" fmla="*/ 0 w 25"/>
                    <a:gd name="T3" fmla="*/ 122 h 123"/>
                    <a:gd name="T4" fmla="*/ 2 w 25"/>
                    <a:gd name="T5" fmla="*/ 0 h 123"/>
                    <a:gd name="T6" fmla="*/ 24 w 25"/>
                    <a:gd name="T7" fmla="*/ 0 h 123"/>
                    <a:gd name="T8" fmla="*/ 22 w 25"/>
                    <a:gd name="T9" fmla="*/ 122 h 123"/>
                    <a:gd name="T10" fmla="*/ 0 60000 65536"/>
                    <a:gd name="T11" fmla="*/ 0 60000 65536"/>
                    <a:gd name="T12" fmla="*/ 0 60000 65536"/>
                    <a:gd name="T13" fmla="*/ 0 60000 65536"/>
                    <a:gd name="T14" fmla="*/ 0 60000 65536"/>
                    <a:gd name="T15" fmla="*/ 0 w 25"/>
                    <a:gd name="T16" fmla="*/ 0 h 123"/>
                    <a:gd name="T17" fmla="*/ 25 w 25"/>
                    <a:gd name="T18" fmla="*/ 123 h 123"/>
                  </a:gdLst>
                  <a:ahLst/>
                  <a:cxnLst>
                    <a:cxn ang="T10">
                      <a:pos x="T0" y="T1"/>
                    </a:cxn>
                    <a:cxn ang="T11">
                      <a:pos x="T2" y="T3"/>
                    </a:cxn>
                    <a:cxn ang="T12">
                      <a:pos x="T4" y="T5"/>
                    </a:cxn>
                    <a:cxn ang="T13">
                      <a:pos x="T6" y="T7"/>
                    </a:cxn>
                    <a:cxn ang="T14">
                      <a:pos x="T8" y="T9"/>
                    </a:cxn>
                  </a:cxnLst>
                  <a:rect l="T15" t="T16" r="T17" b="T18"/>
                  <a:pathLst>
                    <a:path w="25" h="123">
                      <a:moveTo>
                        <a:pt x="22" y="122"/>
                      </a:moveTo>
                      <a:lnTo>
                        <a:pt x="0" y="122"/>
                      </a:lnTo>
                      <a:lnTo>
                        <a:pt x="2" y="0"/>
                      </a:lnTo>
                      <a:lnTo>
                        <a:pt x="24" y="0"/>
                      </a:lnTo>
                      <a:lnTo>
                        <a:pt x="22" y="122"/>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79" name="Freeform 59"/>
                <p:cNvSpPr>
                  <a:spLocks noChangeArrowheads="1"/>
                </p:cNvSpPr>
                <p:nvPr/>
              </p:nvSpPr>
              <p:spPr bwMode="auto">
                <a:xfrm>
                  <a:off x="430" y="3257"/>
                  <a:ext cx="11" cy="28"/>
                </a:xfrm>
                <a:custGeom>
                  <a:avLst/>
                  <a:gdLst>
                    <a:gd name="T0" fmla="*/ 45 w 48"/>
                    <a:gd name="T1" fmla="*/ 123 h 124"/>
                    <a:gd name="T2" fmla="*/ 0 w 48"/>
                    <a:gd name="T3" fmla="*/ 122 h 124"/>
                    <a:gd name="T4" fmla="*/ 2 w 48"/>
                    <a:gd name="T5" fmla="*/ 0 h 124"/>
                    <a:gd name="T6" fmla="*/ 47 w 48"/>
                    <a:gd name="T7" fmla="*/ 1 h 124"/>
                    <a:gd name="T8" fmla="*/ 45 w 48"/>
                    <a:gd name="T9" fmla="*/ 123 h 124"/>
                    <a:gd name="T10" fmla="*/ 0 60000 65536"/>
                    <a:gd name="T11" fmla="*/ 0 60000 65536"/>
                    <a:gd name="T12" fmla="*/ 0 60000 65536"/>
                    <a:gd name="T13" fmla="*/ 0 60000 65536"/>
                    <a:gd name="T14" fmla="*/ 0 60000 65536"/>
                    <a:gd name="T15" fmla="*/ 0 w 48"/>
                    <a:gd name="T16" fmla="*/ 0 h 124"/>
                    <a:gd name="T17" fmla="*/ 48 w 48"/>
                    <a:gd name="T18" fmla="*/ 124 h 124"/>
                  </a:gdLst>
                  <a:ahLst/>
                  <a:cxnLst>
                    <a:cxn ang="T10">
                      <a:pos x="T0" y="T1"/>
                    </a:cxn>
                    <a:cxn ang="T11">
                      <a:pos x="T2" y="T3"/>
                    </a:cxn>
                    <a:cxn ang="T12">
                      <a:pos x="T4" y="T5"/>
                    </a:cxn>
                    <a:cxn ang="T13">
                      <a:pos x="T6" y="T7"/>
                    </a:cxn>
                    <a:cxn ang="T14">
                      <a:pos x="T8" y="T9"/>
                    </a:cxn>
                  </a:cxnLst>
                  <a:rect l="T15" t="T16" r="T17" b="T18"/>
                  <a:pathLst>
                    <a:path w="48" h="124">
                      <a:moveTo>
                        <a:pt x="45" y="123"/>
                      </a:moveTo>
                      <a:lnTo>
                        <a:pt x="0" y="122"/>
                      </a:lnTo>
                      <a:lnTo>
                        <a:pt x="2" y="0"/>
                      </a:lnTo>
                      <a:lnTo>
                        <a:pt x="47" y="1"/>
                      </a:lnTo>
                      <a:lnTo>
                        <a:pt x="45" y="12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69" name="Group 60"/>
              <p:cNvGrpSpPr>
                <a:grpSpLocks/>
              </p:cNvGrpSpPr>
              <p:nvPr/>
            </p:nvGrpSpPr>
            <p:grpSpPr bwMode="auto">
              <a:xfrm>
                <a:off x="849" y="2872"/>
                <a:ext cx="55" cy="158"/>
                <a:chOff x="849" y="2872"/>
                <a:chExt cx="55" cy="158"/>
              </a:xfrm>
            </p:grpSpPr>
            <p:sp>
              <p:nvSpPr>
                <p:cNvPr id="10274" name="Freeform 61"/>
                <p:cNvSpPr>
                  <a:spLocks noChangeArrowheads="1"/>
                </p:cNvSpPr>
                <p:nvPr/>
              </p:nvSpPr>
              <p:spPr bwMode="auto">
                <a:xfrm>
                  <a:off x="849" y="2872"/>
                  <a:ext cx="56" cy="134"/>
                </a:xfrm>
                <a:custGeom>
                  <a:avLst/>
                  <a:gdLst>
                    <a:gd name="T0" fmla="*/ 73 w 248"/>
                    <a:gd name="T1" fmla="*/ 591 h 592"/>
                    <a:gd name="T2" fmla="*/ 61 w 248"/>
                    <a:gd name="T3" fmla="*/ 177 h 592"/>
                    <a:gd name="T4" fmla="*/ 0 w 248"/>
                    <a:gd name="T5" fmla="*/ 179 h 592"/>
                    <a:gd name="T6" fmla="*/ 118 w 248"/>
                    <a:gd name="T7" fmla="*/ 0 h 592"/>
                    <a:gd name="T8" fmla="*/ 247 w 248"/>
                    <a:gd name="T9" fmla="*/ 171 h 592"/>
                    <a:gd name="T10" fmla="*/ 185 w 248"/>
                    <a:gd name="T11" fmla="*/ 173 h 592"/>
                    <a:gd name="T12" fmla="*/ 197 w 248"/>
                    <a:gd name="T13" fmla="*/ 587 h 592"/>
                    <a:gd name="T14" fmla="*/ 73 w 248"/>
                    <a:gd name="T15" fmla="*/ 591 h 592"/>
                    <a:gd name="T16" fmla="*/ 0 60000 65536"/>
                    <a:gd name="T17" fmla="*/ 0 60000 65536"/>
                    <a:gd name="T18" fmla="*/ 0 60000 65536"/>
                    <a:gd name="T19" fmla="*/ 0 60000 65536"/>
                    <a:gd name="T20" fmla="*/ 0 60000 65536"/>
                    <a:gd name="T21" fmla="*/ 0 60000 65536"/>
                    <a:gd name="T22" fmla="*/ 0 60000 65536"/>
                    <a:gd name="T23" fmla="*/ 0 60000 65536"/>
                    <a:gd name="T24" fmla="*/ 0 w 248"/>
                    <a:gd name="T25" fmla="*/ 0 h 592"/>
                    <a:gd name="T26" fmla="*/ 248 w 248"/>
                    <a:gd name="T27" fmla="*/ 592 h 5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 h="592">
                      <a:moveTo>
                        <a:pt x="73" y="591"/>
                      </a:moveTo>
                      <a:lnTo>
                        <a:pt x="61" y="177"/>
                      </a:lnTo>
                      <a:lnTo>
                        <a:pt x="0" y="179"/>
                      </a:lnTo>
                      <a:lnTo>
                        <a:pt x="118" y="0"/>
                      </a:lnTo>
                      <a:lnTo>
                        <a:pt x="247" y="171"/>
                      </a:lnTo>
                      <a:lnTo>
                        <a:pt x="185" y="173"/>
                      </a:lnTo>
                      <a:lnTo>
                        <a:pt x="197" y="587"/>
                      </a:lnTo>
                      <a:lnTo>
                        <a:pt x="73" y="59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75" name="Freeform 62"/>
                <p:cNvSpPr>
                  <a:spLocks noChangeArrowheads="1"/>
                </p:cNvSpPr>
                <p:nvPr/>
              </p:nvSpPr>
              <p:spPr bwMode="auto">
                <a:xfrm>
                  <a:off x="866" y="3025"/>
                  <a:ext cx="28" cy="6"/>
                </a:xfrm>
                <a:custGeom>
                  <a:avLst/>
                  <a:gdLst>
                    <a:gd name="T0" fmla="*/ 0 w 125"/>
                    <a:gd name="T1" fmla="*/ 25 h 26"/>
                    <a:gd name="T2" fmla="*/ 0 w 125"/>
                    <a:gd name="T3" fmla="*/ 4 h 26"/>
                    <a:gd name="T4" fmla="*/ 124 w 125"/>
                    <a:gd name="T5" fmla="*/ 0 h 26"/>
                    <a:gd name="T6" fmla="*/ 124 w 125"/>
                    <a:gd name="T7" fmla="*/ 21 h 26"/>
                    <a:gd name="T8" fmla="*/ 0 w 125"/>
                    <a:gd name="T9" fmla="*/ 25 h 26"/>
                    <a:gd name="T10" fmla="*/ 0 60000 65536"/>
                    <a:gd name="T11" fmla="*/ 0 60000 65536"/>
                    <a:gd name="T12" fmla="*/ 0 60000 65536"/>
                    <a:gd name="T13" fmla="*/ 0 60000 65536"/>
                    <a:gd name="T14" fmla="*/ 0 60000 65536"/>
                    <a:gd name="T15" fmla="*/ 0 w 125"/>
                    <a:gd name="T16" fmla="*/ 0 h 26"/>
                    <a:gd name="T17" fmla="*/ 125 w 125"/>
                    <a:gd name="T18" fmla="*/ 26 h 26"/>
                  </a:gdLst>
                  <a:ahLst/>
                  <a:cxnLst>
                    <a:cxn ang="T10">
                      <a:pos x="T0" y="T1"/>
                    </a:cxn>
                    <a:cxn ang="T11">
                      <a:pos x="T2" y="T3"/>
                    </a:cxn>
                    <a:cxn ang="T12">
                      <a:pos x="T4" y="T5"/>
                    </a:cxn>
                    <a:cxn ang="T13">
                      <a:pos x="T6" y="T7"/>
                    </a:cxn>
                    <a:cxn ang="T14">
                      <a:pos x="T8" y="T9"/>
                    </a:cxn>
                  </a:cxnLst>
                  <a:rect l="T15" t="T16" r="T17" b="T18"/>
                  <a:pathLst>
                    <a:path w="125" h="26">
                      <a:moveTo>
                        <a:pt x="0" y="25"/>
                      </a:moveTo>
                      <a:lnTo>
                        <a:pt x="0" y="4"/>
                      </a:lnTo>
                      <a:lnTo>
                        <a:pt x="124" y="0"/>
                      </a:lnTo>
                      <a:lnTo>
                        <a:pt x="124" y="21"/>
                      </a:lnTo>
                      <a:lnTo>
                        <a:pt x="0" y="25"/>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76" name="Freeform 63"/>
                <p:cNvSpPr>
                  <a:spLocks noChangeArrowheads="1"/>
                </p:cNvSpPr>
                <p:nvPr/>
              </p:nvSpPr>
              <p:spPr bwMode="auto">
                <a:xfrm>
                  <a:off x="866" y="3010"/>
                  <a:ext cx="29" cy="11"/>
                </a:xfrm>
                <a:custGeom>
                  <a:avLst/>
                  <a:gdLst>
                    <a:gd name="T0" fmla="*/ 1 w 126"/>
                    <a:gd name="T1" fmla="*/ 48 h 49"/>
                    <a:gd name="T2" fmla="*/ 0 w 126"/>
                    <a:gd name="T3" fmla="*/ 4 h 49"/>
                    <a:gd name="T4" fmla="*/ 124 w 126"/>
                    <a:gd name="T5" fmla="*/ 0 h 49"/>
                    <a:gd name="T6" fmla="*/ 125 w 126"/>
                    <a:gd name="T7" fmla="*/ 44 h 49"/>
                    <a:gd name="T8" fmla="*/ 1 w 126"/>
                    <a:gd name="T9" fmla="*/ 48 h 49"/>
                    <a:gd name="T10" fmla="*/ 0 60000 65536"/>
                    <a:gd name="T11" fmla="*/ 0 60000 65536"/>
                    <a:gd name="T12" fmla="*/ 0 60000 65536"/>
                    <a:gd name="T13" fmla="*/ 0 60000 65536"/>
                    <a:gd name="T14" fmla="*/ 0 60000 65536"/>
                    <a:gd name="T15" fmla="*/ 0 w 126"/>
                    <a:gd name="T16" fmla="*/ 0 h 49"/>
                    <a:gd name="T17" fmla="*/ 126 w 126"/>
                    <a:gd name="T18" fmla="*/ 49 h 49"/>
                  </a:gdLst>
                  <a:ahLst/>
                  <a:cxnLst>
                    <a:cxn ang="T10">
                      <a:pos x="T0" y="T1"/>
                    </a:cxn>
                    <a:cxn ang="T11">
                      <a:pos x="T2" y="T3"/>
                    </a:cxn>
                    <a:cxn ang="T12">
                      <a:pos x="T4" y="T5"/>
                    </a:cxn>
                    <a:cxn ang="T13">
                      <a:pos x="T6" y="T7"/>
                    </a:cxn>
                    <a:cxn ang="T14">
                      <a:pos x="T8" y="T9"/>
                    </a:cxn>
                  </a:cxnLst>
                  <a:rect l="T15" t="T16" r="T17" b="T18"/>
                  <a:pathLst>
                    <a:path w="126" h="49">
                      <a:moveTo>
                        <a:pt x="1" y="48"/>
                      </a:moveTo>
                      <a:lnTo>
                        <a:pt x="0" y="4"/>
                      </a:lnTo>
                      <a:lnTo>
                        <a:pt x="124" y="0"/>
                      </a:lnTo>
                      <a:lnTo>
                        <a:pt x="125" y="44"/>
                      </a:lnTo>
                      <a:lnTo>
                        <a:pt x="1" y="48"/>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10270" name="Group 64"/>
              <p:cNvGrpSpPr>
                <a:grpSpLocks/>
              </p:cNvGrpSpPr>
              <p:nvPr/>
            </p:nvGrpSpPr>
            <p:grpSpPr bwMode="auto">
              <a:xfrm>
                <a:off x="615" y="3517"/>
                <a:ext cx="80" cy="154"/>
                <a:chOff x="615" y="3517"/>
                <a:chExt cx="80" cy="154"/>
              </a:xfrm>
            </p:grpSpPr>
            <p:sp>
              <p:nvSpPr>
                <p:cNvPr id="10271" name="Freeform 65"/>
                <p:cNvSpPr>
                  <a:spLocks noChangeArrowheads="1"/>
                </p:cNvSpPr>
                <p:nvPr/>
              </p:nvSpPr>
              <p:spPr bwMode="auto">
                <a:xfrm>
                  <a:off x="615" y="3540"/>
                  <a:ext cx="72" cy="132"/>
                </a:xfrm>
                <a:custGeom>
                  <a:avLst/>
                  <a:gdLst>
                    <a:gd name="T0" fmla="*/ 318 w 319"/>
                    <a:gd name="T1" fmla="*/ 43 h 580"/>
                    <a:gd name="T2" fmla="*/ 175 w 319"/>
                    <a:gd name="T3" fmla="*/ 435 h 580"/>
                    <a:gd name="T4" fmla="*/ 232 w 319"/>
                    <a:gd name="T5" fmla="*/ 455 h 580"/>
                    <a:gd name="T6" fmla="*/ 56 w 319"/>
                    <a:gd name="T7" fmla="*/ 579 h 580"/>
                    <a:gd name="T8" fmla="*/ 0 w 319"/>
                    <a:gd name="T9" fmla="*/ 371 h 580"/>
                    <a:gd name="T10" fmla="*/ 58 w 319"/>
                    <a:gd name="T11" fmla="*/ 392 h 580"/>
                    <a:gd name="T12" fmla="*/ 201 w 319"/>
                    <a:gd name="T13" fmla="*/ 0 h 580"/>
                    <a:gd name="T14" fmla="*/ 318 w 319"/>
                    <a:gd name="T15" fmla="*/ 43 h 580"/>
                    <a:gd name="T16" fmla="*/ 0 60000 65536"/>
                    <a:gd name="T17" fmla="*/ 0 60000 65536"/>
                    <a:gd name="T18" fmla="*/ 0 60000 65536"/>
                    <a:gd name="T19" fmla="*/ 0 60000 65536"/>
                    <a:gd name="T20" fmla="*/ 0 60000 65536"/>
                    <a:gd name="T21" fmla="*/ 0 60000 65536"/>
                    <a:gd name="T22" fmla="*/ 0 60000 65536"/>
                    <a:gd name="T23" fmla="*/ 0 60000 65536"/>
                    <a:gd name="T24" fmla="*/ 0 w 319"/>
                    <a:gd name="T25" fmla="*/ 0 h 580"/>
                    <a:gd name="T26" fmla="*/ 319 w 319"/>
                    <a:gd name="T27" fmla="*/ 580 h 5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9" h="580">
                      <a:moveTo>
                        <a:pt x="318" y="43"/>
                      </a:moveTo>
                      <a:lnTo>
                        <a:pt x="175" y="435"/>
                      </a:lnTo>
                      <a:lnTo>
                        <a:pt x="232" y="455"/>
                      </a:lnTo>
                      <a:lnTo>
                        <a:pt x="56" y="579"/>
                      </a:lnTo>
                      <a:lnTo>
                        <a:pt x="0" y="371"/>
                      </a:lnTo>
                      <a:lnTo>
                        <a:pt x="58" y="392"/>
                      </a:lnTo>
                      <a:lnTo>
                        <a:pt x="201" y="0"/>
                      </a:lnTo>
                      <a:lnTo>
                        <a:pt x="318" y="4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72" name="Freeform 66"/>
                <p:cNvSpPr>
                  <a:spLocks noChangeArrowheads="1"/>
                </p:cNvSpPr>
                <p:nvPr/>
              </p:nvSpPr>
              <p:spPr bwMode="auto">
                <a:xfrm>
                  <a:off x="667" y="3517"/>
                  <a:ext cx="28" cy="14"/>
                </a:xfrm>
                <a:custGeom>
                  <a:avLst/>
                  <a:gdLst>
                    <a:gd name="T0" fmla="*/ 124 w 125"/>
                    <a:gd name="T1" fmla="*/ 42 h 63"/>
                    <a:gd name="T2" fmla="*/ 117 w 125"/>
                    <a:gd name="T3" fmla="*/ 62 h 63"/>
                    <a:gd name="T4" fmla="*/ 0 w 125"/>
                    <a:gd name="T5" fmla="*/ 20 h 63"/>
                    <a:gd name="T6" fmla="*/ 8 w 125"/>
                    <a:gd name="T7" fmla="*/ 0 h 63"/>
                    <a:gd name="T8" fmla="*/ 124 w 125"/>
                    <a:gd name="T9" fmla="*/ 42 h 63"/>
                    <a:gd name="T10" fmla="*/ 0 60000 65536"/>
                    <a:gd name="T11" fmla="*/ 0 60000 65536"/>
                    <a:gd name="T12" fmla="*/ 0 60000 65536"/>
                    <a:gd name="T13" fmla="*/ 0 60000 65536"/>
                    <a:gd name="T14" fmla="*/ 0 60000 65536"/>
                    <a:gd name="T15" fmla="*/ 0 w 125"/>
                    <a:gd name="T16" fmla="*/ 0 h 63"/>
                    <a:gd name="T17" fmla="*/ 125 w 125"/>
                    <a:gd name="T18" fmla="*/ 63 h 63"/>
                  </a:gdLst>
                  <a:ahLst/>
                  <a:cxnLst>
                    <a:cxn ang="T10">
                      <a:pos x="T0" y="T1"/>
                    </a:cxn>
                    <a:cxn ang="T11">
                      <a:pos x="T2" y="T3"/>
                    </a:cxn>
                    <a:cxn ang="T12">
                      <a:pos x="T4" y="T5"/>
                    </a:cxn>
                    <a:cxn ang="T13">
                      <a:pos x="T6" y="T7"/>
                    </a:cxn>
                    <a:cxn ang="T14">
                      <a:pos x="T8" y="T9"/>
                    </a:cxn>
                  </a:cxnLst>
                  <a:rect l="T15" t="T16" r="T17" b="T18"/>
                  <a:pathLst>
                    <a:path w="125" h="63">
                      <a:moveTo>
                        <a:pt x="124" y="42"/>
                      </a:moveTo>
                      <a:lnTo>
                        <a:pt x="117" y="62"/>
                      </a:lnTo>
                      <a:lnTo>
                        <a:pt x="0" y="20"/>
                      </a:lnTo>
                      <a:lnTo>
                        <a:pt x="8" y="0"/>
                      </a:lnTo>
                      <a:lnTo>
                        <a:pt x="124" y="42"/>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10273" name="Freeform 67"/>
                <p:cNvSpPr>
                  <a:spLocks noChangeArrowheads="1"/>
                </p:cNvSpPr>
                <p:nvPr/>
              </p:nvSpPr>
              <p:spPr bwMode="auto">
                <a:xfrm>
                  <a:off x="662" y="3526"/>
                  <a:ext cx="30" cy="19"/>
                </a:xfrm>
                <a:custGeom>
                  <a:avLst/>
                  <a:gdLst>
                    <a:gd name="T0" fmla="*/ 131 w 132"/>
                    <a:gd name="T1" fmla="*/ 43 h 85"/>
                    <a:gd name="T2" fmla="*/ 116 w 132"/>
                    <a:gd name="T3" fmla="*/ 84 h 85"/>
                    <a:gd name="T4" fmla="*/ 0 w 132"/>
                    <a:gd name="T5" fmla="*/ 42 h 85"/>
                    <a:gd name="T6" fmla="*/ 15 w 132"/>
                    <a:gd name="T7" fmla="*/ 0 h 85"/>
                    <a:gd name="T8" fmla="*/ 131 w 132"/>
                    <a:gd name="T9" fmla="*/ 43 h 85"/>
                    <a:gd name="T10" fmla="*/ 0 60000 65536"/>
                    <a:gd name="T11" fmla="*/ 0 60000 65536"/>
                    <a:gd name="T12" fmla="*/ 0 60000 65536"/>
                    <a:gd name="T13" fmla="*/ 0 60000 65536"/>
                    <a:gd name="T14" fmla="*/ 0 60000 65536"/>
                    <a:gd name="T15" fmla="*/ 0 w 132"/>
                    <a:gd name="T16" fmla="*/ 0 h 85"/>
                    <a:gd name="T17" fmla="*/ 132 w 132"/>
                    <a:gd name="T18" fmla="*/ 85 h 85"/>
                  </a:gdLst>
                  <a:ahLst/>
                  <a:cxnLst>
                    <a:cxn ang="T10">
                      <a:pos x="T0" y="T1"/>
                    </a:cxn>
                    <a:cxn ang="T11">
                      <a:pos x="T2" y="T3"/>
                    </a:cxn>
                    <a:cxn ang="T12">
                      <a:pos x="T4" y="T5"/>
                    </a:cxn>
                    <a:cxn ang="T13">
                      <a:pos x="T6" y="T7"/>
                    </a:cxn>
                    <a:cxn ang="T14">
                      <a:pos x="T8" y="T9"/>
                    </a:cxn>
                  </a:cxnLst>
                  <a:rect l="T15" t="T16" r="T17" b="T18"/>
                  <a:pathLst>
                    <a:path w="132" h="85">
                      <a:moveTo>
                        <a:pt x="131" y="43"/>
                      </a:moveTo>
                      <a:lnTo>
                        <a:pt x="116" y="84"/>
                      </a:lnTo>
                      <a:lnTo>
                        <a:pt x="0" y="42"/>
                      </a:lnTo>
                      <a:lnTo>
                        <a:pt x="15" y="0"/>
                      </a:lnTo>
                      <a:lnTo>
                        <a:pt x="131" y="4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sp>
          <p:nvSpPr>
            <p:cNvPr id="13380" name="Text Box 68"/>
            <p:cNvSpPr txBox="1">
              <a:spLocks noChangeArrowheads="1"/>
            </p:cNvSpPr>
            <p:nvPr/>
          </p:nvSpPr>
          <p:spPr bwMode="auto">
            <a:xfrm>
              <a:off x="283" y="2151"/>
              <a:ext cx="1838" cy="292"/>
            </a:xfrm>
            <a:prstGeom prst="rect">
              <a:avLst/>
            </a:prstGeom>
            <a:noFill/>
            <a:ln w="9525">
              <a:noFill/>
              <a:miter lim="800000"/>
              <a:headEnd/>
              <a:tailEnd/>
            </a:ln>
          </p:spPr>
          <p:txBody>
            <a:bodyPr lIns="90000" tIns="46800" rIns="90000" bIns="46800">
              <a:spAutoFit/>
            </a:bodyPr>
            <a:lstStyle/>
            <a:p>
              <a:pPr fontAlgn="auto">
                <a:spcBef>
                  <a:spcPts val="1125"/>
                </a:spcBef>
                <a:spcAft>
                  <a:spcPts val="0"/>
                </a:spcAft>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effectLst>
                    <a:outerShdw blurRad="38100" dist="38100" dir="2700000" algn="tl">
                      <a:srgbClr val="000000">
                        <a:alpha val="43137"/>
                      </a:srgbClr>
                    </a:outerShdw>
                  </a:effectLst>
                  <a:latin typeface="Comic Sans MS" pitchFamily="66" charset="0"/>
                </a:rPr>
                <a:t>Momentum space</a:t>
              </a:r>
            </a:p>
          </p:txBody>
        </p:sp>
      </p:grpSp>
      <p:grpSp>
        <p:nvGrpSpPr>
          <p:cNvPr id="10244" name="Group 80"/>
          <p:cNvGrpSpPr>
            <a:grpSpLocks/>
          </p:cNvGrpSpPr>
          <p:nvPr/>
        </p:nvGrpSpPr>
        <p:grpSpPr bwMode="auto">
          <a:xfrm>
            <a:off x="3513138" y="449263"/>
            <a:ext cx="5340350" cy="6080125"/>
            <a:chOff x="3512456" y="449944"/>
            <a:chExt cx="5497018" cy="6078694"/>
          </a:xfrm>
        </p:grpSpPr>
        <p:sp>
          <p:nvSpPr>
            <p:cNvPr id="10245" name="TextBox 69"/>
            <p:cNvSpPr txBox="1">
              <a:spLocks noChangeArrowheads="1"/>
            </p:cNvSpPr>
            <p:nvPr/>
          </p:nvSpPr>
          <p:spPr bwMode="auto">
            <a:xfrm>
              <a:off x="3512456" y="3918861"/>
              <a:ext cx="5497018" cy="1200329"/>
            </a:xfrm>
            <a:prstGeom prst="rect">
              <a:avLst/>
            </a:prstGeom>
            <a:noFill/>
            <a:ln w="9525">
              <a:noFill/>
              <a:miter lim="800000"/>
              <a:headEnd/>
              <a:tailEnd/>
            </a:ln>
          </p:spPr>
          <p:txBody>
            <a:bodyPr wrap="none">
              <a:spAutoFit/>
            </a:bodyPr>
            <a:lstStyle/>
            <a:p>
              <a:r>
                <a:rPr lang="en-US" b="1">
                  <a:latin typeface="Comic Sans MS" pitchFamily="66" charset="0"/>
                </a:rPr>
                <a:t>Co ordinate space anisotropy is converted into </a:t>
              </a:r>
            </a:p>
            <a:p>
              <a:r>
                <a:rPr lang="en-US" b="1">
                  <a:latin typeface="Comic Sans MS" pitchFamily="66" charset="0"/>
                </a:rPr>
                <a:t>momentum space anisotropy via the action of </a:t>
              </a:r>
            </a:p>
            <a:p>
              <a:r>
                <a:rPr lang="en-US" b="1">
                  <a:latin typeface="Comic Sans MS" pitchFamily="66" charset="0"/>
                </a:rPr>
                <a:t>azimuthally asymmetric pressure gradient</a:t>
              </a:r>
            </a:p>
            <a:p>
              <a:endParaRPr lang="en-US" b="1">
                <a:latin typeface="Comic Sans MS" pitchFamily="66" charset="0"/>
              </a:endParaRPr>
            </a:p>
          </p:txBody>
        </p:sp>
        <p:sp>
          <p:nvSpPr>
            <p:cNvPr id="73" name="Down Arrow 72"/>
            <p:cNvSpPr/>
            <p:nvPr/>
          </p:nvSpPr>
          <p:spPr>
            <a:xfrm>
              <a:off x="5283790" y="1160977"/>
              <a:ext cx="493490" cy="1074484"/>
            </a:xfrm>
            <a:prstGeom prst="downArrow">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0247" name="TextBox 73"/>
            <p:cNvSpPr txBox="1">
              <a:spLocks noChangeArrowheads="1"/>
            </p:cNvSpPr>
            <p:nvPr/>
          </p:nvSpPr>
          <p:spPr bwMode="auto">
            <a:xfrm>
              <a:off x="3628570" y="449944"/>
              <a:ext cx="4616970" cy="646331"/>
            </a:xfrm>
            <a:prstGeom prst="rect">
              <a:avLst/>
            </a:prstGeom>
            <a:noFill/>
            <a:ln w="9525">
              <a:noFill/>
              <a:miter lim="800000"/>
              <a:headEnd/>
              <a:tailEnd/>
            </a:ln>
          </p:spPr>
          <p:txBody>
            <a:bodyPr wrap="none">
              <a:spAutoFit/>
            </a:bodyPr>
            <a:lstStyle/>
            <a:p>
              <a:r>
                <a:rPr lang="en-US" b="1">
                  <a:latin typeface="Comic Sans MS" pitchFamily="66" charset="0"/>
                </a:rPr>
                <a:t>Non-central collision of spherical nuclei</a:t>
              </a:r>
            </a:p>
            <a:p>
              <a:r>
                <a:rPr lang="en-US" b="1">
                  <a:latin typeface="Comic Sans MS" pitchFamily="66" charset="0"/>
                </a:rPr>
                <a:t>     or collision of deformed nuclei</a:t>
              </a:r>
            </a:p>
          </p:txBody>
        </p:sp>
        <p:sp>
          <p:nvSpPr>
            <p:cNvPr id="10248" name="TextBox 74"/>
            <p:cNvSpPr txBox="1">
              <a:spLocks noChangeArrowheads="1"/>
            </p:cNvSpPr>
            <p:nvPr/>
          </p:nvSpPr>
          <p:spPr bwMode="auto">
            <a:xfrm>
              <a:off x="3730172" y="2380343"/>
              <a:ext cx="4248279" cy="369332"/>
            </a:xfrm>
            <a:prstGeom prst="rect">
              <a:avLst/>
            </a:prstGeom>
            <a:noFill/>
            <a:ln w="9525">
              <a:noFill/>
              <a:miter lim="800000"/>
              <a:headEnd/>
              <a:tailEnd/>
            </a:ln>
          </p:spPr>
          <p:txBody>
            <a:bodyPr wrap="none">
              <a:spAutoFit/>
            </a:bodyPr>
            <a:lstStyle/>
            <a:p>
              <a:r>
                <a:rPr lang="en-US" b="1">
                  <a:latin typeface="Comic Sans MS" pitchFamily="66" charset="0"/>
                </a:rPr>
                <a:t>Overlapping zone is of almond shape</a:t>
              </a:r>
            </a:p>
          </p:txBody>
        </p:sp>
        <p:sp>
          <p:nvSpPr>
            <p:cNvPr id="76" name="TextBox 75"/>
            <p:cNvSpPr txBox="1"/>
            <p:nvPr/>
          </p:nvSpPr>
          <p:spPr>
            <a:xfrm>
              <a:off x="4891613" y="6066784"/>
              <a:ext cx="1934741" cy="461854"/>
            </a:xfrm>
            <a:prstGeom prst="rect">
              <a:avLst/>
            </a:prstGeom>
            <a:solidFill>
              <a:schemeClr val="accent6">
                <a:lumMod val="20000"/>
                <a:lumOff val="80000"/>
              </a:schemeClr>
            </a:solidFill>
          </p:spPr>
          <p:txBody>
            <a:bodyPr wrap="none">
              <a:spAutoFit/>
            </a:bodyPr>
            <a:lstStyle/>
            <a:p>
              <a:pPr fontAlgn="auto">
                <a:spcBef>
                  <a:spcPts val="0"/>
                </a:spcBef>
                <a:spcAft>
                  <a:spcPts val="0"/>
                </a:spcAft>
                <a:defRPr/>
              </a:pPr>
              <a:r>
                <a:rPr lang="en-US" sz="2400" b="1" dirty="0">
                  <a:solidFill>
                    <a:srgbClr val="381514"/>
                  </a:solidFill>
                  <a:latin typeface="Comic Sans MS" pitchFamily="66" charset="0"/>
                </a:rPr>
                <a:t>Elliptic flow</a:t>
              </a:r>
            </a:p>
          </p:txBody>
        </p:sp>
        <p:sp>
          <p:nvSpPr>
            <p:cNvPr id="77" name="Down Arrow 76"/>
            <p:cNvSpPr/>
            <p:nvPr/>
          </p:nvSpPr>
          <p:spPr>
            <a:xfrm>
              <a:off x="5334446" y="2808414"/>
              <a:ext cx="493490" cy="1074484"/>
            </a:xfrm>
            <a:prstGeom prst="downArrow">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78" name="Down Arrow 77"/>
            <p:cNvSpPr/>
            <p:nvPr/>
          </p:nvSpPr>
          <p:spPr>
            <a:xfrm>
              <a:off x="5385102" y="4876439"/>
              <a:ext cx="493490" cy="1074485"/>
            </a:xfrm>
            <a:prstGeom prst="downArrow">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scene3d>
                <a:camera prst="orthographicFront"/>
                <a:lightRig rig="threePt" dir="t"/>
              </a:scene3d>
              <a:sp3d extrusionH="57150">
                <a:bevelT w="50800" h="38100" prst="riblet"/>
              </a:sp3d>
            </a:bodyPr>
            <a:lstStyle/>
            <a:p>
              <a:pPr algn="ctr" fontAlgn="auto">
                <a:spcBef>
                  <a:spcPts val="0"/>
                </a:spcBef>
                <a:spcAft>
                  <a:spcPts val="0"/>
                </a:spcAft>
                <a:defRPr/>
              </a:pPr>
              <a:endParaRPr lang="en-US"/>
            </a:p>
          </p:txBody>
        </p:sp>
      </p:gr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6"/>
          <p:cNvGrpSpPr>
            <a:grpSpLocks/>
          </p:cNvGrpSpPr>
          <p:nvPr/>
        </p:nvGrpSpPr>
        <p:grpSpPr bwMode="auto">
          <a:xfrm>
            <a:off x="522515" y="856345"/>
            <a:ext cx="8069943" cy="5486391"/>
            <a:chOff x="852260" y="1209962"/>
            <a:chExt cx="6433913" cy="4929582"/>
          </a:xfrm>
        </p:grpSpPr>
        <p:pic>
          <p:nvPicPr>
            <p:cNvPr id="38918" name="Picture 5"/>
            <p:cNvPicPr>
              <a:picLocks noChangeAspect="1" noChangeArrowheads="1"/>
            </p:cNvPicPr>
            <p:nvPr/>
          </p:nvPicPr>
          <p:blipFill>
            <a:blip r:embed="rId3"/>
            <a:srcRect/>
            <a:stretch>
              <a:fillRect/>
            </a:stretch>
          </p:blipFill>
          <p:spPr bwMode="auto">
            <a:xfrm>
              <a:off x="4216855" y="3702378"/>
              <a:ext cx="3069318" cy="2437166"/>
            </a:xfrm>
            <a:prstGeom prst="rect">
              <a:avLst/>
            </a:prstGeom>
            <a:noFill/>
            <a:ln w="9525">
              <a:noFill/>
              <a:miter lim="800000"/>
              <a:headEnd/>
              <a:tailEnd/>
            </a:ln>
          </p:spPr>
        </p:pic>
        <p:pic>
          <p:nvPicPr>
            <p:cNvPr id="38919" name="Picture 4"/>
            <p:cNvPicPr>
              <a:picLocks noChangeAspect="1" noChangeArrowheads="1"/>
            </p:cNvPicPr>
            <p:nvPr/>
          </p:nvPicPr>
          <p:blipFill>
            <a:blip r:embed="rId4"/>
            <a:srcRect/>
            <a:stretch>
              <a:fillRect/>
            </a:stretch>
          </p:blipFill>
          <p:spPr bwMode="auto">
            <a:xfrm>
              <a:off x="852260" y="3727831"/>
              <a:ext cx="3400426" cy="2411712"/>
            </a:xfrm>
            <a:prstGeom prst="rect">
              <a:avLst/>
            </a:prstGeom>
            <a:noFill/>
            <a:ln w="9525">
              <a:noFill/>
              <a:miter lim="800000"/>
              <a:headEnd/>
              <a:tailEnd/>
            </a:ln>
          </p:spPr>
        </p:pic>
        <p:grpSp>
          <p:nvGrpSpPr>
            <p:cNvPr id="38920" name="Group 5"/>
            <p:cNvGrpSpPr>
              <a:grpSpLocks/>
            </p:cNvGrpSpPr>
            <p:nvPr/>
          </p:nvGrpSpPr>
          <p:grpSpPr bwMode="auto">
            <a:xfrm>
              <a:off x="870859" y="1209962"/>
              <a:ext cx="6400797" cy="2578266"/>
              <a:chOff x="1103087" y="1151906"/>
              <a:chExt cx="6400797" cy="2578266"/>
            </a:xfrm>
          </p:grpSpPr>
          <p:pic>
            <p:nvPicPr>
              <p:cNvPr id="38921" name="Picture 2"/>
              <p:cNvPicPr>
                <a:picLocks noChangeAspect="1" noChangeArrowheads="1"/>
              </p:cNvPicPr>
              <p:nvPr/>
            </p:nvPicPr>
            <p:blipFill>
              <a:blip r:embed="rId5"/>
              <a:srcRect/>
              <a:stretch>
                <a:fillRect/>
              </a:stretch>
            </p:blipFill>
            <p:spPr bwMode="auto">
              <a:xfrm>
                <a:off x="1103087" y="1151906"/>
                <a:ext cx="3352799" cy="2561030"/>
              </a:xfrm>
              <a:prstGeom prst="rect">
                <a:avLst/>
              </a:prstGeom>
              <a:noFill/>
              <a:ln w="9525">
                <a:noFill/>
                <a:miter lim="800000"/>
                <a:headEnd/>
                <a:tailEnd/>
              </a:ln>
            </p:spPr>
          </p:pic>
          <p:pic>
            <p:nvPicPr>
              <p:cNvPr id="38922" name="Picture 3"/>
              <p:cNvPicPr>
                <a:picLocks noChangeAspect="1" noChangeArrowheads="1"/>
              </p:cNvPicPr>
              <p:nvPr/>
            </p:nvPicPr>
            <p:blipFill>
              <a:blip r:embed="rId6"/>
              <a:srcRect/>
              <a:stretch>
                <a:fillRect/>
              </a:stretch>
            </p:blipFill>
            <p:spPr bwMode="auto">
              <a:xfrm>
                <a:off x="4453845" y="1161144"/>
                <a:ext cx="3050039" cy="2569028"/>
              </a:xfrm>
              <a:prstGeom prst="rect">
                <a:avLst/>
              </a:prstGeom>
              <a:noFill/>
              <a:ln w="9525">
                <a:noFill/>
                <a:miter lim="800000"/>
                <a:headEnd/>
                <a:tailEnd/>
              </a:ln>
            </p:spPr>
          </p:pic>
        </p:grpSp>
      </p:grpSp>
      <p:sp>
        <p:nvSpPr>
          <p:cNvPr id="8" name="TextBox 7"/>
          <p:cNvSpPr txBox="1"/>
          <p:nvPr/>
        </p:nvSpPr>
        <p:spPr>
          <a:xfrm>
            <a:off x="377825" y="391207"/>
            <a:ext cx="8378825" cy="400050"/>
          </a:xfrm>
          <a:prstGeom prst="rect">
            <a:avLst/>
          </a:prstGeom>
          <a:solidFill>
            <a:srgbClr val="6ED313"/>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none">
            <a:spAutoFit/>
          </a:bodyPr>
          <a:lstStyle/>
          <a:p>
            <a:pPr fontAlgn="auto">
              <a:spcBef>
                <a:spcPts val="0"/>
              </a:spcBef>
              <a:spcAft>
                <a:spcPts val="0"/>
              </a:spcAft>
              <a:defRPr/>
            </a:pPr>
            <a:r>
              <a:rPr lang="en-US" sz="2000" b="1" dirty="0">
                <a:solidFill>
                  <a:schemeClr val="bg1"/>
                </a:solidFill>
                <a:effectLst>
                  <a:outerShdw blurRad="38100" dist="38100" dir="2700000" algn="tl">
                    <a:srgbClr val="000000">
                      <a:alpha val="43137"/>
                    </a:srgbClr>
                  </a:outerShdw>
                </a:effectLst>
                <a:latin typeface="Comic Sans MS" pitchFamily="66" charset="0"/>
              </a:rPr>
              <a:t>Differential elliptic flow of thermal </a:t>
            </a:r>
            <a:r>
              <a:rPr lang="en-US" sz="2000" b="1" dirty="0" err="1">
                <a:solidFill>
                  <a:schemeClr val="bg1"/>
                </a:solidFill>
                <a:effectLst>
                  <a:outerShdw blurRad="38100" dist="38100" dir="2700000" algn="tl">
                    <a:srgbClr val="000000">
                      <a:alpha val="43137"/>
                    </a:srgbClr>
                  </a:outerShdw>
                </a:effectLst>
                <a:latin typeface="Comic Sans MS" pitchFamily="66" charset="0"/>
              </a:rPr>
              <a:t>dileptons</a:t>
            </a:r>
            <a:r>
              <a:rPr lang="en-US" sz="2000" b="1" dirty="0">
                <a:solidFill>
                  <a:schemeClr val="bg1"/>
                </a:solidFill>
                <a:effectLst>
                  <a:outerShdw blurRad="38100" dist="38100" dir="2700000" algn="tl">
                    <a:srgbClr val="000000">
                      <a:alpha val="43137"/>
                    </a:srgbClr>
                  </a:outerShdw>
                </a:effectLst>
                <a:latin typeface="Comic Sans MS" pitchFamily="66" charset="0"/>
              </a:rPr>
              <a:t> at M=m</a:t>
            </a:r>
            <a:r>
              <a:rPr lang="en-US" sz="2000" b="1" baseline="-25000" dirty="0">
                <a:solidFill>
                  <a:schemeClr val="bg1"/>
                </a:solidFill>
                <a:effectLst>
                  <a:outerShdw blurRad="38100" dist="38100" dir="2700000" algn="tl">
                    <a:srgbClr val="000000">
                      <a:alpha val="43137"/>
                    </a:srgbClr>
                  </a:outerShdw>
                </a:effectLst>
                <a:latin typeface="Symbol" pitchFamily="18" charset="2"/>
              </a:rPr>
              <a:t>f</a:t>
            </a:r>
            <a:r>
              <a:rPr lang="en-US" sz="2000" b="1" dirty="0">
                <a:solidFill>
                  <a:schemeClr val="bg1"/>
                </a:solidFill>
                <a:effectLst>
                  <a:outerShdw blurRad="38100" dist="38100" dir="2700000" algn="tl">
                    <a:srgbClr val="000000">
                      <a:alpha val="43137"/>
                    </a:srgbClr>
                  </a:outerShdw>
                </a:effectLst>
                <a:latin typeface="Comic Sans MS" pitchFamily="66" charset="0"/>
              </a:rPr>
              <a:t> and M=</a:t>
            </a:r>
            <a:r>
              <a:rPr lang="en-US" sz="2000" b="1" dirty="0" err="1">
                <a:solidFill>
                  <a:schemeClr val="bg1"/>
                </a:solidFill>
                <a:effectLst>
                  <a:outerShdw blurRad="38100" dist="38100" dir="2700000" algn="tl">
                    <a:srgbClr val="000000">
                      <a:alpha val="43137"/>
                    </a:srgbClr>
                  </a:outerShdw>
                </a:effectLst>
                <a:latin typeface="Comic Sans MS" pitchFamily="66" charset="0"/>
              </a:rPr>
              <a:t>m</a:t>
            </a:r>
            <a:r>
              <a:rPr lang="en-US" sz="2000" b="1" baseline="-25000" dirty="0" err="1">
                <a:solidFill>
                  <a:schemeClr val="bg1"/>
                </a:solidFill>
                <a:effectLst>
                  <a:outerShdw blurRad="38100" dist="38100" dir="2700000" algn="tl">
                    <a:srgbClr val="000000">
                      <a:alpha val="43137"/>
                    </a:srgbClr>
                  </a:outerShdw>
                </a:effectLst>
                <a:latin typeface="Symbol" pitchFamily="18" charset="2"/>
              </a:rPr>
              <a:t>r</a:t>
            </a:r>
            <a:endParaRPr lang="en-US" sz="2000" b="1" baseline="-25000" dirty="0">
              <a:solidFill>
                <a:schemeClr val="bg1"/>
              </a:solidFill>
              <a:effectLst>
                <a:outerShdw blurRad="38100" dist="38100" dir="2700000" algn="tl">
                  <a:srgbClr val="000000">
                    <a:alpha val="43137"/>
                  </a:srgbClr>
                </a:outerShdw>
              </a:effectLst>
              <a:latin typeface="Symbol" pitchFamily="18" charset="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5"/>
          <p:cNvGrpSpPr>
            <a:grpSpLocks/>
          </p:cNvGrpSpPr>
          <p:nvPr/>
        </p:nvGrpSpPr>
        <p:grpSpPr bwMode="auto">
          <a:xfrm>
            <a:off x="841375" y="1012825"/>
            <a:ext cx="7402513" cy="2790825"/>
            <a:chOff x="957943" y="446309"/>
            <a:chExt cx="7402288" cy="2791460"/>
          </a:xfrm>
        </p:grpSpPr>
        <p:pic>
          <p:nvPicPr>
            <p:cNvPr id="40966" name="Picture 2"/>
            <p:cNvPicPr>
              <a:picLocks noChangeAspect="1" noChangeArrowheads="1"/>
            </p:cNvPicPr>
            <p:nvPr/>
          </p:nvPicPr>
          <p:blipFill>
            <a:blip r:embed="rId3"/>
            <a:srcRect/>
            <a:stretch>
              <a:fillRect/>
            </a:stretch>
          </p:blipFill>
          <p:spPr bwMode="auto">
            <a:xfrm>
              <a:off x="957943" y="446309"/>
              <a:ext cx="3686628" cy="2791460"/>
            </a:xfrm>
            <a:prstGeom prst="rect">
              <a:avLst/>
            </a:prstGeom>
            <a:noFill/>
            <a:ln w="9525">
              <a:noFill/>
              <a:miter lim="800000"/>
              <a:headEnd/>
              <a:tailEnd/>
            </a:ln>
          </p:spPr>
        </p:pic>
        <p:pic>
          <p:nvPicPr>
            <p:cNvPr id="40967" name="Picture 3"/>
            <p:cNvPicPr>
              <a:picLocks noChangeAspect="1" noChangeArrowheads="1"/>
            </p:cNvPicPr>
            <p:nvPr/>
          </p:nvPicPr>
          <p:blipFill>
            <a:blip r:embed="rId4"/>
            <a:srcRect/>
            <a:stretch>
              <a:fillRect/>
            </a:stretch>
          </p:blipFill>
          <p:spPr bwMode="auto">
            <a:xfrm>
              <a:off x="4609195" y="478897"/>
              <a:ext cx="3751036" cy="2743274"/>
            </a:xfrm>
            <a:prstGeom prst="rect">
              <a:avLst/>
            </a:prstGeom>
            <a:noFill/>
            <a:ln w="9525">
              <a:noFill/>
              <a:miter lim="800000"/>
              <a:headEnd/>
              <a:tailEnd/>
            </a:ln>
          </p:spPr>
        </p:pic>
      </p:grpSp>
      <p:sp>
        <p:nvSpPr>
          <p:cNvPr id="8" name="TextBox 7"/>
          <p:cNvSpPr txBox="1"/>
          <p:nvPr/>
        </p:nvSpPr>
        <p:spPr>
          <a:xfrm>
            <a:off x="595313" y="347663"/>
            <a:ext cx="7853362" cy="46196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Comic Sans MS" pitchFamily="66" charset="0"/>
              </a:rPr>
              <a:t>Spectra and v</a:t>
            </a:r>
            <a:r>
              <a:rPr lang="en-US" sz="2400" b="1" baseline="-25000" dirty="0">
                <a:effectLst>
                  <a:outerShdw blurRad="38100" dist="38100" dir="2700000" algn="tl">
                    <a:srgbClr val="000000">
                      <a:alpha val="43137"/>
                    </a:srgbClr>
                  </a:outerShdw>
                </a:effectLst>
                <a:latin typeface="Comic Sans MS" pitchFamily="66" charset="0"/>
              </a:rPr>
              <a:t>2</a:t>
            </a:r>
            <a:r>
              <a:rPr lang="en-US" sz="2400" b="1" dirty="0">
                <a:effectLst>
                  <a:outerShdw blurRad="38100" dist="38100" dir="2700000" algn="tl">
                    <a:srgbClr val="000000">
                      <a:alpha val="43137"/>
                    </a:srgbClr>
                  </a:outerShdw>
                </a:effectLst>
                <a:latin typeface="Comic Sans MS" pitchFamily="66" charset="0"/>
              </a:rPr>
              <a:t> of thermal </a:t>
            </a:r>
            <a:r>
              <a:rPr lang="en-US" sz="2400" b="1" dirty="0" err="1">
                <a:effectLst>
                  <a:outerShdw blurRad="38100" dist="38100" dir="2700000" algn="tl">
                    <a:srgbClr val="000000">
                      <a:alpha val="43137"/>
                    </a:srgbClr>
                  </a:outerShdw>
                </a:effectLst>
                <a:latin typeface="Comic Sans MS" pitchFamily="66" charset="0"/>
              </a:rPr>
              <a:t>dileptons</a:t>
            </a:r>
            <a:r>
              <a:rPr lang="en-US" sz="2400" b="1" dirty="0">
                <a:effectLst>
                  <a:outerShdw blurRad="38100" dist="38100" dir="2700000" algn="tl">
                    <a:srgbClr val="000000">
                      <a:alpha val="43137"/>
                    </a:srgbClr>
                  </a:outerShdw>
                </a:effectLst>
                <a:latin typeface="Comic Sans MS" pitchFamily="66" charset="0"/>
              </a:rPr>
              <a:t> at M = 2 </a:t>
            </a:r>
            <a:r>
              <a:rPr lang="en-US" sz="2400" b="1" dirty="0" err="1">
                <a:effectLst>
                  <a:outerShdw blurRad="38100" dist="38100" dir="2700000" algn="tl">
                    <a:srgbClr val="000000">
                      <a:alpha val="43137"/>
                    </a:srgbClr>
                  </a:outerShdw>
                </a:effectLst>
                <a:latin typeface="Comic Sans MS" pitchFamily="66" charset="0"/>
              </a:rPr>
              <a:t>GeV</a:t>
            </a:r>
            <a:endParaRPr lang="en-US" sz="2400" b="1" dirty="0">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566738" y="3787775"/>
            <a:ext cx="8286750" cy="2586038"/>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buFont typeface="Wingdings" pitchFamily="2" charset="2"/>
              <a:buChar char="q"/>
              <a:defRPr/>
            </a:pPr>
            <a:r>
              <a:rPr lang="en-US" b="1" dirty="0">
                <a:effectLst>
                  <a:outerShdw blurRad="38100" dist="38100" dir="2700000" algn="tl">
                    <a:srgbClr val="000000">
                      <a:alpha val="43137"/>
                    </a:srgbClr>
                  </a:outerShdw>
                </a:effectLst>
                <a:latin typeface="Comic Sans MS" pitchFamily="66" charset="0"/>
              </a:rPr>
              <a:t>At  invariant mass M=2 </a:t>
            </a:r>
            <a:r>
              <a:rPr lang="en-US" b="1" dirty="0" err="1">
                <a:effectLst>
                  <a:outerShdw blurRad="38100" dist="38100" dir="2700000" algn="tl">
                    <a:srgbClr val="000000">
                      <a:alpha val="43137"/>
                    </a:srgbClr>
                  </a:outerShdw>
                </a:effectLst>
                <a:latin typeface="Comic Sans MS" pitchFamily="66" charset="0"/>
              </a:rPr>
              <a:t>GeV</a:t>
            </a:r>
            <a:r>
              <a:rPr lang="en-US" b="1" dirty="0">
                <a:effectLst>
                  <a:outerShdw blurRad="38100" dist="38100" dir="2700000" algn="tl">
                    <a:srgbClr val="000000">
                      <a:alpha val="43137"/>
                    </a:srgbClr>
                  </a:outerShdw>
                </a:effectLst>
                <a:latin typeface="Comic Sans MS" pitchFamily="66" charset="0"/>
              </a:rPr>
              <a:t>, QGP spectra is almost 3 order of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  magnitude larger than hadronic spectra and almost identical to the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  sum spectra.</a:t>
            </a:r>
          </a:p>
          <a:p>
            <a:pPr fontAlgn="auto">
              <a:spcBef>
                <a:spcPts val="0"/>
              </a:spcBef>
              <a:spcAft>
                <a:spcPts val="0"/>
              </a:spcAft>
              <a:buFont typeface="Wingdings" pitchFamily="2" charset="2"/>
              <a:buChar char="q"/>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 typeface="Wingdings" pitchFamily="2" charset="2"/>
              <a:buChar char="q"/>
              <a:defRPr/>
            </a:pPr>
            <a:r>
              <a:rPr lang="en-US" b="1" dirty="0">
                <a:effectLst>
                  <a:outerShdw blurRad="38100" dist="38100" dir="2700000" algn="tl">
                    <a:srgbClr val="000000">
                      <a:alpha val="43137"/>
                    </a:srgbClr>
                  </a:outerShdw>
                </a:effectLst>
                <a:latin typeface="Comic Sans MS" pitchFamily="66" charset="0"/>
              </a:rPr>
              <a:t>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(HM) is almost 20 times larger than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(QM), still sum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is similar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  to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(QM).</a:t>
            </a:r>
          </a:p>
          <a:p>
            <a:pPr fontAlgn="auto">
              <a:spcBef>
                <a:spcPts val="0"/>
              </a:spcBef>
              <a:spcAft>
                <a:spcPts val="0"/>
              </a:spcAft>
              <a:buFont typeface="Wingdings" pitchFamily="2" charset="2"/>
              <a:buChar char="q"/>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 typeface="Wingdings" pitchFamily="2" charset="2"/>
              <a:buChar char="q"/>
              <a:defRPr/>
            </a:pPr>
            <a:r>
              <a:rPr lang="en-US" b="1" dirty="0">
                <a:effectLst>
                  <a:outerShdw blurRad="38100" dist="38100" dir="2700000" algn="tl">
                    <a:srgbClr val="000000">
                      <a:alpha val="43137"/>
                    </a:srgbClr>
                  </a:outerShdw>
                </a:effectLst>
                <a:latin typeface="Comic Sans MS" pitchFamily="66" charset="0"/>
              </a:rPr>
              <a:t>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measurement at high invariant masses will give pure QGP </a:t>
            </a: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  signature, where subtraction of hadronic contribution is not required.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868363" y="1292225"/>
            <a:ext cx="5514975" cy="4092575"/>
          </a:xfrm>
          <a:prstGeom prst="rect">
            <a:avLst/>
          </a:prstGeom>
          <a:noFill/>
          <a:ln w="9525">
            <a:noFill/>
            <a:miter lim="800000"/>
            <a:headEnd/>
            <a:tailEnd/>
          </a:ln>
        </p:spPr>
      </p:pic>
      <p:sp>
        <p:nvSpPr>
          <p:cNvPr id="3" name="TextBox 2"/>
          <p:cNvSpPr txBox="1"/>
          <p:nvPr/>
        </p:nvSpPr>
        <p:spPr>
          <a:xfrm>
            <a:off x="276225" y="290513"/>
            <a:ext cx="8640763" cy="70802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fontAlgn="auto">
              <a:spcBef>
                <a:spcPts val="0"/>
              </a:spcBef>
              <a:spcAft>
                <a:spcPts val="0"/>
              </a:spcAft>
              <a:defRPr/>
            </a:pPr>
            <a:r>
              <a:rPr lang="en-US" sz="2000" b="1" dirty="0">
                <a:effectLst>
                  <a:outerShdw blurRad="38100" dist="38100" dir="2700000" algn="tl">
                    <a:srgbClr val="000000">
                      <a:alpha val="43137"/>
                    </a:srgbClr>
                  </a:outerShdw>
                </a:effectLst>
                <a:latin typeface="Comic Sans MS" pitchFamily="66" charset="0"/>
              </a:rPr>
              <a:t>Comparison of PHENIX (experimental) data with theoretical results</a:t>
            </a:r>
          </a:p>
          <a:p>
            <a:pPr fontAlgn="auto">
              <a:spcBef>
                <a:spcPts val="0"/>
              </a:spcBef>
              <a:spcAft>
                <a:spcPts val="0"/>
              </a:spcAft>
              <a:defRPr/>
            </a:pPr>
            <a:r>
              <a:rPr lang="en-US" sz="2000" b="1" dirty="0">
                <a:effectLst>
                  <a:outerShdw blurRad="38100" dist="38100" dir="2700000" algn="tl">
                    <a:srgbClr val="000000">
                      <a:alpha val="43137"/>
                    </a:srgbClr>
                  </a:outerShdw>
                </a:effectLst>
                <a:latin typeface="Comic Sans MS" pitchFamily="66" charset="0"/>
              </a:rPr>
              <a:t>from ideal hydrodynamics:</a:t>
            </a:r>
          </a:p>
        </p:txBody>
      </p:sp>
      <p:sp>
        <p:nvSpPr>
          <p:cNvPr id="41988" name="TextBox 3"/>
          <p:cNvSpPr txBox="1">
            <a:spLocks noChangeArrowheads="1"/>
          </p:cNvSpPr>
          <p:nvPr/>
        </p:nvSpPr>
        <p:spPr bwMode="auto">
          <a:xfrm>
            <a:off x="725488" y="5646738"/>
            <a:ext cx="7869237" cy="400050"/>
          </a:xfrm>
          <a:prstGeom prst="rect">
            <a:avLst/>
          </a:prstGeom>
          <a:noFill/>
          <a:ln w="9525">
            <a:noFill/>
            <a:miter lim="800000"/>
            <a:headEnd/>
            <a:tailEnd/>
          </a:ln>
        </p:spPr>
        <p:txBody>
          <a:bodyPr wrap="none">
            <a:spAutoFit/>
          </a:bodyPr>
          <a:lstStyle/>
          <a:p>
            <a:r>
              <a:rPr lang="en-US" sz="2000" b="1">
                <a:latin typeface="Comic Sans MS" pitchFamily="66" charset="0"/>
              </a:rPr>
              <a:t>m</a:t>
            </a:r>
            <a:r>
              <a:rPr lang="en-US" sz="2000" b="1" baseline="-25000">
                <a:latin typeface="Comic Sans MS" pitchFamily="66" charset="0"/>
              </a:rPr>
              <a:t>T</a:t>
            </a:r>
            <a:r>
              <a:rPr lang="en-US" sz="2000" b="1">
                <a:latin typeface="Comic Sans MS" pitchFamily="66" charset="0"/>
              </a:rPr>
              <a:t> spectra of </a:t>
            </a:r>
            <a:r>
              <a:rPr lang="en-US" sz="2000" b="1">
                <a:latin typeface="Symbol" pitchFamily="18" charset="2"/>
              </a:rPr>
              <a:t>f</a:t>
            </a:r>
            <a:r>
              <a:rPr lang="en-US" sz="2000" b="1">
                <a:latin typeface="Comic Sans MS" pitchFamily="66" charset="0"/>
              </a:rPr>
              <a:t> meson matches very well with PHENIX data.</a:t>
            </a:r>
          </a:p>
        </p:txBody>
      </p:sp>
      <p:grpSp>
        <p:nvGrpSpPr>
          <p:cNvPr id="41989" name="Group 8"/>
          <p:cNvGrpSpPr>
            <a:grpSpLocks/>
          </p:cNvGrpSpPr>
          <p:nvPr/>
        </p:nvGrpSpPr>
        <p:grpSpPr bwMode="auto">
          <a:xfrm>
            <a:off x="6561138" y="2308225"/>
            <a:ext cx="390525" cy="841375"/>
            <a:chOff x="6545943" y="1682207"/>
            <a:chExt cx="508000" cy="1554480"/>
          </a:xfrm>
        </p:grpSpPr>
        <p:sp>
          <p:nvSpPr>
            <p:cNvPr id="6" name="Rectangle 5"/>
            <p:cNvSpPr/>
            <p:nvPr/>
          </p:nvSpPr>
          <p:spPr>
            <a:xfrm>
              <a:off x="6545943" y="2133886"/>
              <a:ext cx="508000" cy="639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rot="16200000" flipH="1">
              <a:off x="6001020" y="2443959"/>
              <a:ext cx="1554480" cy="30976"/>
            </a:xfrm>
            <a:prstGeom prst="line">
              <a:avLst/>
            </a:prstGeom>
            <a:ln w="28575" cap="rnd">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41990" name="TextBox 9"/>
          <p:cNvSpPr txBox="1">
            <a:spLocks noChangeArrowheads="1"/>
          </p:cNvSpPr>
          <p:nvPr/>
        </p:nvSpPr>
        <p:spPr bwMode="auto">
          <a:xfrm>
            <a:off x="7272338" y="2511425"/>
            <a:ext cx="1354137" cy="368300"/>
          </a:xfrm>
          <a:prstGeom prst="rect">
            <a:avLst/>
          </a:prstGeom>
          <a:noFill/>
          <a:ln w="9525">
            <a:noFill/>
            <a:miter lim="800000"/>
            <a:headEnd/>
            <a:tailEnd/>
          </a:ln>
        </p:spPr>
        <p:txBody>
          <a:bodyPr wrap="none">
            <a:spAutoFit/>
          </a:bodyPr>
          <a:lstStyle/>
          <a:p>
            <a:r>
              <a:rPr lang="en-US">
                <a:latin typeface="Calibri" pitchFamily="34" charset="0"/>
              </a:rPr>
              <a:t>PHENIX data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396875" y="239713"/>
            <a:ext cx="4276725" cy="3429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4819" name="Picture 3"/>
          <p:cNvPicPr>
            <a:picLocks noChangeAspect="1" noChangeArrowheads="1"/>
          </p:cNvPicPr>
          <p:nvPr/>
        </p:nvPicPr>
        <p:blipFill>
          <a:blip r:embed="rId4"/>
          <a:srcRect/>
          <a:stretch>
            <a:fillRect/>
          </a:stretch>
        </p:blipFill>
        <p:spPr bwMode="auto">
          <a:xfrm>
            <a:off x="4559300" y="3168650"/>
            <a:ext cx="4279900" cy="34353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664075" y="420688"/>
            <a:ext cx="4387850" cy="2308225"/>
          </a:xfrm>
          <a:prstGeom prst="rect">
            <a:avLst/>
          </a:prstGeom>
          <a:noFill/>
        </p:spPr>
        <p:txBody>
          <a:bodyPr>
            <a:spAutoFit/>
          </a:bodyPr>
          <a:lstStyle/>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For thermal </a:t>
            </a:r>
            <a:r>
              <a:rPr lang="en-US" sz="1600" b="1" dirty="0" err="1">
                <a:solidFill>
                  <a:srgbClr val="244800"/>
                </a:solidFill>
                <a:effectLst>
                  <a:outerShdw blurRad="38100" dist="38100" dir="2700000" algn="tl">
                    <a:srgbClr val="000000">
                      <a:alpha val="43137"/>
                    </a:srgbClr>
                  </a:outerShdw>
                </a:effectLst>
                <a:latin typeface="Comic Sans MS" pitchFamily="66" charset="0"/>
              </a:rPr>
              <a:t>dileptons</a:t>
            </a:r>
            <a:r>
              <a:rPr lang="en-US" sz="1600" b="1" dirty="0">
                <a:solidFill>
                  <a:srgbClr val="244800"/>
                </a:solidFill>
                <a:effectLst>
                  <a:outerShdw blurRad="38100" dist="38100" dir="2700000" algn="tl">
                    <a:srgbClr val="000000">
                      <a:alpha val="43137"/>
                    </a:srgbClr>
                  </a:outerShdw>
                </a:effectLst>
                <a:latin typeface="Comic Sans MS" pitchFamily="66" charset="0"/>
              </a:rPr>
              <a:t> v</a:t>
            </a:r>
            <a:r>
              <a:rPr lang="en-US" sz="1600" b="1" baseline="-25000" dirty="0">
                <a:solidFill>
                  <a:srgbClr val="244800"/>
                </a:solidFill>
                <a:effectLst>
                  <a:outerShdw blurRad="38100" dist="38100" dir="2700000" algn="tl">
                    <a:srgbClr val="000000">
                      <a:alpha val="43137"/>
                    </a:srgbClr>
                  </a:outerShdw>
                </a:effectLst>
                <a:latin typeface="Comic Sans MS" pitchFamily="66" charset="0"/>
              </a:rPr>
              <a:t>2</a:t>
            </a:r>
            <a:r>
              <a:rPr lang="en-US" sz="1600" b="1" dirty="0">
                <a:solidFill>
                  <a:srgbClr val="244800"/>
                </a:solidFill>
                <a:effectLst>
                  <a:outerShdw blurRad="38100" dist="38100" dir="2700000" algn="tl">
                    <a:srgbClr val="000000">
                      <a:alpha val="43137"/>
                    </a:srgbClr>
                  </a:outerShdw>
                </a:effectLst>
                <a:latin typeface="Comic Sans MS" pitchFamily="66" charset="0"/>
              </a:rPr>
              <a:t>(M) rises</a:t>
            </a: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 towards peripheral collisions.</a:t>
            </a:r>
          </a:p>
          <a:p>
            <a:pPr fontAlgn="auto">
              <a:spcBef>
                <a:spcPts val="0"/>
              </a:spcBef>
              <a:spcAft>
                <a:spcPts val="0"/>
              </a:spcAft>
              <a:defRPr/>
            </a:pPr>
            <a:endParaRPr lang="en-US" sz="1600" b="1" dirty="0">
              <a:solidFill>
                <a:srgbClr val="2448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At the resonance masses peak structures </a:t>
            </a: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can be clearly seen for all the impact</a:t>
            </a: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 parameters.</a:t>
            </a:r>
          </a:p>
          <a:p>
            <a:pPr fontAlgn="auto">
              <a:spcBef>
                <a:spcPts val="0"/>
              </a:spcBef>
              <a:spcAft>
                <a:spcPts val="0"/>
              </a:spcAft>
              <a:defRPr/>
            </a:pPr>
            <a:endParaRPr lang="en-US" sz="1600" b="1" dirty="0">
              <a:solidFill>
                <a:srgbClr val="2448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v</a:t>
            </a:r>
            <a:r>
              <a:rPr lang="en-US" sz="1600" b="1" baseline="-25000" dirty="0">
                <a:solidFill>
                  <a:srgbClr val="244800"/>
                </a:solidFill>
                <a:effectLst>
                  <a:outerShdw blurRad="38100" dist="38100" dir="2700000" algn="tl">
                    <a:srgbClr val="000000">
                      <a:alpha val="43137"/>
                    </a:srgbClr>
                  </a:outerShdw>
                </a:effectLst>
                <a:latin typeface="Comic Sans MS" pitchFamily="66" charset="0"/>
              </a:rPr>
              <a:t>2</a:t>
            </a:r>
            <a:r>
              <a:rPr lang="en-US" sz="1600" b="1" dirty="0">
                <a:solidFill>
                  <a:srgbClr val="244800"/>
                </a:solidFill>
                <a:effectLst>
                  <a:outerShdw blurRad="38100" dist="38100" dir="2700000" algn="tl">
                    <a:srgbClr val="000000">
                      <a:alpha val="43137"/>
                    </a:srgbClr>
                  </a:outerShdw>
                </a:effectLst>
                <a:latin typeface="Comic Sans MS" pitchFamily="66" charset="0"/>
              </a:rPr>
              <a:t>(M) for b=10 fm is marginally smaller</a:t>
            </a: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than v</a:t>
            </a:r>
            <a:r>
              <a:rPr lang="en-US" sz="1600" b="1" baseline="-25000" dirty="0">
                <a:solidFill>
                  <a:srgbClr val="244800"/>
                </a:solidFill>
                <a:effectLst>
                  <a:outerShdw blurRad="38100" dist="38100" dir="2700000" algn="tl">
                    <a:srgbClr val="000000">
                      <a:alpha val="43137"/>
                    </a:srgbClr>
                  </a:outerShdw>
                </a:effectLst>
                <a:latin typeface="Comic Sans MS" pitchFamily="66" charset="0"/>
              </a:rPr>
              <a:t>2</a:t>
            </a:r>
            <a:r>
              <a:rPr lang="en-US" sz="1600" b="1" dirty="0">
                <a:solidFill>
                  <a:srgbClr val="244800"/>
                </a:solidFill>
                <a:effectLst>
                  <a:outerShdw blurRad="38100" dist="38100" dir="2700000" algn="tl">
                    <a:srgbClr val="000000">
                      <a:alpha val="43137"/>
                    </a:srgbClr>
                  </a:outerShdw>
                </a:effectLst>
                <a:latin typeface="Comic Sans MS" pitchFamily="66" charset="0"/>
              </a:rPr>
              <a:t>(M) for b=9 fm.</a:t>
            </a:r>
          </a:p>
        </p:txBody>
      </p:sp>
      <p:sp>
        <p:nvSpPr>
          <p:cNvPr id="5" name="TextBox 4"/>
          <p:cNvSpPr txBox="1"/>
          <p:nvPr/>
        </p:nvSpPr>
        <p:spPr>
          <a:xfrm>
            <a:off x="304800" y="3990975"/>
            <a:ext cx="4232275" cy="2062163"/>
          </a:xfrm>
          <a:prstGeom prst="rect">
            <a:avLst/>
          </a:prstGeom>
          <a:noFill/>
        </p:spPr>
        <p:txBody>
          <a:bodyPr wrap="none">
            <a:spAutoFit/>
          </a:bodyPr>
          <a:lstStyle/>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Initial spatial eccentricity scaled v</a:t>
            </a:r>
            <a:r>
              <a:rPr lang="en-US" sz="1600" b="1" baseline="-25000" dirty="0">
                <a:solidFill>
                  <a:srgbClr val="244800"/>
                </a:solidFill>
                <a:effectLst>
                  <a:outerShdw blurRad="38100" dist="38100" dir="2700000" algn="tl">
                    <a:srgbClr val="000000">
                      <a:alpha val="43137"/>
                    </a:srgbClr>
                  </a:outerShdw>
                </a:effectLst>
                <a:latin typeface="Comic Sans MS" pitchFamily="66" charset="0"/>
              </a:rPr>
              <a:t>2</a:t>
            </a:r>
            <a:r>
              <a:rPr lang="en-US" sz="1600" b="1" dirty="0">
                <a:solidFill>
                  <a:srgbClr val="244800"/>
                </a:solidFill>
                <a:effectLst>
                  <a:outerShdw blurRad="38100" dist="38100" dir="2700000" algn="tl">
                    <a:srgbClr val="000000">
                      <a:alpha val="43137"/>
                    </a:srgbClr>
                  </a:outerShdw>
                </a:effectLst>
                <a:latin typeface="Comic Sans MS" pitchFamily="66" charset="0"/>
              </a:rPr>
              <a:t> of</a:t>
            </a: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thermal </a:t>
            </a:r>
            <a:r>
              <a:rPr lang="en-US" sz="1600" b="1" dirty="0" err="1">
                <a:solidFill>
                  <a:srgbClr val="244800"/>
                </a:solidFill>
                <a:effectLst>
                  <a:outerShdw blurRad="38100" dist="38100" dir="2700000" algn="tl">
                    <a:srgbClr val="000000">
                      <a:alpha val="43137"/>
                    </a:srgbClr>
                  </a:outerShdw>
                </a:effectLst>
                <a:latin typeface="Comic Sans MS" pitchFamily="66" charset="0"/>
              </a:rPr>
              <a:t>dileptons</a:t>
            </a:r>
            <a:r>
              <a:rPr lang="en-US" sz="1600" b="1" dirty="0">
                <a:solidFill>
                  <a:srgbClr val="244800"/>
                </a:solidFill>
                <a:effectLst>
                  <a:outerShdw blurRad="38100" dist="38100" dir="2700000" algn="tl">
                    <a:srgbClr val="000000">
                      <a:alpha val="43137"/>
                    </a:srgbClr>
                  </a:outerShdw>
                </a:effectLst>
                <a:latin typeface="Comic Sans MS" pitchFamily="66" charset="0"/>
              </a:rPr>
              <a:t>  for several masses</a:t>
            </a: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and for different hadrons.</a:t>
            </a:r>
          </a:p>
          <a:p>
            <a:pPr fontAlgn="auto">
              <a:spcBef>
                <a:spcPts val="0"/>
              </a:spcBef>
              <a:spcAft>
                <a:spcPts val="0"/>
              </a:spcAft>
              <a:defRPr/>
            </a:pPr>
            <a:endParaRPr lang="en-US" sz="1600" b="1" dirty="0">
              <a:solidFill>
                <a:srgbClr val="2448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v</a:t>
            </a:r>
            <a:r>
              <a:rPr lang="en-US" sz="1600" b="1" baseline="-25000" dirty="0">
                <a:solidFill>
                  <a:srgbClr val="244800"/>
                </a:solidFill>
                <a:effectLst>
                  <a:outerShdw blurRad="38100" dist="38100" dir="2700000" algn="tl">
                    <a:srgbClr val="000000">
                      <a:alpha val="43137"/>
                    </a:srgbClr>
                  </a:outerShdw>
                </a:effectLst>
                <a:latin typeface="Comic Sans MS" pitchFamily="66" charset="0"/>
              </a:rPr>
              <a:t>2</a:t>
            </a:r>
            <a:r>
              <a:rPr lang="en-US" sz="1600" b="1" dirty="0">
                <a:solidFill>
                  <a:srgbClr val="244800"/>
                </a:solidFill>
                <a:effectLst>
                  <a:outerShdw blurRad="38100" dist="38100" dir="2700000" algn="tl">
                    <a:srgbClr val="000000">
                      <a:alpha val="43137"/>
                    </a:srgbClr>
                  </a:outerShdw>
                </a:effectLst>
                <a:latin typeface="Comic Sans MS" pitchFamily="66" charset="0"/>
              </a:rPr>
              <a:t>/</a:t>
            </a:r>
            <a:r>
              <a:rPr lang="en-US" sz="1600" b="1" dirty="0">
                <a:solidFill>
                  <a:srgbClr val="244800"/>
                </a:solidFill>
                <a:effectLst>
                  <a:outerShdw blurRad="38100" dist="38100" dir="2700000" algn="tl">
                    <a:srgbClr val="000000">
                      <a:alpha val="43137"/>
                    </a:srgbClr>
                  </a:outerShdw>
                </a:effectLst>
                <a:latin typeface="Symbol" pitchFamily="18" charset="2"/>
              </a:rPr>
              <a:t>e</a:t>
            </a:r>
            <a:r>
              <a:rPr lang="en-US" sz="1600" b="1" dirty="0">
                <a:solidFill>
                  <a:srgbClr val="244800"/>
                </a:solidFill>
                <a:effectLst>
                  <a:outerShdw blurRad="38100" dist="38100" dir="2700000" algn="tl">
                    <a:srgbClr val="000000">
                      <a:alpha val="43137"/>
                    </a:srgbClr>
                  </a:outerShdw>
                </a:effectLst>
                <a:latin typeface="Comic Sans MS" pitchFamily="66" charset="0"/>
              </a:rPr>
              <a:t> remains constant </a:t>
            </a:r>
            <a:r>
              <a:rPr lang="en-US" sz="1600" b="1" dirty="0" err="1">
                <a:solidFill>
                  <a:srgbClr val="244800"/>
                </a:solidFill>
                <a:effectLst>
                  <a:outerShdw blurRad="38100" dist="38100" dir="2700000" algn="tl">
                    <a:srgbClr val="000000">
                      <a:alpha val="43137"/>
                    </a:srgbClr>
                  </a:outerShdw>
                </a:effectLst>
                <a:latin typeface="Comic Sans MS" pitchFamily="66" charset="0"/>
              </a:rPr>
              <a:t>upto</a:t>
            </a:r>
            <a:r>
              <a:rPr lang="en-US" sz="1600" b="1" dirty="0">
                <a:solidFill>
                  <a:srgbClr val="244800"/>
                </a:solidFill>
                <a:effectLst>
                  <a:outerShdw blurRad="38100" dist="38100" dir="2700000" algn="tl">
                    <a:srgbClr val="000000">
                      <a:alpha val="43137"/>
                    </a:srgbClr>
                  </a:outerShdw>
                </a:effectLst>
                <a:latin typeface="Comic Sans MS" pitchFamily="66" charset="0"/>
              </a:rPr>
              <a:t> a very large </a:t>
            </a: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value of impact parameter.</a:t>
            </a:r>
          </a:p>
          <a:p>
            <a:pPr fontAlgn="auto">
              <a:spcBef>
                <a:spcPts val="0"/>
              </a:spcBef>
              <a:spcAft>
                <a:spcPts val="0"/>
              </a:spcAft>
              <a:defRPr/>
            </a:pPr>
            <a:endParaRPr lang="en-US" sz="1600" b="1" dirty="0">
              <a:solidFill>
                <a:srgbClr val="2448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244800"/>
                </a:solidFill>
                <a:effectLst>
                  <a:outerShdw blurRad="38100" dist="38100" dir="2700000" algn="tl">
                    <a:srgbClr val="000000">
                      <a:alpha val="43137"/>
                    </a:srgbClr>
                  </a:outerShdw>
                </a:effectLst>
                <a:latin typeface="Comic Sans MS" pitchFamily="66" charset="0"/>
              </a:rPr>
              <a:t>Ideal hydrodynamics is scale invariant.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5429" y="1567540"/>
            <a:ext cx="8447314" cy="3077029"/>
            <a:chOff x="348343" y="464455"/>
            <a:chExt cx="8447314" cy="3077029"/>
          </a:xfrm>
        </p:grpSpPr>
        <p:pic>
          <p:nvPicPr>
            <p:cNvPr id="3" name="Picture 2"/>
            <p:cNvPicPr>
              <a:picLocks noChangeAspect="1" noChangeArrowheads="1"/>
            </p:cNvPicPr>
            <p:nvPr/>
          </p:nvPicPr>
          <p:blipFill>
            <a:blip r:embed="rId2"/>
            <a:srcRect/>
            <a:stretch>
              <a:fillRect/>
            </a:stretch>
          </p:blipFill>
          <p:spPr bwMode="auto">
            <a:xfrm>
              <a:off x="348343" y="464455"/>
              <a:ext cx="4299155" cy="3077029"/>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4508046" y="464456"/>
              <a:ext cx="4287611" cy="3038929"/>
            </a:xfrm>
            <a:prstGeom prst="rect">
              <a:avLst/>
            </a:prstGeom>
            <a:noFill/>
            <a:ln w="9525">
              <a:noFill/>
              <a:miter lim="800000"/>
              <a:headEnd/>
              <a:tailEnd/>
            </a:ln>
            <a:effectLst/>
          </p:spPr>
        </p:pic>
      </p:grpSp>
      <p:sp>
        <p:nvSpPr>
          <p:cNvPr id="5" name="TextBox 4"/>
          <p:cNvSpPr txBox="1"/>
          <p:nvPr/>
        </p:nvSpPr>
        <p:spPr>
          <a:xfrm>
            <a:off x="667657" y="595087"/>
            <a:ext cx="8040914"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smtClean="0">
                <a:latin typeface="Arial Rounded MT Bold" pitchFamily="34" charset="0"/>
              </a:rPr>
              <a:t>Spectra and v</a:t>
            </a:r>
            <a:r>
              <a:rPr lang="en-US" sz="3200" baseline="-25000" dirty="0" smtClean="0">
                <a:latin typeface="Arial Rounded MT Bold" pitchFamily="34" charset="0"/>
              </a:rPr>
              <a:t>2</a:t>
            </a:r>
            <a:r>
              <a:rPr lang="en-US" sz="3200" dirty="0" smtClean="0">
                <a:latin typeface="Arial Rounded MT Bold" pitchFamily="34" charset="0"/>
              </a:rPr>
              <a:t> of </a:t>
            </a:r>
            <a:r>
              <a:rPr lang="en-US" sz="3200" dirty="0" err="1" smtClean="0">
                <a:latin typeface="Arial Rounded MT Bold" pitchFamily="34" charset="0"/>
              </a:rPr>
              <a:t>pions</a:t>
            </a:r>
            <a:endParaRPr lang="en-US" sz="3200" dirty="0">
              <a:latin typeface="Arial Rounded MT Bold" pitchFamily="34" charset="0"/>
            </a:endParaRPr>
          </a:p>
        </p:txBody>
      </p:sp>
      <p:sp>
        <p:nvSpPr>
          <p:cNvPr id="6" name="TextBox 5"/>
          <p:cNvSpPr txBox="1"/>
          <p:nvPr/>
        </p:nvSpPr>
        <p:spPr>
          <a:xfrm>
            <a:off x="827314" y="5297715"/>
            <a:ext cx="7808687" cy="1200329"/>
          </a:xfrm>
          <a:prstGeom prst="rect">
            <a:avLst/>
          </a:prstGeom>
          <a:noFill/>
        </p:spPr>
        <p:txBody>
          <a:bodyPr wrap="square" rtlCol="0">
            <a:spAutoFit/>
          </a:bodyPr>
          <a:lstStyle/>
          <a:p>
            <a:r>
              <a:rPr lang="en-US" b="1" dirty="0" smtClean="0">
                <a:latin typeface="Comic Sans MS" pitchFamily="66" charset="0"/>
              </a:rPr>
              <a:t>For large initial times the inverse slope of </a:t>
            </a:r>
            <a:r>
              <a:rPr lang="en-US" b="1" dirty="0" err="1" smtClean="0">
                <a:latin typeface="Comic Sans MS" pitchFamily="66" charset="0"/>
              </a:rPr>
              <a:t>pion</a:t>
            </a:r>
            <a:r>
              <a:rPr lang="en-US" b="1" dirty="0" smtClean="0">
                <a:latin typeface="Comic Sans MS" pitchFamily="66" charset="0"/>
              </a:rPr>
              <a:t> spectrum is </a:t>
            </a:r>
          </a:p>
          <a:p>
            <a:r>
              <a:rPr lang="en-US" b="1" dirty="0" smtClean="0">
                <a:latin typeface="Comic Sans MS" pitchFamily="66" charset="0"/>
              </a:rPr>
              <a:t>smaller due to late start of flow.</a:t>
            </a:r>
          </a:p>
          <a:p>
            <a:endParaRPr lang="en-US" b="1" dirty="0" smtClean="0">
              <a:latin typeface="Comic Sans MS" pitchFamily="66" charset="0"/>
            </a:endParaRPr>
          </a:p>
          <a:p>
            <a:r>
              <a:rPr lang="en-US" b="1" dirty="0" smtClean="0">
                <a:latin typeface="Comic Sans MS" pitchFamily="66" charset="0"/>
              </a:rPr>
              <a:t>Differential elliptic flow is almost independent of initial time.</a:t>
            </a:r>
            <a:endParaRPr lang="en-US" b="1" dirty="0">
              <a:latin typeface="Comic Sans MS" pitchFamily="66" charset="0"/>
            </a:endParaRPr>
          </a:p>
        </p:txBody>
      </p:sp>
      <p:sp>
        <p:nvSpPr>
          <p:cNvPr id="8" name="TextBox 11"/>
          <p:cNvSpPr txBox="1">
            <a:spLocks noChangeArrowheads="1"/>
          </p:cNvSpPr>
          <p:nvPr/>
        </p:nvSpPr>
        <p:spPr bwMode="auto">
          <a:xfrm>
            <a:off x="3857172" y="4800600"/>
            <a:ext cx="4929491" cy="307777"/>
          </a:xfrm>
          <a:prstGeom prst="rect">
            <a:avLst/>
          </a:prstGeom>
          <a:noFill/>
          <a:ln w="9525">
            <a:noFill/>
            <a:miter lim="800000"/>
            <a:headEnd/>
            <a:tailEnd/>
          </a:ln>
        </p:spPr>
        <p:txBody>
          <a:bodyPr wrap="none">
            <a:spAutoFit/>
          </a:bodyPr>
          <a:lstStyle/>
          <a:p>
            <a:r>
              <a:rPr lang="en-US" sz="1400" dirty="0">
                <a:solidFill>
                  <a:srgbClr val="C00000"/>
                </a:solidFill>
                <a:latin typeface="Arial Black" pitchFamily="34" charset="0"/>
              </a:rPr>
              <a:t>R. </a:t>
            </a:r>
            <a:r>
              <a:rPr lang="en-US" sz="1400" dirty="0" err="1" smtClean="0">
                <a:solidFill>
                  <a:srgbClr val="C00000"/>
                </a:solidFill>
                <a:latin typeface="Arial Black" pitchFamily="34" charset="0"/>
              </a:rPr>
              <a:t>Chatterjee</a:t>
            </a:r>
            <a:r>
              <a:rPr lang="en-US" sz="1400" dirty="0" smtClean="0">
                <a:solidFill>
                  <a:srgbClr val="C00000"/>
                </a:solidFill>
                <a:latin typeface="Arial Black" pitchFamily="34" charset="0"/>
              </a:rPr>
              <a:t>, D. K. </a:t>
            </a:r>
            <a:r>
              <a:rPr lang="en-US" sz="1400" dirty="0" err="1" smtClean="0">
                <a:solidFill>
                  <a:srgbClr val="C00000"/>
                </a:solidFill>
                <a:latin typeface="Arial Black" pitchFamily="34" charset="0"/>
              </a:rPr>
              <a:t>Srivastava</a:t>
            </a:r>
            <a:r>
              <a:rPr lang="en-US" sz="1400" dirty="0" smtClean="0">
                <a:solidFill>
                  <a:srgbClr val="C00000"/>
                </a:solidFill>
                <a:latin typeface="Arial Black" pitchFamily="34" charset="0"/>
              </a:rPr>
              <a:t>,  </a:t>
            </a:r>
            <a:r>
              <a:rPr lang="en-US" sz="1400" dirty="0">
                <a:solidFill>
                  <a:srgbClr val="C00000"/>
                </a:solidFill>
                <a:latin typeface="Arial Black" pitchFamily="34" charset="0"/>
              </a:rPr>
              <a:t>arXiv:0809.0548</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98260" y="2085861"/>
            <a:ext cx="8298997" cy="3019085"/>
            <a:chOff x="482146" y="3464719"/>
            <a:chExt cx="8298997" cy="3019085"/>
          </a:xfrm>
        </p:grpSpPr>
        <p:pic>
          <p:nvPicPr>
            <p:cNvPr id="125956" name="Picture 4"/>
            <p:cNvPicPr>
              <a:picLocks noChangeAspect="1" noChangeArrowheads="1"/>
            </p:cNvPicPr>
            <p:nvPr/>
          </p:nvPicPr>
          <p:blipFill>
            <a:blip r:embed="rId2"/>
            <a:srcRect/>
            <a:stretch>
              <a:fillRect/>
            </a:stretch>
          </p:blipFill>
          <p:spPr bwMode="auto">
            <a:xfrm>
              <a:off x="482146" y="3548648"/>
              <a:ext cx="4118882" cy="2935156"/>
            </a:xfrm>
            <a:prstGeom prst="rect">
              <a:avLst/>
            </a:prstGeom>
            <a:noFill/>
            <a:ln w="9525">
              <a:noFill/>
              <a:miter lim="800000"/>
              <a:headEnd/>
              <a:tailEnd/>
            </a:ln>
            <a:effectLst/>
          </p:spPr>
        </p:pic>
        <p:pic>
          <p:nvPicPr>
            <p:cNvPr id="125957" name="Picture 5"/>
            <p:cNvPicPr>
              <a:picLocks noChangeAspect="1" noChangeArrowheads="1"/>
            </p:cNvPicPr>
            <p:nvPr/>
          </p:nvPicPr>
          <p:blipFill>
            <a:blip r:embed="rId3"/>
            <a:srcRect/>
            <a:stretch>
              <a:fillRect/>
            </a:stretch>
          </p:blipFill>
          <p:spPr bwMode="auto">
            <a:xfrm>
              <a:off x="4571775" y="3464719"/>
              <a:ext cx="4209368" cy="2984388"/>
            </a:xfrm>
            <a:prstGeom prst="rect">
              <a:avLst/>
            </a:prstGeom>
            <a:noFill/>
            <a:ln w="9525">
              <a:noFill/>
              <a:miter lim="800000"/>
              <a:headEnd/>
              <a:tailEnd/>
            </a:ln>
            <a:effectLst/>
          </p:spPr>
        </p:pic>
      </p:grpSp>
      <p:sp>
        <p:nvSpPr>
          <p:cNvPr id="9" name="TextBox 8"/>
          <p:cNvSpPr txBox="1"/>
          <p:nvPr/>
        </p:nvSpPr>
        <p:spPr>
          <a:xfrm>
            <a:off x="1262742" y="725715"/>
            <a:ext cx="6705600"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smtClean="0">
                <a:latin typeface="Arial Rounded MT Bold" pitchFamily="34" charset="0"/>
              </a:rPr>
              <a:t>Spectra and v</a:t>
            </a:r>
            <a:r>
              <a:rPr lang="en-US" sz="3200" baseline="-25000" dirty="0" smtClean="0">
                <a:latin typeface="Arial Rounded MT Bold" pitchFamily="34" charset="0"/>
              </a:rPr>
              <a:t>2</a:t>
            </a:r>
            <a:r>
              <a:rPr lang="en-US" sz="3200" dirty="0" smtClean="0">
                <a:latin typeface="Arial Rounded MT Bold" pitchFamily="34" charset="0"/>
              </a:rPr>
              <a:t> of rho  mesons</a:t>
            </a:r>
            <a:endParaRPr lang="en-US" sz="32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10221" y="1380276"/>
            <a:ext cx="9033779" cy="3206237"/>
            <a:chOff x="110221" y="1380276"/>
            <a:chExt cx="9033779" cy="3206237"/>
          </a:xfrm>
        </p:grpSpPr>
        <p:pic>
          <p:nvPicPr>
            <p:cNvPr id="126979" name="Picture 3"/>
            <p:cNvPicPr>
              <a:picLocks noChangeAspect="1" noChangeArrowheads="1"/>
            </p:cNvPicPr>
            <p:nvPr/>
          </p:nvPicPr>
          <p:blipFill>
            <a:blip r:embed="rId2"/>
            <a:srcRect/>
            <a:stretch>
              <a:fillRect/>
            </a:stretch>
          </p:blipFill>
          <p:spPr bwMode="auto">
            <a:xfrm>
              <a:off x="4562460" y="1407885"/>
              <a:ext cx="4581540" cy="3158218"/>
            </a:xfrm>
            <a:prstGeom prst="rect">
              <a:avLst/>
            </a:prstGeom>
            <a:noFill/>
            <a:ln w="9525">
              <a:noFill/>
              <a:miter lim="800000"/>
              <a:headEnd/>
              <a:tailEnd/>
            </a:ln>
            <a:effectLst/>
          </p:spPr>
        </p:pic>
        <p:pic>
          <p:nvPicPr>
            <p:cNvPr id="126978" name="Picture 2"/>
            <p:cNvPicPr>
              <a:picLocks noChangeAspect="1" noChangeArrowheads="1"/>
            </p:cNvPicPr>
            <p:nvPr/>
          </p:nvPicPr>
          <p:blipFill>
            <a:blip r:embed="rId3"/>
            <a:srcRect/>
            <a:stretch>
              <a:fillRect/>
            </a:stretch>
          </p:blipFill>
          <p:spPr bwMode="auto">
            <a:xfrm>
              <a:off x="110221" y="1380276"/>
              <a:ext cx="4469300" cy="3206237"/>
            </a:xfrm>
            <a:prstGeom prst="rect">
              <a:avLst/>
            </a:prstGeom>
            <a:noFill/>
            <a:ln w="9525">
              <a:noFill/>
              <a:miter lim="800000"/>
              <a:headEnd/>
              <a:tailEnd/>
            </a:ln>
            <a:effectLst/>
          </p:spPr>
        </p:pic>
      </p:grpSp>
      <p:sp>
        <p:nvSpPr>
          <p:cNvPr id="6" name="TextBox 5"/>
          <p:cNvSpPr txBox="1"/>
          <p:nvPr/>
        </p:nvSpPr>
        <p:spPr>
          <a:xfrm>
            <a:off x="551543" y="537030"/>
            <a:ext cx="8040914"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smtClean="0">
                <a:latin typeface="Arial Rounded MT Bold" pitchFamily="34" charset="0"/>
              </a:rPr>
              <a:t>Thermal photon spectra at different </a:t>
            </a:r>
            <a:r>
              <a:rPr lang="en-US" sz="3200" dirty="0" smtClean="0">
                <a:latin typeface="Symbol" pitchFamily="18" charset="2"/>
              </a:rPr>
              <a:t>t</a:t>
            </a:r>
            <a:r>
              <a:rPr lang="en-US" sz="3200" baseline="-25000" dirty="0" smtClean="0">
                <a:latin typeface="Arial Rounded MT Bold" pitchFamily="34" charset="0"/>
              </a:rPr>
              <a:t>0</a:t>
            </a:r>
            <a:endParaRPr lang="en-US" sz="3200" baseline="-25000" dirty="0">
              <a:latin typeface="Arial Rounded MT Bold" pitchFamily="34" charset="0"/>
            </a:endParaRPr>
          </a:p>
        </p:txBody>
      </p:sp>
      <p:sp>
        <p:nvSpPr>
          <p:cNvPr id="7" name="TextBox 6"/>
          <p:cNvSpPr txBox="1"/>
          <p:nvPr/>
        </p:nvSpPr>
        <p:spPr>
          <a:xfrm flipH="1">
            <a:off x="261257" y="4731657"/>
            <a:ext cx="8519885" cy="1754326"/>
          </a:xfrm>
          <a:prstGeom prst="rect">
            <a:avLst/>
          </a:prstGeom>
          <a:noFill/>
        </p:spPr>
        <p:txBody>
          <a:bodyPr wrap="square" rtlCol="0">
            <a:spAutoFit/>
          </a:bodyPr>
          <a:lstStyle/>
          <a:p>
            <a:r>
              <a:rPr lang="en-US" b="1" dirty="0" smtClean="0">
                <a:latin typeface="Comic Sans MS" pitchFamily="66" charset="0"/>
              </a:rPr>
              <a:t>Contributions from </a:t>
            </a:r>
            <a:r>
              <a:rPr lang="en-US" b="1" dirty="0" err="1" smtClean="0">
                <a:latin typeface="Comic Sans MS" pitchFamily="66" charset="0"/>
              </a:rPr>
              <a:t>hadronic</a:t>
            </a:r>
            <a:r>
              <a:rPr lang="en-US" b="1" dirty="0" smtClean="0">
                <a:latin typeface="Comic Sans MS" pitchFamily="66" charset="0"/>
              </a:rPr>
              <a:t> matter for different starting times are only marginally different at lower </a:t>
            </a:r>
            <a:r>
              <a:rPr lang="en-US" b="1" dirty="0" err="1" smtClean="0">
                <a:latin typeface="Comic Sans MS" pitchFamily="66" charset="0"/>
              </a:rPr>
              <a:t>p</a:t>
            </a:r>
            <a:r>
              <a:rPr lang="en-US" b="1" baseline="-25000" dirty="0" err="1" smtClean="0">
                <a:latin typeface="Comic Sans MS" pitchFamily="66" charset="0"/>
              </a:rPr>
              <a:t>T</a:t>
            </a:r>
            <a:r>
              <a:rPr lang="en-US" b="1" dirty="0" err="1" smtClean="0">
                <a:latin typeface="Comic Sans MS" pitchFamily="66" charset="0"/>
              </a:rPr>
              <a:t>.</a:t>
            </a:r>
            <a:r>
              <a:rPr lang="en-US" b="1" dirty="0" smtClean="0">
                <a:latin typeface="Comic Sans MS" pitchFamily="66" charset="0"/>
              </a:rPr>
              <a:t>  </a:t>
            </a:r>
          </a:p>
          <a:p>
            <a:endParaRPr lang="en-US" b="1" dirty="0" smtClean="0">
              <a:latin typeface="Comic Sans MS" pitchFamily="66" charset="0"/>
            </a:endParaRPr>
          </a:p>
          <a:p>
            <a:r>
              <a:rPr lang="en-US" b="1" dirty="0" smtClean="0">
                <a:latin typeface="Comic Sans MS" pitchFamily="66" charset="0"/>
              </a:rPr>
              <a:t>The total production of thermal photons for </a:t>
            </a:r>
            <a:r>
              <a:rPr lang="en-US" b="1" dirty="0" err="1" smtClean="0">
                <a:latin typeface="Comic Sans MS" pitchFamily="66" charset="0"/>
              </a:rPr>
              <a:t>p</a:t>
            </a:r>
            <a:r>
              <a:rPr lang="en-US" b="1" baseline="-25000" dirty="0" err="1" smtClean="0">
                <a:latin typeface="Comic Sans MS" pitchFamily="66" charset="0"/>
              </a:rPr>
              <a:t>T</a:t>
            </a:r>
            <a:r>
              <a:rPr lang="en-US" b="1" dirty="0" smtClean="0">
                <a:latin typeface="Comic Sans MS" pitchFamily="66" charset="0"/>
              </a:rPr>
              <a:t> &lt; 1 </a:t>
            </a:r>
            <a:r>
              <a:rPr lang="en-US" b="1" dirty="0" err="1" smtClean="0">
                <a:latin typeface="Comic Sans MS" pitchFamily="66" charset="0"/>
              </a:rPr>
              <a:t>GeV</a:t>
            </a:r>
            <a:r>
              <a:rPr lang="en-US" b="1" dirty="0" smtClean="0">
                <a:latin typeface="Comic Sans MS" pitchFamily="66" charset="0"/>
              </a:rPr>
              <a:t> is not strongly affected, at </a:t>
            </a:r>
            <a:r>
              <a:rPr lang="en-US" b="1" dirty="0" err="1" smtClean="0">
                <a:latin typeface="Comic Sans MS" pitchFamily="66" charset="0"/>
              </a:rPr>
              <a:t>p</a:t>
            </a:r>
            <a:r>
              <a:rPr lang="en-US" b="1" baseline="-25000" dirty="0" err="1" smtClean="0">
                <a:latin typeface="Comic Sans MS" pitchFamily="66" charset="0"/>
              </a:rPr>
              <a:t>T</a:t>
            </a:r>
            <a:r>
              <a:rPr lang="en-US" b="1" dirty="0" smtClean="0">
                <a:latin typeface="Comic Sans MS" pitchFamily="66" charset="0"/>
              </a:rPr>
              <a:t>=6 </a:t>
            </a:r>
            <a:r>
              <a:rPr lang="en-US" b="1" dirty="0" err="1" smtClean="0">
                <a:latin typeface="Comic Sans MS" pitchFamily="66" charset="0"/>
              </a:rPr>
              <a:t>GeV</a:t>
            </a:r>
            <a:r>
              <a:rPr lang="en-US" b="1" dirty="0" smtClean="0">
                <a:latin typeface="Comic Sans MS" pitchFamily="66" charset="0"/>
              </a:rPr>
              <a:t>, it increases by more than four order of magnitude.</a:t>
            </a:r>
            <a:endParaRPr lang="en-US" b="1" dirty="0">
              <a:latin typeface="Comic Sans MS" pitchFamily="66"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srcRect/>
          <a:stretch>
            <a:fillRect/>
          </a:stretch>
        </p:blipFill>
        <p:spPr bwMode="auto">
          <a:xfrm>
            <a:off x="1396269" y="1393371"/>
            <a:ext cx="5840340" cy="4165599"/>
          </a:xfrm>
          <a:prstGeom prst="rect">
            <a:avLst/>
          </a:prstGeom>
          <a:noFill/>
          <a:ln w="9525">
            <a:noFill/>
            <a:miter lim="800000"/>
            <a:headEnd/>
            <a:tailEnd/>
          </a:ln>
          <a:effectLst/>
        </p:spPr>
      </p:pic>
      <p:sp>
        <p:nvSpPr>
          <p:cNvPr id="3" name="TextBox 2"/>
          <p:cNvSpPr txBox="1"/>
          <p:nvPr/>
        </p:nvSpPr>
        <p:spPr>
          <a:xfrm>
            <a:off x="420914" y="551542"/>
            <a:ext cx="8113486" cy="478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smtClean="0">
                <a:latin typeface="Arial Rounded MT Bold" pitchFamily="34" charset="0"/>
              </a:rPr>
              <a:t>Thermal photon elliptic flow at RHIC for different </a:t>
            </a:r>
            <a:r>
              <a:rPr lang="en-US" sz="2400" dirty="0" smtClean="0">
                <a:latin typeface="Symbol" pitchFamily="18" charset="2"/>
              </a:rPr>
              <a:t>t</a:t>
            </a:r>
            <a:r>
              <a:rPr lang="en-US" sz="2400" baseline="-25000" dirty="0" smtClean="0">
                <a:latin typeface="Arial Rounded MT Bold" pitchFamily="34" charset="0"/>
              </a:rPr>
              <a:t>0</a:t>
            </a:r>
            <a:endParaRPr lang="en-US" sz="2400" baseline="-25000" dirty="0">
              <a:latin typeface="Arial Rounded MT Bold" pitchFamily="34" charset="0"/>
            </a:endParaRPr>
          </a:p>
        </p:txBody>
      </p:sp>
      <p:sp>
        <p:nvSpPr>
          <p:cNvPr id="4" name="TextBox 3"/>
          <p:cNvSpPr txBox="1"/>
          <p:nvPr/>
        </p:nvSpPr>
        <p:spPr>
          <a:xfrm>
            <a:off x="348343" y="5979885"/>
            <a:ext cx="7720383" cy="646331"/>
          </a:xfrm>
          <a:prstGeom prst="rect">
            <a:avLst/>
          </a:prstGeom>
          <a:noFill/>
        </p:spPr>
        <p:txBody>
          <a:bodyPr wrap="none" rtlCol="0">
            <a:spAutoFit/>
          </a:bodyPr>
          <a:lstStyle/>
          <a:p>
            <a:r>
              <a:rPr lang="en-US" b="1" dirty="0" smtClean="0">
                <a:latin typeface="Comic Sans MS" pitchFamily="66" charset="0"/>
              </a:rPr>
              <a:t>The results for  the final v</a:t>
            </a:r>
            <a:r>
              <a:rPr lang="en-US" b="1" baseline="-25000" dirty="0" smtClean="0">
                <a:latin typeface="Comic Sans MS" pitchFamily="66" charset="0"/>
              </a:rPr>
              <a:t>2</a:t>
            </a:r>
            <a:r>
              <a:rPr lang="en-US" b="1" dirty="0" smtClean="0">
                <a:latin typeface="Comic Sans MS" pitchFamily="66" charset="0"/>
              </a:rPr>
              <a:t> for thermal photons reveal  a large </a:t>
            </a:r>
          </a:p>
          <a:p>
            <a:r>
              <a:rPr lang="en-US" b="1" dirty="0" smtClean="0">
                <a:latin typeface="Comic Sans MS" pitchFamily="66" charset="0"/>
              </a:rPr>
              <a:t>sensitivity to the initial time </a:t>
            </a:r>
            <a:r>
              <a:rPr lang="en-US" b="1" dirty="0" smtClean="0">
                <a:latin typeface="Symbol" pitchFamily="18" charset="2"/>
              </a:rPr>
              <a:t>t</a:t>
            </a:r>
            <a:r>
              <a:rPr lang="en-US" b="1" baseline="-25000" dirty="0" smtClean="0">
                <a:latin typeface="Comic Sans MS" pitchFamily="66" charset="0"/>
              </a:rPr>
              <a:t>0</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srcRect/>
          <a:stretch>
            <a:fillRect/>
          </a:stretch>
        </p:blipFill>
        <p:spPr bwMode="auto">
          <a:xfrm>
            <a:off x="1348471" y="1630699"/>
            <a:ext cx="5894160" cy="4128298"/>
          </a:xfrm>
          <a:prstGeom prst="rect">
            <a:avLst/>
          </a:prstGeom>
          <a:noFill/>
          <a:ln w="9525">
            <a:noFill/>
            <a:miter lim="800000"/>
            <a:headEnd/>
            <a:tailEnd/>
          </a:ln>
          <a:effectLst/>
        </p:spPr>
      </p:pic>
      <p:sp>
        <p:nvSpPr>
          <p:cNvPr id="3" name="TextBox 2"/>
          <p:cNvSpPr txBox="1"/>
          <p:nvPr/>
        </p:nvSpPr>
        <p:spPr>
          <a:xfrm>
            <a:off x="1204686" y="667656"/>
            <a:ext cx="6212114"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b="1" dirty="0" smtClean="0"/>
              <a:t>Comparison with PHENIX data</a:t>
            </a:r>
            <a:endParaRPr lang="en-US" sz="2400"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063" y="392113"/>
            <a:ext cx="6096000" cy="584200"/>
          </a:xfrm>
          <a:prstGeom prst="rect">
            <a:avLst/>
          </a:prstGeom>
          <a:solidFill>
            <a:srgbClr val="92BD31"/>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3200" dirty="0">
                <a:solidFill>
                  <a:schemeClr val="bg1"/>
                </a:solidFill>
                <a:latin typeface="Algerian" pitchFamily="82" charset="0"/>
              </a:rPr>
              <a:t>Summary  &amp; conclusions</a:t>
            </a:r>
          </a:p>
        </p:txBody>
      </p:sp>
      <p:sp>
        <p:nvSpPr>
          <p:cNvPr id="3" name="TextBox 2"/>
          <p:cNvSpPr txBox="1"/>
          <p:nvPr/>
        </p:nvSpPr>
        <p:spPr>
          <a:xfrm>
            <a:off x="406400" y="1379538"/>
            <a:ext cx="8491538" cy="4524315"/>
          </a:xfrm>
          <a:prstGeom prst="rect">
            <a:avLst/>
          </a:prstGeom>
          <a:noFill/>
        </p:spPr>
        <p:txBody>
          <a:bodyPr>
            <a:spAutoFit/>
          </a:bodyPr>
          <a:lstStyle/>
          <a:p>
            <a:pPr fontAlgn="auto">
              <a:spcBef>
                <a:spcPts val="0"/>
              </a:spcBef>
              <a:spcAft>
                <a:spcPts val="0"/>
              </a:spcAft>
              <a:buFont typeface="Wingdings" pitchFamily="2" charset="2"/>
              <a:buChar char="q"/>
              <a:defRPr/>
            </a:pP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Elliptic flow electromagnetic radiation has a great potential to explore</a:t>
            </a:r>
          </a:p>
          <a:p>
            <a:pPr fontAlgn="auto">
              <a:spcBef>
                <a:spcPts val="0"/>
              </a:spcBef>
              <a:spcAft>
                <a:spcPts val="0"/>
              </a:spcAft>
              <a:defRPr/>
            </a:pP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the properties and early time dynamics of Quark Gluon Plasma.</a:t>
            </a:r>
          </a:p>
          <a:p>
            <a:pPr fontAlgn="auto">
              <a:spcBef>
                <a:spcPts val="0"/>
              </a:spcBef>
              <a:spcAft>
                <a:spcPts val="0"/>
              </a:spcAft>
              <a:buFont typeface="Wingdings" pitchFamily="2" charset="2"/>
              <a:buChar char="q"/>
              <a:defRPr/>
            </a:pPr>
            <a:endPar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endParaRPr lang="en-US" b="1" dirty="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 typeface="Wingdings" pitchFamily="2" charset="2"/>
              <a:buChar char="q"/>
              <a:defRPr/>
            </a:pP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Photon and </a:t>
            </a:r>
            <a:r>
              <a:rPr lang="en-US" b="1" dirty="0" err="1">
                <a:solidFill>
                  <a:schemeClr val="accent2">
                    <a:lumMod val="50000"/>
                  </a:schemeClr>
                </a:solidFill>
                <a:effectLst>
                  <a:outerShdw blurRad="38100" dist="38100" dir="2700000" algn="tl">
                    <a:srgbClr val="000000">
                      <a:alpha val="43137"/>
                    </a:srgbClr>
                  </a:outerShdw>
                </a:effectLst>
                <a:latin typeface="Comic Sans MS" pitchFamily="66" charset="0"/>
              </a:rPr>
              <a:t>dilepton</a:t>
            </a: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 flow at large p</a:t>
            </a:r>
            <a:r>
              <a:rPr lang="en-US" b="1" baseline="-25000" dirty="0">
                <a:solidFill>
                  <a:schemeClr val="accent2">
                    <a:lumMod val="50000"/>
                  </a:schemeClr>
                </a:solidFill>
                <a:effectLst>
                  <a:outerShdw blurRad="38100" dist="38100" dir="2700000" algn="tl">
                    <a:srgbClr val="000000">
                      <a:alpha val="43137"/>
                    </a:srgbClr>
                  </a:outerShdw>
                </a:effectLst>
                <a:latin typeface="Comic Sans MS" pitchFamily="66" charset="0"/>
              </a:rPr>
              <a:t>T</a:t>
            </a: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 and/or high invariant mass reflect </a:t>
            </a:r>
          </a:p>
          <a:p>
            <a:pPr fontAlgn="auto">
              <a:spcBef>
                <a:spcPts val="0"/>
              </a:spcBef>
              <a:spcAft>
                <a:spcPts val="0"/>
              </a:spcAft>
              <a:defRPr/>
            </a:pP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the anisotropies of the </a:t>
            </a:r>
            <a:r>
              <a:rPr lang="en-US" b="1" dirty="0" err="1">
                <a:solidFill>
                  <a:schemeClr val="accent2">
                    <a:lumMod val="50000"/>
                  </a:schemeClr>
                </a:solidFill>
                <a:effectLst>
                  <a:outerShdw blurRad="38100" dist="38100" dir="2700000" algn="tl">
                    <a:srgbClr val="000000">
                      <a:alpha val="43137"/>
                    </a:srgbClr>
                  </a:outerShdw>
                </a:effectLst>
                <a:latin typeface="Comic Sans MS" pitchFamily="66" charset="0"/>
              </a:rPr>
              <a:t>partonic</a:t>
            </a: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 phase.</a:t>
            </a:r>
          </a:p>
          <a:p>
            <a:pPr fontAlgn="auto">
              <a:spcBef>
                <a:spcPts val="0"/>
              </a:spcBef>
              <a:spcAft>
                <a:spcPts val="0"/>
              </a:spcAft>
              <a:defRPr/>
            </a:pPr>
            <a:endPar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endParaRPr lang="en-US" b="1" dirty="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 typeface="Wingdings" pitchFamily="2" charset="2"/>
              <a:buChar char="q"/>
              <a:defRPr/>
            </a:pP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Temporal contours of elliptic flow and spectra show the gradual build up </a:t>
            </a:r>
          </a:p>
          <a:p>
            <a:pPr fontAlgn="auto">
              <a:spcBef>
                <a:spcPts val="0"/>
              </a:spcBef>
              <a:spcAft>
                <a:spcPts val="0"/>
              </a:spcAft>
              <a:defRPr/>
            </a:pPr>
            <a:r>
              <a:rPr lang="en-US" b="1" dirty="0">
                <a:solidFill>
                  <a:schemeClr val="accent2">
                    <a:lumMod val="50000"/>
                  </a:schemeClr>
                </a:solidFill>
                <a:effectLst>
                  <a:outerShdw blurRad="38100" dist="38100" dir="2700000" algn="tl">
                    <a:srgbClr val="000000">
                      <a:alpha val="43137"/>
                    </a:srgbClr>
                  </a:outerShdw>
                </a:effectLst>
                <a:latin typeface="Comic Sans MS" pitchFamily="66" charset="0"/>
              </a:rPr>
              <a:t>of flow and the relative contribution of quark matter and hadronic matter in the total flow with changing time. </a:t>
            </a:r>
            <a:endPar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endPar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endPar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 typeface="Wingdings" pitchFamily="2" charset="2"/>
              <a:buChar char="q"/>
              <a:defRPr/>
            </a:pPr>
            <a:r>
              <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rPr>
              <a:t>v</a:t>
            </a:r>
            <a:r>
              <a:rPr lang="en-US" b="1" baseline="-25000" dirty="0" smtClean="0">
                <a:solidFill>
                  <a:schemeClr val="accent2">
                    <a:lumMod val="50000"/>
                  </a:schemeClr>
                </a:solidFill>
                <a:effectLst>
                  <a:outerShdw blurRad="38100" dist="38100" dir="2700000" algn="tl">
                    <a:srgbClr val="000000">
                      <a:alpha val="43137"/>
                    </a:srgbClr>
                  </a:outerShdw>
                </a:effectLst>
                <a:latin typeface="Comic Sans MS" pitchFamily="66" charset="0"/>
              </a:rPr>
              <a:t>2</a:t>
            </a:r>
            <a:r>
              <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rPr>
              <a:t> of thermal photon is sensitive to initial time and experimental determination of v</a:t>
            </a:r>
            <a:r>
              <a:rPr lang="en-US" b="1" baseline="-25000" dirty="0" smtClean="0">
                <a:solidFill>
                  <a:schemeClr val="accent2">
                    <a:lumMod val="50000"/>
                  </a:schemeClr>
                </a:solidFill>
                <a:effectLst>
                  <a:outerShdw blurRad="38100" dist="38100" dir="2700000" algn="tl">
                    <a:srgbClr val="000000">
                      <a:alpha val="43137"/>
                    </a:srgbClr>
                  </a:outerShdw>
                </a:effectLst>
                <a:latin typeface="Comic Sans MS" pitchFamily="66" charset="0"/>
              </a:rPr>
              <a:t>2</a:t>
            </a:r>
            <a:r>
              <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rPr>
              <a:t> can help us to determine </a:t>
            </a:r>
            <a:r>
              <a:rPr lang="en-US" b="1" dirty="0" smtClean="0">
                <a:solidFill>
                  <a:schemeClr val="accent2">
                    <a:lumMod val="50000"/>
                  </a:schemeClr>
                </a:solidFill>
                <a:effectLst>
                  <a:outerShdw blurRad="38100" dist="38100" dir="2700000" algn="tl">
                    <a:srgbClr val="000000">
                      <a:alpha val="43137"/>
                    </a:srgbClr>
                  </a:outerShdw>
                </a:effectLst>
                <a:latin typeface="Symbol" pitchFamily="18" charset="2"/>
              </a:rPr>
              <a:t>t</a:t>
            </a:r>
            <a:r>
              <a:rPr lang="en-US" b="1" baseline="-25000" dirty="0" smtClean="0">
                <a:solidFill>
                  <a:schemeClr val="accent2">
                    <a:lumMod val="50000"/>
                  </a:schemeClr>
                </a:solidFill>
                <a:effectLst>
                  <a:outerShdw blurRad="38100" dist="38100" dir="2700000" algn="tl">
                    <a:srgbClr val="000000">
                      <a:alpha val="43137"/>
                    </a:srgbClr>
                  </a:outerShdw>
                </a:effectLst>
                <a:latin typeface="Comic Sans MS" pitchFamily="66" charset="0"/>
              </a:rPr>
              <a:t>0</a:t>
            </a:r>
            <a:r>
              <a:rPr lang="en-US" b="1" dirty="0" smtClean="0">
                <a:solidFill>
                  <a:schemeClr val="accent2">
                    <a:lumMod val="50000"/>
                  </a:schemeClr>
                </a:solidFill>
                <a:effectLst>
                  <a:outerShdw blurRad="38100" dist="38100" dir="2700000" algn="tl">
                    <a:srgbClr val="000000">
                      <a:alpha val="43137"/>
                    </a:srgbClr>
                  </a:outerShdw>
                </a:effectLst>
                <a:latin typeface="Comic Sans MS" pitchFamily="66" charset="0"/>
              </a:rPr>
              <a:t> accurately.</a:t>
            </a:r>
            <a:endParaRPr lang="en-US" b="1" dirty="0">
              <a:solidFill>
                <a:schemeClr val="accent2">
                  <a:lumMod val="50000"/>
                </a:schemeClr>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buFont typeface="Wingdings" pitchFamily="2" charset="2"/>
              <a:buChar char="q"/>
              <a:defRPr/>
            </a:pPr>
            <a:endParaRPr lang="en-US" b="1" dirty="0">
              <a:solidFill>
                <a:schemeClr val="accent2">
                  <a:lumMod val="50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5503863" y="4151313"/>
            <a:ext cx="2895600" cy="2333625"/>
          </a:xfrm>
          <a:prstGeom prst="rect">
            <a:avLst/>
          </a:prstGeom>
          <a:ln>
            <a:noFill/>
          </a:ln>
          <a:effectLst>
            <a:outerShdw blurRad="292100" dist="139700" dir="2700000" algn="tl" rotWithShape="0">
              <a:srgbClr val="333333">
                <a:alpha val="65000"/>
              </a:srgbClr>
            </a:outerShdw>
          </a:effectLst>
        </p:spPr>
      </p:pic>
      <p:grpSp>
        <p:nvGrpSpPr>
          <p:cNvPr id="11267" name="Group 4"/>
          <p:cNvGrpSpPr>
            <a:grpSpLocks/>
          </p:cNvGrpSpPr>
          <p:nvPr/>
        </p:nvGrpSpPr>
        <p:grpSpPr bwMode="auto">
          <a:xfrm>
            <a:off x="300038" y="955675"/>
            <a:ext cx="4548187" cy="3405188"/>
            <a:chOff x="96" y="672"/>
            <a:chExt cx="2865" cy="2145"/>
          </a:xfrm>
        </p:grpSpPr>
        <p:sp>
          <p:nvSpPr>
            <p:cNvPr id="6" name="AutoShape 5"/>
            <p:cNvSpPr>
              <a:spLocks noChangeArrowheads="1"/>
            </p:cNvSpPr>
            <p:nvPr/>
          </p:nvSpPr>
          <p:spPr bwMode="auto">
            <a:xfrm>
              <a:off x="96" y="894"/>
              <a:ext cx="769" cy="409"/>
            </a:xfrm>
            <a:prstGeom prst="roundRect">
              <a:avLst>
                <a:gd name="adj" fmla="val 250"/>
              </a:avLst>
            </a:prstGeom>
            <a:noFill/>
            <a:ln w="9525">
              <a:noFill/>
              <a:round/>
              <a:headEnd/>
              <a:tailEnd/>
            </a:ln>
          </p:spPr>
          <p:txBody>
            <a:bodyPr wrap="none" lIns="90000" tIns="46800" rIns="90000" bIns="46800">
              <a:spAutoFit/>
            </a:bodyPr>
            <a:lstStyle/>
            <a:p>
              <a:pPr fontAlgn="auto">
                <a:spcBef>
                  <a:spcPts val="0"/>
                </a:spcBef>
                <a:spcAft>
                  <a:spcPts val="0"/>
                </a:spcAft>
                <a:buClr>
                  <a:srgbClr val="0099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244800"/>
                  </a:solidFill>
                  <a:effectLst>
                    <a:outerShdw blurRad="38100" dist="38100" dir="2700000" algn="tl">
                      <a:srgbClr val="000000">
                        <a:alpha val="43137"/>
                      </a:srgbClr>
                    </a:outerShdw>
                  </a:effectLst>
                  <a:latin typeface="Arial" charset="0"/>
                </a:rPr>
                <a:t>Reaction </a:t>
              </a:r>
            </a:p>
            <a:p>
              <a:pPr fontAlgn="auto">
                <a:spcBef>
                  <a:spcPts val="0"/>
                </a:spcBef>
                <a:spcAft>
                  <a:spcPts val="0"/>
                </a:spcAft>
                <a:buClr>
                  <a:srgbClr val="0099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244800"/>
                  </a:solidFill>
                  <a:effectLst>
                    <a:outerShdw blurRad="38100" dist="38100" dir="2700000" algn="tl">
                      <a:srgbClr val="000000">
                        <a:alpha val="43137"/>
                      </a:srgbClr>
                    </a:outerShdw>
                  </a:effectLst>
                  <a:latin typeface="Arial" charset="0"/>
                </a:rPr>
                <a:t>      plane</a:t>
              </a:r>
            </a:p>
          </p:txBody>
        </p:sp>
        <p:sp>
          <p:nvSpPr>
            <p:cNvPr id="11274" name="Line 6"/>
            <p:cNvSpPr>
              <a:spLocks noChangeShapeType="1"/>
            </p:cNvSpPr>
            <p:nvPr/>
          </p:nvSpPr>
          <p:spPr bwMode="auto">
            <a:xfrm>
              <a:off x="768" y="1273"/>
              <a:ext cx="200" cy="239"/>
            </a:xfrm>
            <a:prstGeom prst="line">
              <a:avLst/>
            </a:prstGeom>
            <a:noFill/>
            <a:ln w="25560">
              <a:solidFill>
                <a:srgbClr val="244800"/>
              </a:solidFill>
              <a:round/>
              <a:headEnd/>
              <a:tailEnd type="triangle" w="med" len="med"/>
            </a:ln>
          </p:spPr>
          <p:txBody>
            <a:bodyPr/>
            <a:lstStyle/>
            <a:p>
              <a:endParaRPr lang="en-US"/>
            </a:p>
          </p:txBody>
        </p:sp>
        <p:pic>
          <p:nvPicPr>
            <p:cNvPr id="11275" name="Picture 7"/>
            <p:cNvPicPr>
              <a:picLocks noChangeAspect="1" noChangeArrowheads="1"/>
            </p:cNvPicPr>
            <p:nvPr/>
          </p:nvPicPr>
          <p:blipFill>
            <a:blip r:embed="rId4"/>
            <a:srcRect/>
            <a:stretch>
              <a:fillRect/>
            </a:stretch>
          </p:blipFill>
          <p:spPr bwMode="auto">
            <a:xfrm>
              <a:off x="2202" y="672"/>
              <a:ext cx="387" cy="422"/>
            </a:xfrm>
            <a:prstGeom prst="rect">
              <a:avLst/>
            </a:prstGeom>
            <a:noFill/>
            <a:ln w="9525">
              <a:noFill/>
              <a:miter lim="800000"/>
              <a:headEnd/>
              <a:tailEnd/>
            </a:ln>
          </p:spPr>
        </p:pic>
        <p:sp>
          <p:nvSpPr>
            <p:cNvPr id="11276" name="Line 8"/>
            <p:cNvSpPr>
              <a:spLocks noChangeShapeType="1"/>
            </p:cNvSpPr>
            <p:nvPr/>
          </p:nvSpPr>
          <p:spPr bwMode="auto">
            <a:xfrm flipH="1">
              <a:off x="784" y="951"/>
              <a:ext cx="509" cy="832"/>
            </a:xfrm>
            <a:prstGeom prst="line">
              <a:avLst/>
            </a:prstGeom>
            <a:noFill/>
            <a:ln w="9360">
              <a:solidFill>
                <a:srgbClr val="B2B2B2"/>
              </a:solidFill>
              <a:round/>
              <a:headEnd/>
              <a:tailEnd/>
            </a:ln>
          </p:spPr>
          <p:txBody>
            <a:bodyPr/>
            <a:lstStyle/>
            <a:p>
              <a:endParaRPr lang="en-US"/>
            </a:p>
          </p:txBody>
        </p:sp>
        <p:sp>
          <p:nvSpPr>
            <p:cNvPr id="11277" name="Line 9"/>
            <p:cNvSpPr>
              <a:spLocks noChangeShapeType="1"/>
            </p:cNvSpPr>
            <p:nvPr/>
          </p:nvSpPr>
          <p:spPr bwMode="auto">
            <a:xfrm flipH="1">
              <a:off x="1029" y="951"/>
              <a:ext cx="500" cy="820"/>
            </a:xfrm>
            <a:prstGeom prst="line">
              <a:avLst/>
            </a:prstGeom>
            <a:noFill/>
            <a:ln w="9360">
              <a:solidFill>
                <a:srgbClr val="B2B2B2"/>
              </a:solidFill>
              <a:round/>
              <a:headEnd/>
              <a:tailEnd/>
            </a:ln>
          </p:spPr>
          <p:txBody>
            <a:bodyPr/>
            <a:lstStyle/>
            <a:p>
              <a:endParaRPr lang="en-US"/>
            </a:p>
          </p:txBody>
        </p:sp>
        <p:sp>
          <p:nvSpPr>
            <p:cNvPr id="11278" name="Line 10"/>
            <p:cNvSpPr>
              <a:spLocks noChangeShapeType="1"/>
            </p:cNvSpPr>
            <p:nvPr/>
          </p:nvSpPr>
          <p:spPr bwMode="auto">
            <a:xfrm>
              <a:off x="1187" y="1126"/>
              <a:ext cx="1670" cy="1"/>
            </a:xfrm>
            <a:prstGeom prst="line">
              <a:avLst/>
            </a:prstGeom>
            <a:noFill/>
            <a:ln w="9360">
              <a:solidFill>
                <a:srgbClr val="B2B2B2"/>
              </a:solidFill>
              <a:round/>
              <a:headEnd/>
              <a:tailEnd/>
            </a:ln>
          </p:spPr>
          <p:txBody>
            <a:bodyPr/>
            <a:lstStyle/>
            <a:p>
              <a:endParaRPr lang="en-US"/>
            </a:p>
          </p:txBody>
        </p:sp>
        <p:sp>
          <p:nvSpPr>
            <p:cNvPr id="11279" name="Line 11"/>
            <p:cNvSpPr>
              <a:spLocks noChangeShapeType="1"/>
            </p:cNvSpPr>
            <p:nvPr/>
          </p:nvSpPr>
          <p:spPr bwMode="auto">
            <a:xfrm>
              <a:off x="1147" y="1996"/>
              <a:ext cx="1174" cy="1"/>
            </a:xfrm>
            <a:prstGeom prst="line">
              <a:avLst/>
            </a:prstGeom>
            <a:noFill/>
            <a:ln w="9360">
              <a:solidFill>
                <a:srgbClr val="B2B2B2"/>
              </a:solidFill>
              <a:round/>
              <a:headEnd/>
              <a:tailEnd/>
            </a:ln>
          </p:spPr>
          <p:txBody>
            <a:bodyPr/>
            <a:lstStyle/>
            <a:p>
              <a:endParaRPr lang="en-US"/>
            </a:p>
          </p:txBody>
        </p:sp>
        <p:sp>
          <p:nvSpPr>
            <p:cNvPr id="11280" name="Freeform 12"/>
            <p:cNvSpPr>
              <a:spLocks noChangeArrowheads="1"/>
            </p:cNvSpPr>
            <p:nvPr/>
          </p:nvSpPr>
          <p:spPr bwMode="auto">
            <a:xfrm>
              <a:off x="309" y="948"/>
              <a:ext cx="2652" cy="1615"/>
            </a:xfrm>
            <a:custGeom>
              <a:avLst/>
              <a:gdLst>
                <a:gd name="T0" fmla="*/ 4339 w 11696"/>
                <a:gd name="T1" fmla="*/ 0 h 7120"/>
                <a:gd name="T2" fmla="*/ 11695 w 11696"/>
                <a:gd name="T3" fmla="*/ 0 h 7120"/>
                <a:gd name="T4" fmla="*/ 7356 w 11696"/>
                <a:gd name="T5" fmla="*/ 7119 h 7120"/>
                <a:gd name="T6" fmla="*/ 0 w 11696"/>
                <a:gd name="T7" fmla="*/ 7119 h 7120"/>
                <a:gd name="T8" fmla="*/ 4339 w 11696"/>
                <a:gd name="T9" fmla="*/ 0 h 7120"/>
                <a:gd name="T10" fmla="*/ 0 60000 65536"/>
                <a:gd name="T11" fmla="*/ 0 60000 65536"/>
                <a:gd name="T12" fmla="*/ 0 60000 65536"/>
                <a:gd name="T13" fmla="*/ 0 60000 65536"/>
                <a:gd name="T14" fmla="*/ 0 60000 65536"/>
                <a:gd name="T15" fmla="*/ 0 w 11696"/>
                <a:gd name="T16" fmla="*/ 0 h 7120"/>
                <a:gd name="T17" fmla="*/ 11696 w 11696"/>
                <a:gd name="T18" fmla="*/ 7120 h 7120"/>
              </a:gdLst>
              <a:ahLst/>
              <a:cxnLst>
                <a:cxn ang="T10">
                  <a:pos x="T0" y="T1"/>
                </a:cxn>
                <a:cxn ang="T11">
                  <a:pos x="T2" y="T3"/>
                </a:cxn>
                <a:cxn ang="T12">
                  <a:pos x="T4" y="T5"/>
                </a:cxn>
                <a:cxn ang="T13">
                  <a:pos x="T6" y="T7"/>
                </a:cxn>
                <a:cxn ang="T14">
                  <a:pos x="T8" y="T9"/>
                </a:cxn>
              </a:cxnLst>
              <a:rect l="T15" t="T16" r="T17" b="T18"/>
              <a:pathLst>
                <a:path w="11696" h="7120">
                  <a:moveTo>
                    <a:pt x="4339" y="0"/>
                  </a:moveTo>
                  <a:lnTo>
                    <a:pt x="11695" y="0"/>
                  </a:lnTo>
                  <a:lnTo>
                    <a:pt x="7356" y="7119"/>
                  </a:lnTo>
                  <a:lnTo>
                    <a:pt x="0" y="7119"/>
                  </a:lnTo>
                  <a:lnTo>
                    <a:pt x="4339" y="0"/>
                  </a:lnTo>
                </a:path>
              </a:pathLst>
            </a:custGeom>
            <a:noFill/>
            <a:ln w="28440">
              <a:solidFill>
                <a:srgbClr val="B2B2B2"/>
              </a:solidFill>
              <a:round/>
              <a:headEnd/>
              <a:tailEnd/>
            </a:ln>
          </p:spPr>
          <p:txBody>
            <a:bodyPr wrap="none" anchor="ctr"/>
            <a:lstStyle/>
            <a:p>
              <a:endParaRPr lang="en-US">
                <a:latin typeface="Calibri" pitchFamily="34" charset="0"/>
              </a:endParaRPr>
            </a:p>
          </p:txBody>
        </p:sp>
        <p:sp>
          <p:nvSpPr>
            <p:cNvPr id="11281" name="Line 13"/>
            <p:cNvSpPr>
              <a:spLocks noChangeShapeType="1"/>
            </p:cNvSpPr>
            <p:nvPr/>
          </p:nvSpPr>
          <p:spPr bwMode="auto">
            <a:xfrm flipH="1">
              <a:off x="308" y="2214"/>
              <a:ext cx="215" cy="351"/>
            </a:xfrm>
            <a:prstGeom prst="line">
              <a:avLst/>
            </a:prstGeom>
            <a:noFill/>
            <a:ln w="9360">
              <a:solidFill>
                <a:srgbClr val="B2B2B2"/>
              </a:solidFill>
              <a:round/>
              <a:headEnd/>
              <a:tailEnd/>
            </a:ln>
          </p:spPr>
          <p:txBody>
            <a:bodyPr/>
            <a:lstStyle/>
            <a:p>
              <a:endParaRPr lang="en-US"/>
            </a:p>
          </p:txBody>
        </p:sp>
        <p:sp>
          <p:nvSpPr>
            <p:cNvPr id="11282" name="Line 14"/>
            <p:cNvSpPr>
              <a:spLocks noChangeShapeType="1"/>
            </p:cNvSpPr>
            <p:nvPr/>
          </p:nvSpPr>
          <p:spPr bwMode="auto">
            <a:xfrm flipH="1">
              <a:off x="1147" y="951"/>
              <a:ext cx="618" cy="1014"/>
            </a:xfrm>
            <a:prstGeom prst="line">
              <a:avLst/>
            </a:prstGeom>
            <a:noFill/>
            <a:ln w="9360">
              <a:solidFill>
                <a:srgbClr val="B2B2B2"/>
              </a:solidFill>
              <a:round/>
              <a:headEnd/>
              <a:tailEnd/>
            </a:ln>
          </p:spPr>
          <p:txBody>
            <a:bodyPr/>
            <a:lstStyle/>
            <a:p>
              <a:endParaRPr lang="en-US"/>
            </a:p>
          </p:txBody>
        </p:sp>
        <p:sp>
          <p:nvSpPr>
            <p:cNvPr id="11283" name="Freeform 15"/>
            <p:cNvSpPr>
              <a:spLocks noChangeArrowheads="1"/>
            </p:cNvSpPr>
            <p:nvPr/>
          </p:nvSpPr>
          <p:spPr bwMode="auto">
            <a:xfrm>
              <a:off x="1123" y="1863"/>
              <a:ext cx="206" cy="648"/>
            </a:xfrm>
            <a:custGeom>
              <a:avLst/>
              <a:gdLst>
                <a:gd name="T0" fmla="*/ 606 w 910"/>
                <a:gd name="T1" fmla="*/ 2570 h 2859"/>
                <a:gd name="T2" fmla="*/ 823 w 910"/>
                <a:gd name="T3" fmla="*/ 2074 h 2859"/>
                <a:gd name="T4" fmla="*/ 906 w 910"/>
                <a:gd name="T5" fmla="*/ 1402 h 2859"/>
                <a:gd name="T6" fmla="*/ 801 w 910"/>
                <a:gd name="T7" fmla="*/ 819 h 2859"/>
                <a:gd name="T8" fmla="*/ 549 w 910"/>
                <a:gd name="T9" fmla="*/ 291 h 2859"/>
                <a:gd name="T10" fmla="*/ 311 w 910"/>
                <a:gd name="T11" fmla="*/ 16 h 2859"/>
                <a:gd name="T12" fmla="*/ 98 w 910"/>
                <a:gd name="T13" fmla="*/ 683 h 2859"/>
                <a:gd name="T14" fmla="*/ 11 w 910"/>
                <a:gd name="T15" fmla="*/ 1346 h 2859"/>
                <a:gd name="T16" fmla="*/ 40 w 910"/>
                <a:gd name="T17" fmla="*/ 2054 h 2859"/>
                <a:gd name="T18" fmla="*/ 192 w 910"/>
                <a:gd name="T19" fmla="*/ 2541 h 2859"/>
                <a:gd name="T20" fmla="*/ 397 w 910"/>
                <a:gd name="T21" fmla="*/ 2845 h 2859"/>
                <a:gd name="T22" fmla="*/ 606 w 910"/>
                <a:gd name="T23" fmla="*/ 2570 h 2859"/>
                <a:gd name="T24" fmla="*/ 606 w 910"/>
                <a:gd name="T25" fmla="*/ 2570 h 28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0"/>
                <a:gd name="T40" fmla="*/ 0 h 2859"/>
                <a:gd name="T41" fmla="*/ 910 w 910"/>
                <a:gd name="T42" fmla="*/ 2859 h 28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0" h="2859">
                  <a:moveTo>
                    <a:pt x="606" y="2570"/>
                  </a:moveTo>
                  <a:cubicBezTo>
                    <a:pt x="679" y="2442"/>
                    <a:pt x="772" y="2270"/>
                    <a:pt x="823" y="2074"/>
                  </a:cubicBezTo>
                  <a:cubicBezTo>
                    <a:pt x="873" y="1878"/>
                    <a:pt x="909" y="1610"/>
                    <a:pt x="906" y="1402"/>
                  </a:cubicBezTo>
                  <a:cubicBezTo>
                    <a:pt x="902" y="1194"/>
                    <a:pt x="859" y="1003"/>
                    <a:pt x="801" y="819"/>
                  </a:cubicBezTo>
                  <a:cubicBezTo>
                    <a:pt x="744" y="635"/>
                    <a:pt x="632" y="423"/>
                    <a:pt x="549" y="291"/>
                  </a:cubicBezTo>
                  <a:cubicBezTo>
                    <a:pt x="466" y="160"/>
                    <a:pt x="322" y="0"/>
                    <a:pt x="311" y="16"/>
                  </a:cubicBezTo>
                  <a:cubicBezTo>
                    <a:pt x="195" y="228"/>
                    <a:pt x="145" y="479"/>
                    <a:pt x="98" y="683"/>
                  </a:cubicBezTo>
                  <a:cubicBezTo>
                    <a:pt x="47" y="903"/>
                    <a:pt x="22" y="1118"/>
                    <a:pt x="11" y="1346"/>
                  </a:cubicBezTo>
                  <a:cubicBezTo>
                    <a:pt x="0" y="1574"/>
                    <a:pt x="11" y="1854"/>
                    <a:pt x="40" y="2054"/>
                  </a:cubicBezTo>
                  <a:cubicBezTo>
                    <a:pt x="69" y="2253"/>
                    <a:pt x="130" y="2410"/>
                    <a:pt x="192" y="2541"/>
                  </a:cubicBezTo>
                  <a:cubicBezTo>
                    <a:pt x="253" y="2673"/>
                    <a:pt x="397" y="2858"/>
                    <a:pt x="397" y="2845"/>
                  </a:cubicBezTo>
                  <a:cubicBezTo>
                    <a:pt x="397" y="2841"/>
                    <a:pt x="534" y="2697"/>
                    <a:pt x="606" y="2570"/>
                  </a:cubicBezTo>
                </a:path>
              </a:pathLst>
            </a:custGeom>
            <a:solidFill>
              <a:srgbClr val="FFFFFF"/>
            </a:solidFill>
            <a:ln w="38160">
              <a:solidFill>
                <a:srgbClr val="FFFFFF"/>
              </a:solidFill>
              <a:round/>
              <a:headEnd/>
              <a:tailEnd/>
            </a:ln>
          </p:spPr>
          <p:txBody>
            <a:bodyPr wrap="none" anchor="ctr"/>
            <a:lstStyle/>
            <a:p>
              <a:endParaRPr lang="en-US">
                <a:latin typeface="Calibri" pitchFamily="34" charset="0"/>
              </a:endParaRPr>
            </a:p>
          </p:txBody>
        </p:sp>
        <p:sp>
          <p:nvSpPr>
            <p:cNvPr id="11284" name="Line 16"/>
            <p:cNvSpPr>
              <a:spLocks noChangeShapeType="1"/>
            </p:cNvSpPr>
            <p:nvPr/>
          </p:nvSpPr>
          <p:spPr bwMode="auto">
            <a:xfrm flipH="1">
              <a:off x="1012" y="1814"/>
              <a:ext cx="456" cy="745"/>
            </a:xfrm>
            <a:prstGeom prst="line">
              <a:avLst/>
            </a:prstGeom>
            <a:noFill/>
            <a:ln w="9360">
              <a:solidFill>
                <a:srgbClr val="B2B2B2"/>
              </a:solidFill>
              <a:round/>
              <a:headEnd/>
              <a:tailEnd/>
            </a:ln>
          </p:spPr>
          <p:txBody>
            <a:bodyPr/>
            <a:lstStyle/>
            <a:p>
              <a:endParaRPr lang="en-US"/>
            </a:p>
          </p:txBody>
        </p:sp>
        <p:sp>
          <p:nvSpPr>
            <p:cNvPr id="11285" name="AutoShape 17"/>
            <p:cNvSpPr>
              <a:spLocks noChangeArrowheads="1"/>
            </p:cNvSpPr>
            <p:nvPr/>
          </p:nvSpPr>
          <p:spPr bwMode="auto">
            <a:xfrm>
              <a:off x="1857" y="2582"/>
              <a:ext cx="172" cy="189"/>
            </a:xfrm>
            <a:prstGeom prst="roundRect">
              <a:avLst>
                <a:gd name="adj" fmla="val 579"/>
              </a:avLst>
            </a:prstGeom>
            <a:noFill/>
            <a:ln w="9525">
              <a:noFill/>
              <a:round/>
              <a:headEnd/>
              <a:tailEnd/>
            </a:ln>
          </p:spPr>
          <p:txBody>
            <a:bodyPr wrap="none" lIns="90000" tIns="46800" rIns="90000" bIns="46800">
              <a:spAutoFit/>
            </a:bodyPr>
            <a:lstStyle/>
            <a:p>
              <a:pPr algn="ct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t>x</a:t>
              </a:r>
            </a:p>
          </p:txBody>
        </p:sp>
        <p:sp>
          <p:nvSpPr>
            <p:cNvPr id="11286" name="AutoShape 18"/>
            <p:cNvSpPr>
              <a:spLocks noChangeArrowheads="1"/>
            </p:cNvSpPr>
            <p:nvPr/>
          </p:nvSpPr>
          <p:spPr bwMode="auto">
            <a:xfrm>
              <a:off x="1071" y="875"/>
              <a:ext cx="172" cy="190"/>
            </a:xfrm>
            <a:prstGeom prst="roundRect">
              <a:avLst>
                <a:gd name="adj" fmla="val 579"/>
              </a:avLst>
            </a:prstGeom>
            <a:noFill/>
            <a:ln w="9525">
              <a:noFill/>
              <a:round/>
              <a:headEnd/>
              <a:tailEnd/>
            </a:ln>
          </p:spPr>
          <p:txBody>
            <a:bodyPr wrap="none" lIns="90000" tIns="46800" rIns="90000" bIns="46800">
              <a:spAutoFit/>
            </a:bodyPr>
            <a:lstStyle/>
            <a:p>
              <a:pPr algn="ct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t>z</a:t>
              </a:r>
            </a:p>
          </p:txBody>
        </p:sp>
        <p:grpSp>
          <p:nvGrpSpPr>
            <p:cNvPr id="11287" name="Group 19"/>
            <p:cNvGrpSpPr>
              <a:grpSpLocks/>
            </p:cNvGrpSpPr>
            <p:nvPr/>
          </p:nvGrpSpPr>
          <p:grpSpPr bwMode="auto">
            <a:xfrm>
              <a:off x="1826" y="798"/>
              <a:ext cx="843" cy="909"/>
              <a:chOff x="1826" y="798"/>
              <a:chExt cx="843" cy="909"/>
            </a:xfrm>
          </p:grpSpPr>
          <p:grpSp>
            <p:nvGrpSpPr>
              <p:cNvPr id="11357" name="Group 20"/>
              <p:cNvGrpSpPr>
                <a:grpSpLocks/>
              </p:cNvGrpSpPr>
              <p:nvPr/>
            </p:nvGrpSpPr>
            <p:grpSpPr bwMode="auto">
              <a:xfrm>
                <a:off x="1826" y="798"/>
                <a:ext cx="843" cy="909"/>
                <a:chOff x="1826" y="798"/>
                <a:chExt cx="843" cy="909"/>
              </a:xfrm>
            </p:grpSpPr>
            <p:sp>
              <p:nvSpPr>
                <p:cNvPr id="11359" name="Oval 21"/>
                <p:cNvSpPr>
                  <a:spLocks noChangeArrowheads="1"/>
                </p:cNvSpPr>
                <p:nvPr/>
              </p:nvSpPr>
              <p:spPr bwMode="auto">
                <a:xfrm>
                  <a:off x="1844" y="799"/>
                  <a:ext cx="806" cy="892"/>
                </a:xfrm>
                <a:prstGeom prst="ellipse">
                  <a:avLst/>
                </a:prstGeom>
                <a:gradFill rotWithShape="0">
                  <a:gsLst>
                    <a:gs pos="0">
                      <a:srgbClr val="FFFFFF"/>
                    </a:gs>
                    <a:gs pos="100000">
                      <a:srgbClr val="3333CC"/>
                    </a:gs>
                  </a:gsLst>
                  <a:path path="shape">
                    <a:fillToRect l="50000" t="50000" r="50000" b="50000"/>
                  </a:path>
                </a:gradFill>
                <a:ln w="9360">
                  <a:solidFill>
                    <a:srgbClr val="000000"/>
                  </a:solidFill>
                  <a:round/>
                  <a:headEnd/>
                  <a:tailEnd/>
                </a:ln>
              </p:spPr>
              <p:txBody>
                <a:bodyPr wrap="none" anchor="ctr"/>
                <a:lstStyle/>
                <a:p>
                  <a:endParaRPr lang="en-US">
                    <a:latin typeface="Calibri" pitchFamily="34" charset="0"/>
                  </a:endParaRPr>
                </a:p>
              </p:txBody>
            </p:sp>
            <p:sp>
              <p:nvSpPr>
                <p:cNvPr id="11360" name="Oval 22"/>
                <p:cNvSpPr>
                  <a:spLocks noChangeArrowheads="1"/>
                </p:cNvSpPr>
                <p:nvPr/>
              </p:nvSpPr>
              <p:spPr bwMode="auto">
                <a:xfrm>
                  <a:off x="1844" y="798"/>
                  <a:ext cx="806" cy="892"/>
                </a:xfrm>
                <a:prstGeom prst="ellipse">
                  <a:avLst/>
                </a:prstGeom>
                <a:noFill/>
                <a:ln w="19080">
                  <a:solidFill>
                    <a:srgbClr val="000000"/>
                  </a:solidFill>
                  <a:round/>
                  <a:headEnd/>
                  <a:tailEnd/>
                </a:ln>
              </p:spPr>
              <p:txBody>
                <a:bodyPr wrap="none" anchor="ctr"/>
                <a:lstStyle/>
                <a:p>
                  <a:endParaRPr lang="en-US">
                    <a:latin typeface="Calibri" pitchFamily="34" charset="0"/>
                  </a:endParaRPr>
                </a:p>
              </p:txBody>
            </p:sp>
            <p:sp>
              <p:nvSpPr>
                <p:cNvPr id="11361" name="Freeform 23"/>
                <p:cNvSpPr>
                  <a:spLocks noChangeArrowheads="1"/>
                </p:cNvSpPr>
                <p:nvPr/>
              </p:nvSpPr>
              <p:spPr bwMode="auto">
                <a:xfrm>
                  <a:off x="1826" y="1161"/>
                  <a:ext cx="843" cy="546"/>
                </a:xfrm>
                <a:custGeom>
                  <a:avLst/>
                  <a:gdLst>
                    <a:gd name="T0" fmla="*/ 155 w 3716"/>
                    <a:gd name="T1" fmla="*/ 491 h 2406"/>
                    <a:gd name="T2" fmla="*/ 434 w 3716"/>
                    <a:gd name="T3" fmla="*/ 724 h 2406"/>
                    <a:gd name="T4" fmla="*/ 948 w 3716"/>
                    <a:gd name="T5" fmla="*/ 1001 h 2406"/>
                    <a:gd name="T6" fmla="*/ 1564 w 3716"/>
                    <a:gd name="T7" fmla="*/ 1122 h 2406"/>
                    <a:gd name="T8" fmla="*/ 2295 w 3716"/>
                    <a:gd name="T9" fmla="*/ 1036 h 2406"/>
                    <a:gd name="T10" fmla="*/ 2893 w 3716"/>
                    <a:gd name="T11" fmla="*/ 803 h 2406"/>
                    <a:gd name="T12" fmla="*/ 3393 w 3716"/>
                    <a:gd name="T13" fmla="*/ 360 h 2406"/>
                    <a:gd name="T14" fmla="*/ 3715 w 3716"/>
                    <a:gd name="T15" fmla="*/ 34 h 2406"/>
                    <a:gd name="T16" fmla="*/ 3690 w 3716"/>
                    <a:gd name="T17" fmla="*/ 577 h 2406"/>
                    <a:gd name="T18" fmla="*/ 3592 w 3716"/>
                    <a:gd name="T19" fmla="*/ 1069 h 2406"/>
                    <a:gd name="T20" fmla="*/ 3364 w 3716"/>
                    <a:gd name="T21" fmla="*/ 1538 h 2406"/>
                    <a:gd name="T22" fmla="*/ 3103 w 3716"/>
                    <a:gd name="T23" fmla="*/ 1871 h 2406"/>
                    <a:gd name="T24" fmla="*/ 2711 w 3716"/>
                    <a:gd name="T25" fmla="*/ 2172 h 2406"/>
                    <a:gd name="T26" fmla="*/ 2208 w 3716"/>
                    <a:gd name="T27" fmla="*/ 2356 h 2406"/>
                    <a:gd name="T28" fmla="*/ 1647 w 3716"/>
                    <a:gd name="T29" fmla="*/ 2380 h 2406"/>
                    <a:gd name="T30" fmla="*/ 1122 w 3716"/>
                    <a:gd name="T31" fmla="*/ 2215 h 2406"/>
                    <a:gd name="T32" fmla="*/ 698 w 3716"/>
                    <a:gd name="T33" fmla="*/ 1919 h 2406"/>
                    <a:gd name="T34" fmla="*/ 343 w 3716"/>
                    <a:gd name="T35" fmla="*/ 1474 h 2406"/>
                    <a:gd name="T36" fmla="*/ 129 w 3716"/>
                    <a:gd name="T37" fmla="*/ 948 h 2406"/>
                    <a:gd name="T38" fmla="*/ 3 w 3716"/>
                    <a:gd name="T39" fmla="*/ 292 h 2406"/>
                    <a:gd name="T40" fmla="*/ 155 w 3716"/>
                    <a:gd name="T41" fmla="*/ 491 h 2406"/>
                    <a:gd name="T42" fmla="*/ 155 w 3716"/>
                    <a:gd name="T43" fmla="*/ 491 h 2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16"/>
                    <a:gd name="T67" fmla="*/ 0 h 2406"/>
                    <a:gd name="T68" fmla="*/ 3716 w 3716"/>
                    <a:gd name="T69" fmla="*/ 2406 h 2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16" h="2406">
                      <a:moveTo>
                        <a:pt x="155" y="491"/>
                      </a:moveTo>
                      <a:cubicBezTo>
                        <a:pt x="220" y="544"/>
                        <a:pt x="303" y="640"/>
                        <a:pt x="434" y="724"/>
                      </a:cubicBezTo>
                      <a:cubicBezTo>
                        <a:pt x="564" y="808"/>
                        <a:pt x="759" y="933"/>
                        <a:pt x="948" y="1001"/>
                      </a:cubicBezTo>
                      <a:cubicBezTo>
                        <a:pt x="1137" y="1069"/>
                        <a:pt x="1340" y="1117"/>
                        <a:pt x="1564" y="1122"/>
                      </a:cubicBezTo>
                      <a:cubicBezTo>
                        <a:pt x="1788" y="1126"/>
                        <a:pt x="2074" y="1088"/>
                        <a:pt x="2295" y="1036"/>
                      </a:cubicBezTo>
                      <a:cubicBezTo>
                        <a:pt x="2515" y="985"/>
                        <a:pt x="2711" y="917"/>
                        <a:pt x="2893" y="803"/>
                      </a:cubicBezTo>
                      <a:cubicBezTo>
                        <a:pt x="3074" y="692"/>
                        <a:pt x="3255" y="488"/>
                        <a:pt x="3393" y="360"/>
                      </a:cubicBezTo>
                      <a:cubicBezTo>
                        <a:pt x="3530" y="230"/>
                        <a:pt x="3664" y="0"/>
                        <a:pt x="3715" y="34"/>
                      </a:cubicBezTo>
                      <a:cubicBezTo>
                        <a:pt x="3696" y="51"/>
                        <a:pt x="3711" y="403"/>
                        <a:pt x="3690" y="577"/>
                      </a:cubicBezTo>
                      <a:cubicBezTo>
                        <a:pt x="3667" y="747"/>
                        <a:pt x="3646" y="909"/>
                        <a:pt x="3592" y="1069"/>
                      </a:cubicBezTo>
                      <a:cubicBezTo>
                        <a:pt x="3541" y="1229"/>
                        <a:pt x="3447" y="1406"/>
                        <a:pt x="3364" y="1538"/>
                      </a:cubicBezTo>
                      <a:cubicBezTo>
                        <a:pt x="3284" y="1670"/>
                        <a:pt x="3208" y="1763"/>
                        <a:pt x="3103" y="1871"/>
                      </a:cubicBezTo>
                      <a:cubicBezTo>
                        <a:pt x="2995" y="1975"/>
                        <a:pt x="2860" y="2087"/>
                        <a:pt x="2711" y="2172"/>
                      </a:cubicBezTo>
                      <a:cubicBezTo>
                        <a:pt x="2563" y="2252"/>
                        <a:pt x="2386" y="2324"/>
                        <a:pt x="2208" y="2356"/>
                      </a:cubicBezTo>
                      <a:cubicBezTo>
                        <a:pt x="2030" y="2388"/>
                        <a:pt x="1828" y="2405"/>
                        <a:pt x="1647" y="2380"/>
                      </a:cubicBezTo>
                      <a:cubicBezTo>
                        <a:pt x="1463" y="2356"/>
                        <a:pt x="1278" y="2292"/>
                        <a:pt x="1122" y="2215"/>
                      </a:cubicBezTo>
                      <a:cubicBezTo>
                        <a:pt x="966" y="2136"/>
                        <a:pt x="828" y="2043"/>
                        <a:pt x="698" y="1919"/>
                      </a:cubicBezTo>
                      <a:cubicBezTo>
                        <a:pt x="567" y="1794"/>
                        <a:pt x="437" y="1634"/>
                        <a:pt x="343" y="1474"/>
                      </a:cubicBezTo>
                      <a:cubicBezTo>
                        <a:pt x="249" y="1314"/>
                        <a:pt x="187" y="1146"/>
                        <a:pt x="129" y="948"/>
                      </a:cubicBezTo>
                      <a:cubicBezTo>
                        <a:pt x="72" y="752"/>
                        <a:pt x="0" y="367"/>
                        <a:pt x="3" y="292"/>
                      </a:cubicBezTo>
                      <a:lnTo>
                        <a:pt x="155" y="491"/>
                      </a:lnTo>
                    </a:path>
                  </a:pathLst>
                </a:custGeom>
                <a:solidFill>
                  <a:srgbClr val="FFFFFF">
                    <a:alpha val="50195"/>
                  </a:srgbClr>
                </a:solidFill>
                <a:ln w="9525">
                  <a:noFill/>
                  <a:round/>
                  <a:headEnd/>
                  <a:tailEnd/>
                </a:ln>
              </p:spPr>
              <p:txBody>
                <a:bodyPr wrap="none" anchor="ctr"/>
                <a:lstStyle/>
                <a:p>
                  <a:endParaRPr lang="en-US">
                    <a:latin typeface="Calibri" pitchFamily="34" charset="0"/>
                  </a:endParaRPr>
                </a:p>
              </p:txBody>
            </p:sp>
            <p:sp>
              <p:nvSpPr>
                <p:cNvPr id="11362" name="Freeform 24"/>
                <p:cNvSpPr>
                  <a:spLocks noChangeArrowheads="1"/>
                </p:cNvSpPr>
                <p:nvPr/>
              </p:nvSpPr>
              <p:spPr bwMode="auto">
                <a:xfrm>
                  <a:off x="1844" y="1184"/>
                  <a:ext cx="804" cy="234"/>
                </a:xfrm>
                <a:custGeom>
                  <a:avLst/>
                  <a:gdLst>
                    <a:gd name="T0" fmla="*/ 0 w 3546"/>
                    <a:gd name="T1" fmla="*/ 313 h 1032"/>
                    <a:gd name="T2" fmla="*/ 365 w 3546"/>
                    <a:gd name="T3" fmla="*/ 640 h 1032"/>
                    <a:gd name="T4" fmla="*/ 952 w 3546"/>
                    <a:gd name="T5" fmla="*/ 929 h 1032"/>
                    <a:gd name="T6" fmla="*/ 1462 w 3546"/>
                    <a:gd name="T7" fmla="*/ 1027 h 1032"/>
                    <a:gd name="T8" fmla="*/ 2201 w 3546"/>
                    <a:gd name="T9" fmla="*/ 954 h 1032"/>
                    <a:gd name="T10" fmla="*/ 2897 w 3546"/>
                    <a:gd name="T11" fmla="*/ 640 h 1032"/>
                    <a:gd name="T12" fmla="*/ 3545 w 3546"/>
                    <a:gd name="T13" fmla="*/ 0 h 1032"/>
                    <a:gd name="T14" fmla="*/ 0 60000 65536"/>
                    <a:gd name="T15" fmla="*/ 0 60000 65536"/>
                    <a:gd name="T16" fmla="*/ 0 60000 65536"/>
                    <a:gd name="T17" fmla="*/ 0 60000 65536"/>
                    <a:gd name="T18" fmla="*/ 0 60000 65536"/>
                    <a:gd name="T19" fmla="*/ 0 60000 65536"/>
                    <a:gd name="T20" fmla="*/ 0 60000 65536"/>
                    <a:gd name="T21" fmla="*/ 0 w 3546"/>
                    <a:gd name="T22" fmla="*/ 0 h 1032"/>
                    <a:gd name="T23" fmla="*/ 3546 w 3546"/>
                    <a:gd name="T24" fmla="*/ 1032 h 10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6" h="1032">
                      <a:moveTo>
                        <a:pt x="0" y="313"/>
                      </a:moveTo>
                      <a:cubicBezTo>
                        <a:pt x="61" y="368"/>
                        <a:pt x="206" y="537"/>
                        <a:pt x="365" y="640"/>
                      </a:cubicBezTo>
                      <a:cubicBezTo>
                        <a:pt x="525" y="746"/>
                        <a:pt x="771" y="866"/>
                        <a:pt x="952" y="929"/>
                      </a:cubicBezTo>
                      <a:cubicBezTo>
                        <a:pt x="1133" y="993"/>
                        <a:pt x="1257" y="1023"/>
                        <a:pt x="1462" y="1027"/>
                      </a:cubicBezTo>
                      <a:cubicBezTo>
                        <a:pt x="1669" y="1031"/>
                        <a:pt x="1962" y="1018"/>
                        <a:pt x="2201" y="954"/>
                      </a:cubicBezTo>
                      <a:cubicBezTo>
                        <a:pt x="2440" y="890"/>
                        <a:pt x="2672" y="802"/>
                        <a:pt x="2897" y="640"/>
                      </a:cubicBezTo>
                      <a:cubicBezTo>
                        <a:pt x="3121" y="480"/>
                        <a:pt x="3410" y="131"/>
                        <a:pt x="3545" y="0"/>
                      </a:cubicBezTo>
                    </a:path>
                  </a:pathLst>
                </a:custGeom>
                <a:noFill/>
                <a:ln w="9360">
                  <a:solidFill>
                    <a:srgbClr val="000000"/>
                  </a:solidFill>
                  <a:round/>
                  <a:headEnd/>
                  <a:tailEnd/>
                </a:ln>
              </p:spPr>
              <p:txBody>
                <a:bodyPr/>
                <a:lstStyle/>
                <a:p>
                  <a:endParaRPr lang="en-US">
                    <a:latin typeface="Calibri" pitchFamily="34" charset="0"/>
                  </a:endParaRPr>
                </a:p>
              </p:txBody>
            </p:sp>
          </p:grpSp>
          <p:sp>
            <p:nvSpPr>
              <p:cNvPr id="11358" name="Freeform 25"/>
              <p:cNvSpPr>
                <a:spLocks noChangeArrowheads="1"/>
              </p:cNvSpPr>
              <p:nvPr/>
            </p:nvSpPr>
            <p:spPr bwMode="auto">
              <a:xfrm>
                <a:off x="1841" y="923"/>
                <a:ext cx="207" cy="648"/>
              </a:xfrm>
              <a:custGeom>
                <a:avLst/>
                <a:gdLst>
                  <a:gd name="T0" fmla="*/ 303 w 913"/>
                  <a:gd name="T1" fmla="*/ 2568 h 2858"/>
                  <a:gd name="T2" fmla="*/ 86 w 913"/>
                  <a:gd name="T3" fmla="*/ 2073 h 2858"/>
                  <a:gd name="T4" fmla="*/ 3 w 913"/>
                  <a:gd name="T5" fmla="*/ 1402 h 2858"/>
                  <a:gd name="T6" fmla="*/ 108 w 913"/>
                  <a:gd name="T7" fmla="*/ 819 h 2858"/>
                  <a:gd name="T8" fmla="*/ 362 w 913"/>
                  <a:gd name="T9" fmla="*/ 291 h 2858"/>
                  <a:gd name="T10" fmla="*/ 600 w 913"/>
                  <a:gd name="T11" fmla="*/ 15 h 2858"/>
                  <a:gd name="T12" fmla="*/ 814 w 913"/>
                  <a:gd name="T13" fmla="*/ 684 h 2858"/>
                  <a:gd name="T14" fmla="*/ 901 w 913"/>
                  <a:gd name="T15" fmla="*/ 1347 h 2858"/>
                  <a:gd name="T16" fmla="*/ 872 w 913"/>
                  <a:gd name="T17" fmla="*/ 2054 h 2858"/>
                  <a:gd name="T18" fmla="*/ 720 w 913"/>
                  <a:gd name="T19" fmla="*/ 2541 h 2858"/>
                  <a:gd name="T20" fmla="*/ 513 w 913"/>
                  <a:gd name="T21" fmla="*/ 2844 h 2858"/>
                  <a:gd name="T22" fmla="*/ 303 w 913"/>
                  <a:gd name="T23" fmla="*/ 2568 h 2858"/>
                  <a:gd name="T24" fmla="*/ 303 w 913"/>
                  <a:gd name="T25" fmla="*/ 2568 h 28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3"/>
                  <a:gd name="T40" fmla="*/ 0 h 2858"/>
                  <a:gd name="T41" fmla="*/ 913 w 913"/>
                  <a:gd name="T42" fmla="*/ 2858 h 28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3" h="2858">
                    <a:moveTo>
                      <a:pt x="303" y="2568"/>
                    </a:moveTo>
                    <a:cubicBezTo>
                      <a:pt x="231" y="2441"/>
                      <a:pt x="137" y="2269"/>
                      <a:pt x="86" y="2073"/>
                    </a:cubicBezTo>
                    <a:cubicBezTo>
                      <a:pt x="36" y="1877"/>
                      <a:pt x="0" y="1610"/>
                      <a:pt x="3" y="1402"/>
                    </a:cubicBezTo>
                    <a:cubicBezTo>
                      <a:pt x="6" y="1195"/>
                      <a:pt x="50" y="1002"/>
                      <a:pt x="108" y="819"/>
                    </a:cubicBezTo>
                    <a:cubicBezTo>
                      <a:pt x="165" y="636"/>
                      <a:pt x="278" y="423"/>
                      <a:pt x="362" y="291"/>
                    </a:cubicBezTo>
                    <a:cubicBezTo>
                      <a:pt x="444" y="160"/>
                      <a:pt x="590" y="0"/>
                      <a:pt x="600" y="15"/>
                    </a:cubicBezTo>
                    <a:cubicBezTo>
                      <a:pt x="716" y="227"/>
                      <a:pt x="767" y="480"/>
                      <a:pt x="814" y="684"/>
                    </a:cubicBezTo>
                    <a:cubicBezTo>
                      <a:pt x="865" y="903"/>
                      <a:pt x="890" y="1119"/>
                      <a:pt x="901" y="1347"/>
                    </a:cubicBezTo>
                    <a:cubicBezTo>
                      <a:pt x="912" y="1574"/>
                      <a:pt x="901" y="1854"/>
                      <a:pt x="872" y="2054"/>
                    </a:cubicBezTo>
                    <a:cubicBezTo>
                      <a:pt x="843" y="2254"/>
                      <a:pt x="782" y="2410"/>
                      <a:pt x="720" y="2541"/>
                    </a:cubicBezTo>
                    <a:cubicBezTo>
                      <a:pt x="659" y="2673"/>
                      <a:pt x="513" y="2857"/>
                      <a:pt x="513" y="2844"/>
                    </a:cubicBezTo>
                    <a:cubicBezTo>
                      <a:pt x="513" y="2841"/>
                      <a:pt x="375" y="2697"/>
                      <a:pt x="303" y="2568"/>
                    </a:cubicBezTo>
                  </a:path>
                </a:pathLst>
              </a:custGeom>
              <a:solidFill>
                <a:srgbClr val="FFFFFF"/>
              </a:solidFill>
              <a:ln w="57240">
                <a:solidFill>
                  <a:srgbClr val="FFFFFF"/>
                </a:solidFill>
                <a:round/>
                <a:headEnd/>
                <a:tailEnd/>
              </a:ln>
            </p:spPr>
            <p:txBody>
              <a:bodyPr wrap="none" anchor="ctr"/>
              <a:lstStyle/>
              <a:p>
                <a:endParaRPr lang="en-US">
                  <a:latin typeface="Calibri" pitchFamily="34" charset="0"/>
                </a:endParaRPr>
              </a:p>
            </p:txBody>
          </p:sp>
        </p:grpSp>
        <p:sp>
          <p:nvSpPr>
            <p:cNvPr id="11288" name="Line 26"/>
            <p:cNvSpPr>
              <a:spLocks noChangeShapeType="1"/>
            </p:cNvSpPr>
            <p:nvPr/>
          </p:nvSpPr>
          <p:spPr bwMode="auto">
            <a:xfrm>
              <a:off x="1304" y="948"/>
              <a:ext cx="688" cy="1"/>
            </a:xfrm>
            <a:prstGeom prst="line">
              <a:avLst/>
            </a:prstGeom>
            <a:noFill/>
            <a:ln w="28440">
              <a:solidFill>
                <a:srgbClr val="B2B2B2"/>
              </a:solidFill>
              <a:round/>
              <a:headEnd/>
              <a:tailEnd/>
            </a:ln>
          </p:spPr>
          <p:txBody>
            <a:bodyPr/>
            <a:lstStyle/>
            <a:p>
              <a:endParaRPr lang="en-US"/>
            </a:p>
          </p:txBody>
        </p:sp>
        <p:sp>
          <p:nvSpPr>
            <p:cNvPr id="11289" name="Line 27"/>
            <p:cNvSpPr>
              <a:spLocks noChangeShapeType="1"/>
            </p:cNvSpPr>
            <p:nvPr/>
          </p:nvSpPr>
          <p:spPr bwMode="auto">
            <a:xfrm>
              <a:off x="1555" y="1126"/>
              <a:ext cx="493" cy="1"/>
            </a:xfrm>
            <a:prstGeom prst="line">
              <a:avLst/>
            </a:prstGeom>
            <a:noFill/>
            <a:ln w="9360">
              <a:solidFill>
                <a:srgbClr val="B2B2B2"/>
              </a:solidFill>
              <a:round/>
              <a:headEnd/>
              <a:tailEnd/>
            </a:ln>
          </p:spPr>
          <p:txBody>
            <a:bodyPr/>
            <a:lstStyle/>
            <a:p>
              <a:endParaRPr lang="en-US"/>
            </a:p>
          </p:txBody>
        </p:sp>
        <p:sp>
          <p:nvSpPr>
            <p:cNvPr id="11290" name="Line 28"/>
            <p:cNvSpPr>
              <a:spLocks noChangeShapeType="1"/>
            </p:cNvSpPr>
            <p:nvPr/>
          </p:nvSpPr>
          <p:spPr bwMode="auto">
            <a:xfrm>
              <a:off x="1078" y="1299"/>
              <a:ext cx="979" cy="1"/>
            </a:xfrm>
            <a:prstGeom prst="line">
              <a:avLst/>
            </a:prstGeom>
            <a:noFill/>
            <a:ln w="9360">
              <a:solidFill>
                <a:srgbClr val="B2B2B2"/>
              </a:solidFill>
              <a:round/>
              <a:headEnd/>
              <a:tailEnd/>
            </a:ln>
          </p:spPr>
          <p:txBody>
            <a:bodyPr/>
            <a:lstStyle/>
            <a:p>
              <a:endParaRPr lang="en-US"/>
            </a:p>
          </p:txBody>
        </p:sp>
        <p:sp>
          <p:nvSpPr>
            <p:cNvPr id="11291" name="Line 29"/>
            <p:cNvSpPr>
              <a:spLocks noChangeShapeType="1"/>
            </p:cNvSpPr>
            <p:nvPr/>
          </p:nvSpPr>
          <p:spPr bwMode="auto">
            <a:xfrm flipH="1">
              <a:off x="1788" y="1233"/>
              <a:ext cx="269" cy="438"/>
            </a:xfrm>
            <a:prstGeom prst="line">
              <a:avLst/>
            </a:prstGeom>
            <a:noFill/>
            <a:ln w="9360">
              <a:solidFill>
                <a:srgbClr val="B2B2B2"/>
              </a:solidFill>
              <a:round/>
              <a:headEnd/>
              <a:tailEnd/>
            </a:ln>
          </p:spPr>
          <p:txBody>
            <a:bodyPr/>
            <a:lstStyle/>
            <a:p>
              <a:endParaRPr lang="en-US"/>
            </a:p>
          </p:txBody>
        </p:sp>
        <p:sp>
          <p:nvSpPr>
            <p:cNvPr id="11292" name="Line 30"/>
            <p:cNvSpPr>
              <a:spLocks noChangeShapeType="1"/>
            </p:cNvSpPr>
            <p:nvPr/>
          </p:nvSpPr>
          <p:spPr bwMode="auto">
            <a:xfrm>
              <a:off x="972" y="1474"/>
              <a:ext cx="1672" cy="1"/>
            </a:xfrm>
            <a:prstGeom prst="line">
              <a:avLst/>
            </a:prstGeom>
            <a:noFill/>
            <a:ln w="9360">
              <a:solidFill>
                <a:srgbClr val="B2B2B2"/>
              </a:solidFill>
              <a:round/>
              <a:headEnd/>
              <a:tailEnd/>
            </a:ln>
          </p:spPr>
          <p:txBody>
            <a:bodyPr/>
            <a:lstStyle/>
            <a:p>
              <a:endParaRPr lang="en-US"/>
            </a:p>
          </p:txBody>
        </p:sp>
        <p:sp>
          <p:nvSpPr>
            <p:cNvPr id="11293" name="Line 31"/>
            <p:cNvSpPr>
              <a:spLocks noChangeShapeType="1"/>
            </p:cNvSpPr>
            <p:nvPr/>
          </p:nvSpPr>
          <p:spPr bwMode="auto">
            <a:xfrm flipH="1">
              <a:off x="1015" y="948"/>
              <a:ext cx="979" cy="1607"/>
            </a:xfrm>
            <a:prstGeom prst="line">
              <a:avLst/>
            </a:prstGeom>
            <a:noFill/>
            <a:ln w="9360">
              <a:solidFill>
                <a:srgbClr val="B2B2B2"/>
              </a:solidFill>
              <a:round/>
              <a:headEnd/>
              <a:tailEnd/>
            </a:ln>
          </p:spPr>
          <p:txBody>
            <a:bodyPr/>
            <a:lstStyle/>
            <a:p>
              <a:endParaRPr lang="en-US"/>
            </a:p>
          </p:txBody>
        </p:sp>
        <p:sp>
          <p:nvSpPr>
            <p:cNvPr id="11294" name="Line 32"/>
            <p:cNvSpPr>
              <a:spLocks noChangeShapeType="1"/>
            </p:cNvSpPr>
            <p:nvPr/>
          </p:nvSpPr>
          <p:spPr bwMode="auto">
            <a:xfrm>
              <a:off x="865" y="1648"/>
              <a:ext cx="1673" cy="1"/>
            </a:xfrm>
            <a:prstGeom prst="line">
              <a:avLst/>
            </a:prstGeom>
            <a:noFill/>
            <a:ln w="9360">
              <a:solidFill>
                <a:srgbClr val="B2B2B2"/>
              </a:solidFill>
              <a:round/>
              <a:headEnd/>
              <a:tailEnd/>
            </a:ln>
          </p:spPr>
          <p:txBody>
            <a:bodyPr/>
            <a:lstStyle/>
            <a:p>
              <a:endParaRPr lang="en-US"/>
            </a:p>
          </p:txBody>
        </p:sp>
        <p:grpSp>
          <p:nvGrpSpPr>
            <p:cNvPr id="11295" name="Group 33"/>
            <p:cNvGrpSpPr>
              <a:grpSpLocks/>
            </p:cNvGrpSpPr>
            <p:nvPr/>
          </p:nvGrpSpPr>
          <p:grpSpPr bwMode="auto">
            <a:xfrm>
              <a:off x="1391" y="1304"/>
              <a:ext cx="402" cy="897"/>
              <a:chOff x="1391" y="1304"/>
              <a:chExt cx="402" cy="897"/>
            </a:xfrm>
          </p:grpSpPr>
          <p:sp>
            <p:nvSpPr>
              <p:cNvPr id="11353" name="Oval 34"/>
              <p:cNvSpPr>
                <a:spLocks noChangeArrowheads="1"/>
              </p:cNvSpPr>
              <p:nvPr/>
            </p:nvSpPr>
            <p:spPr bwMode="auto">
              <a:xfrm>
                <a:off x="1391" y="1305"/>
                <a:ext cx="401" cy="893"/>
              </a:xfrm>
              <a:prstGeom prst="ellipse">
                <a:avLst/>
              </a:prstGeom>
              <a:gradFill rotWithShape="0">
                <a:gsLst>
                  <a:gs pos="0">
                    <a:srgbClr val="FFCC00"/>
                  </a:gs>
                  <a:gs pos="100000">
                    <a:srgbClr val="FF3300"/>
                  </a:gs>
                </a:gsLst>
                <a:path path="shape">
                  <a:fillToRect l="50000" t="50000" r="50000" b="50000"/>
                </a:path>
              </a:gradFill>
              <a:ln w="9360">
                <a:solidFill>
                  <a:srgbClr val="000000"/>
                </a:solidFill>
                <a:round/>
                <a:headEnd/>
                <a:tailEnd/>
              </a:ln>
            </p:spPr>
            <p:txBody>
              <a:bodyPr wrap="none" anchor="ctr"/>
              <a:lstStyle/>
              <a:p>
                <a:endParaRPr lang="en-US">
                  <a:latin typeface="Calibri" pitchFamily="34" charset="0"/>
                </a:endParaRPr>
              </a:p>
            </p:txBody>
          </p:sp>
          <p:sp>
            <p:nvSpPr>
              <p:cNvPr id="11354" name="Freeform 35"/>
              <p:cNvSpPr>
                <a:spLocks noChangeArrowheads="1"/>
              </p:cNvSpPr>
              <p:nvPr/>
            </p:nvSpPr>
            <p:spPr bwMode="auto">
              <a:xfrm>
                <a:off x="1391" y="1732"/>
                <a:ext cx="402" cy="469"/>
              </a:xfrm>
              <a:custGeom>
                <a:avLst/>
                <a:gdLst>
                  <a:gd name="T0" fmla="*/ 47 w 1773"/>
                  <a:gd name="T1" fmla="*/ 184 h 2067"/>
                  <a:gd name="T2" fmla="*/ 235 w 1773"/>
                  <a:gd name="T3" fmla="*/ 325 h 2067"/>
                  <a:gd name="T4" fmla="*/ 438 w 1773"/>
                  <a:gd name="T5" fmla="*/ 389 h 2067"/>
                  <a:gd name="T6" fmla="*/ 638 w 1773"/>
                  <a:gd name="T7" fmla="*/ 449 h 2067"/>
                  <a:gd name="T8" fmla="*/ 873 w 1773"/>
                  <a:gd name="T9" fmla="*/ 457 h 2067"/>
                  <a:gd name="T10" fmla="*/ 1135 w 1773"/>
                  <a:gd name="T11" fmla="*/ 413 h 2067"/>
                  <a:gd name="T12" fmla="*/ 1396 w 1773"/>
                  <a:gd name="T13" fmla="*/ 313 h 2067"/>
                  <a:gd name="T14" fmla="*/ 1638 w 1773"/>
                  <a:gd name="T15" fmla="*/ 116 h 2067"/>
                  <a:gd name="T16" fmla="*/ 1758 w 1773"/>
                  <a:gd name="T17" fmla="*/ 27 h 2067"/>
                  <a:gd name="T18" fmla="*/ 1766 w 1773"/>
                  <a:gd name="T19" fmla="*/ 280 h 2067"/>
                  <a:gd name="T20" fmla="*/ 1718 w 1773"/>
                  <a:gd name="T21" fmla="*/ 763 h 2067"/>
                  <a:gd name="T22" fmla="*/ 1609 w 1773"/>
                  <a:gd name="T23" fmla="*/ 1220 h 2067"/>
                  <a:gd name="T24" fmla="*/ 1479 w 1773"/>
                  <a:gd name="T25" fmla="*/ 1545 h 2067"/>
                  <a:gd name="T26" fmla="*/ 1291 w 1773"/>
                  <a:gd name="T27" fmla="*/ 1837 h 2067"/>
                  <a:gd name="T28" fmla="*/ 1047 w 1773"/>
                  <a:gd name="T29" fmla="*/ 2019 h 2067"/>
                  <a:gd name="T30" fmla="*/ 776 w 1773"/>
                  <a:gd name="T31" fmla="*/ 2043 h 2067"/>
                  <a:gd name="T32" fmla="*/ 518 w 1773"/>
                  <a:gd name="T33" fmla="*/ 1883 h 2067"/>
                  <a:gd name="T34" fmla="*/ 315 w 1773"/>
                  <a:gd name="T35" fmla="*/ 1593 h 2067"/>
                  <a:gd name="T36" fmla="*/ 141 w 1773"/>
                  <a:gd name="T37" fmla="*/ 1159 h 2067"/>
                  <a:gd name="T38" fmla="*/ 36 w 1773"/>
                  <a:gd name="T39" fmla="*/ 646 h 2067"/>
                  <a:gd name="T40" fmla="*/ 0 w 1773"/>
                  <a:gd name="T41" fmla="*/ 112 h 2067"/>
                  <a:gd name="T42" fmla="*/ 47 w 1773"/>
                  <a:gd name="T43" fmla="*/ 184 h 2067"/>
                  <a:gd name="T44" fmla="*/ 47 w 1773"/>
                  <a:gd name="T45" fmla="*/ 184 h 20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3"/>
                  <a:gd name="T70" fmla="*/ 0 h 2067"/>
                  <a:gd name="T71" fmla="*/ 1773 w 1773"/>
                  <a:gd name="T72" fmla="*/ 2067 h 20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3" h="2067">
                    <a:moveTo>
                      <a:pt x="47" y="184"/>
                    </a:moveTo>
                    <a:cubicBezTo>
                      <a:pt x="86" y="220"/>
                      <a:pt x="170" y="288"/>
                      <a:pt x="235" y="325"/>
                    </a:cubicBezTo>
                    <a:cubicBezTo>
                      <a:pt x="301" y="361"/>
                      <a:pt x="373" y="368"/>
                      <a:pt x="438" y="389"/>
                    </a:cubicBezTo>
                    <a:cubicBezTo>
                      <a:pt x="504" y="409"/>
                      <a:pt x="565" y="437"/>
                      <a:pt x="638" y="449"/>
                    </a:cubicBezTo>
                    <a:cubicBezTo>
                      <a:pt x="710" y="461"/>
                      <a:pt x="790" y="461"/>
                      <a:pt x="873" y="457"/>
                    </a:cubicBezTo>
                    <a:cubicBezTo>
                      <a:pt x="957" y="453"/>
                      <a:pt x="1047" y="437"/>
                      <a:pt x="1135" y="413"/>
                    </a:cubicBezTo>
                    <a:cubicBezTo>
                      <a:pt x="1222" y="389"/>
                      <a:pt x="1312" y="361"/>
                      <a:pt x="1396" y="313"/>
                    </a:cubicBezTo>
                    <a:cubicBezTo>
                      <a:pt x="1479" y="265"/>
                      <a:pt x="1577" y="164"/>
                      <a:pt x="1638" y="116"/>
                    </a:cubicBezTo>
                    <a:cubicBezTo>
                      <a:pt x="1700" y="67"/>
                      <a:pt x="1736" y="0"/>
                      <a:pt x="1758" y="27"/>
                    </a:cubicBezTo>
                    <a:cubicBezTo>
                      <a:pt x="1751" y="44"/>
                      <a:pt x="1772" y="160"/>
                      <a:pt x="1766" y="280"/>
                    </a:cubicBezTo>
                    <a:cubicBezTo>
                      <a:pt x="1758" y="402"/>
                      <a:pt x="1743" y="606"/>
                      <a:pt x="1718" y="763"/>
                    </a:cubicBezTo>
                    <a:cubicBezTo>
                      <a:pt x="1692" y="919"/>
                      <a:pt x="1649" y="1091"/>
                      <a:pt x="1609" y="1220"/>
                    </a:cubicBezTo>
                    <a:cubicBezTo>
                      <a:pt x="1569" y="1348"/>
                      <a:pt x="1533" y="1440"/>
                      <a:pt x="1479" y="1545"/>
                    </a:cubicBezTo>
                    <a:cubicBezTo>
                      <a:pt x="1428" y="1649"/>
                      <a:pt x="1363" y="1758"/>
                      <a:pt x="1291" y="1837"/>
                    </a:cubicBezTo>
                    <a:cubicBezTo>
                      <a:pt x="1218" y="1918"/>
                      <a:pt x="1135" y="1986"/>
                      <a:pt x="1047" y="2019"/>
                    </a:cubicBezTo>
                    <a:cubicBezTo>
                      <a:pt x="960" y="2050"/>
                      <a:pt x="863" y="2066"/>
                      <a:pt x="776" y="2043"/>
                    </a:cubicBezTo>
                    <a:cubicBezTo>
                      <a:pt x="685" y="2019"/>
                      <a:pt x="594" y="1958"/>
                      <a:pt x="518" y="1883"/>
                    </a:cubicBezTo>
                    <a:cubicBezTo>
                      <a:pt x="442" y="1806"/>
                      <a:pt x="376" y="1713"/>
                      <a:pt x="315" y="1593"/>
                    </a:cubicBezTo>
                    <a:cubicBezTo>
                      <a:pt x="250" y="1473"/>
                      <a:pt x="188" y="1317"/>
                      <a:pt x="141" y="1159"/>
                    </a:cubicBezTo>
                    <a:cubicBezTo>
                      <a:pt x="98" y="1002"/>
                      <a:pt x="62" y="818"/>
                      <a:pt x="36" y="646"/>
                    </a:cubicBezTo>
                    <a:cubicBezTo>
                      <a:pt x="14" y="473"/>
                      <a:pt x="0" y="189"/>
                      <a:pt x="0" y="112"/>
                    </a:cubicBezTo>
                    <a:lnTo>
                      <a:pt x="47" y="184"/>
                    </a:lnTo>
                  </a:path>
                </a:pathLst>
              </a:custGeom>
              <a:solidFill>
                <a:srgbClr val="FFFFFF">
                  <a:alpha val="50195"/>
                </a:srgbClr>
              </a:solidFill>
              <a:ln w="9525">
                <a:noFill/>
                <a:round/>
                <a:headEnd/>
                <a:tailEnd/>
              </a:ln>
            </p:spPr>
            <p:txBody>
              <a:bodyPr wrap="none" anchor="ctr"/>
              <a:lstStyle/>
              <a:p>
                <a:endParaRPr lang="en-US">
                  <a:latin typeface="Calibri" pitchFamily="34" charset="0"/>
                </a:endParaRPr>
              </a:p>
            </p:txBody>
          </p:sp>
          <p:sp>
            <p:nvSpPr>
              <p:cNvPr id="11355" name="Freeform 36"/>
              <p:cNvSpPr>
                <a:spLocks noChangeArrowheads="1"/>
              </p:cNvSpPr>
              <p:nvPr/>
            </p:nvSpPr>
            <p:spPr bwMode="auto">
              <a:xfrm>
                <a:off x="1391" y="1733"/>
                <a:ext cx="400" cy="100"/>
              </a:xfrm>
              <a:custGeom>
                <a:avLst/>
                <a:gdLst>
                  <a:gd name="T0" fmla="*/ 0 w 1766"/>
                  <a:gd name="T1" fmla="*/ 134 h 442"/>
                  <a:gd name="T2" fmla="*/ 182 w 1766"/>
                  <a:gd name="T3" fmla="*/ 275 h 442"/>
                  <a:gd name="T4" fmla="*/ 474 w 1766"/>
                  <a:gd name="T5" fmla="*/ 399 h 442"/>
                  <a:gd name="T6" fmla="*/ 728 w 1766"/>
                  <a:gd name="T7" fmla="*/ 441 h 442"/>
                  <a:gd name="T8" fmla="*/ 1096 w 1766"/>
                  <a:gd name="T9" fmla="*/ 409 h 442"/>
                  <a:gd name="T10" fmla="*/ 1443 w 1766"/>
                  <a:gd name="T11" fmla="*/ 275 h 442"/>
                  <a:gd name="T12" fmla="*/ 1765 w 1766"/>
                  <a:gd name="T13" fmla="*/ 0 h 442"/>
                  <a:gd name="T14" fmla="*/ 0 60000 65536"/>
                  <a:gd name="T15" fmla="*/ 0 60000 65536"/>
                  <a:gd name="T16" fmla="*/ 0 60000 65536"/>
                  <a:gd name="T17" fmla="*/ 0 60000 65536"/>
                  <a:gd name="T18" fmla="*/ 0 60000 65536"/>
                  <a:gd name="T19" fmla="*/ 0 60000 65536"/>
                  <a:gd name="T20" fmla="*/ 0 60000 65536"/>
                  <a:gd name="T21" fmla="*/ 0 w 1766"/>
                  <a:gd name="T22" fmla="*/ 0 h 442"/>
                  <a:gd name="T23" fmla="*/ 1766 w 1766"/>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6" h="442">
                    <a:moveTo>
                      <a:pt x="0" y="134"/>
                    </a:moveTo>
                    <a:cubicBezTo>
                      <a:pt x="30" y="158"/>
                      <a:pt x="103" y="230"/>
                      <a:pt x="182" y="275"/>
                    </a:cubicBezTo>
                    <a:cubicBezTo>
                      <a:pt x="261" y="320"/>
                      <a:pt x="384" y="371"/>
                      <a:pt x="474" y="399"/>
                    </a:cubicBezTo>
                    <a:cubicBezTo>
                      <a:pt x="564" y="426"/>
                      <a:pt x="625" y="439"/>
                      <a:pt x="728" y="441"/>
                    </a:cubicBezTo>
                    <a:cubicBezTo>
                      <a:pt x="831" y="441"/>
                      <a:pt x="977" y="437"/>
                      <a:pt x="1096" y="409"/>
                    </a:cubicBezTo>
                    <a:cubicBezTo>
                      <a:pt x="1215" y="382"/>
                      <a:pt x="1330" y="344"/>
                      <a:pt x="1443" y="275"/>
                    </a:cubicBezTo>
                    <a:cubicBezTo>
                      <a:pt x="1554" y="206"/>
                      <a:pt x="1698" y="56"/>
                      <a:pt x="1765" y="0"/>
                    </a:cubicBezTo>
                  </a:path>
                </a:pathLst>
              </a:custGeom>
              <a:noFill/>
              <a:ln w="9360">
                <a:solidFill>
                  <a:srgbClr val="000000"/>
                </a:solidFill>
                <a:round/>
                <a:headEnd/>
                <a:tailEnd/>
              </a:ln>
            </p:spPr>
            <p:txBody>
              <a:bodyPr/>
              <a:lstStyle/>
              <a:p>
                <a:endParaRPr lang="en-US">
                  <a:latin typeface="Calibri" pitchFamily="34" charset="0"/>
                </a:endParaRPr>
              </a:p>
            </p:txBody>
          </p:sp>
          <p:sp>
            <p:nvSpPr>
              <p:cNvPr id="11356" name="Oval 37"/>
              <p:cNvSpPr>
                <a:spLocks noChangeArrowheads="1"/>
              </p:cNvSpPr>
              <p:nvPr/>
            </p:nvSpPr>
            <p:spPr bwMode="auto">
              <a:xfrm>
                <a:off x="1391" y="1304"/>
                <a:ext cx="401" cy="893"/>
              </a:xfrm>
              <a:prstGeom prst="ellipse">
                <a:avLst/>
              </a:prstGeom>
              <a:noFill/>
              <a:ln w="19080">
                <a:solidFill>
                  <a:srgbClr val="000000"/>
                </a:solidFill>
                <a:round/>
                <a:headEnd/>
                <a:tailEnd/>
              </a:ln>
            </p:spPr>
            <p:txBody>
              <a:bodyPr wrap="none" anchor="ctr"/>
              <a:lstStyle/>
              <a:p>
                <a:endParaRPr lang="en-US">
                  <a:latin typeface="Calibri" pitchFamily="34" charset="0"/>
                </a:endParaRPr>
              </a:p>
            </p:txBody>
          </p:sp>
        </p:grpSp>
        <p:sp>
          <p:nvSpPr>
            <p:cNvPr id="11296" name="Line 38"/>
            <p:cNvSpPr>
              <a:spLocks noChangeShapeType="1"/>
            </p:cNvSpPr>
            <p:nvPr/>
          </p:nvSpPr>
          <p:spPr bwMode="auto">
            <a:xfrm flipH="1">
              <a:off x="1732" y="1351"/>
              <a:ext cx="736" cy="1208"/>
            </a:xfrm>
            <a:prstGeom prst="line">
              <a:avLst/>
            </a:prstGeom>
            <a:noFill/>
            <a:ln w="9360">
              <a:solidFill>
                <a:srgbClr val="B2B2B2"/>
              </a:solidFill>
              <a:round/>
              <a:headEnd/>
              <a:tailEnd/>
            </a:ln>
          </p:spPr>
          <p:txBody>
            <a:bodyPr/>
            <a:lstStyle/>
            <a:p>
              <a:endParaRPr lang="en-US"/>
            </a:p>
          </p:txBody>
        </p:sp>
        <p:sp>
          <p:nvSpPr>
            <p:cNvPr id="11297" name="Line 39"/>
            <p:cNvSpPr>
              <a:spLocks noChangeShapeType="1"/>
            </p:cNvSpPr>
            <p:nvPr/>
          </p:nvSpPr>
          <p:spPr bwMode="auto">
            <a:xfrm flipH="1">
              <a:off x="1497" y="1418"/>
              <a:ext cx="694" cy="1137"/>
            </a:xfrm>
            <a:prstGeom prst="line">
              <a:avLst/>
            </a:prstGeom>
            <a:noFill/>
            <a:ln w="9360">
              <a:solidFill>
                <a:srgbClr val="B2B2B2"/>
              </a:solidFill>
              <a:round/>
              <a:headEnd/>
              <a:tailEnd/>
            </a:ln>
          </p:spPr>
          <p:txBody>
            <a:bodyPr/>
            <a:lstStyle/>
            <a:p>
              <a:endParaRPr lang="en-US"/>
            </a:p>
          </p:txBody>
        </p:sp>
        <p:sp>
          <p:nvSpPr>
            <p:cNvPr id="11298" name="Line 40"/>
            <p:cNvSpPr>
              <a:spLocks noChangeShapeType="1"/>
            </p:cNvSpPr>
            <p:nvPr/>
          </p:nvSpPr>
          <p:spPr bwMode="auto">
            <a:xfrm>
              <a:off x="1661" y="1821"/>
              <a:ext cx="769" cy="1"/>
            </a:xfrm>
            <a:prstGeom prst="line">
              <a:avLst/>
            </a:prstGeom>
            <a:noFill/>
            <a:ln w="9360">
              <a:solidFill>
                <a:srgbClr val="B2B2B2"/>
              </a:solidFill>
              <a:round/>
              <a:headEnd/>
              <a:tailEnd/>
            </a:ln>
          </p:spPr>
          <p:txBody>
            <a:bodyPr/>
            <a:lstStyle/>
            <a:p>
              <a:endParaRPr lang="en-US"/>
            </a:p>
          </p:txBody>
        </p:sp>
        <p:sp>
          <p:nvSpPr>
            <p:cNvPr id="11299" name="Line 41"/>
            <p:cNvSpPr>
              <a:spLocks noChangeShapeType="1"/>
            </p:cNvSpPr>
            <p:nvPr/>
          </p:nvSpPr>
          <p:spPr bwMode="auto">
            <a:xfrm flipH="1">
              <a:off x="1219" y="854"/>
              <a:ext cx="130" cy="210"/>
            </a:xfrm>
            <a:prstGeom prst="line">
              <a:avLst/>
            </a:prstGeom>
            <a:noFill/>
            <a:ln w="38160">
              <a:solidFill>
                <a:srgbClr val="000000"/>
              </a:solidFill>
              <a:round/>
              <a:headEnd type="triangle" w="med" len="med"/>
              <a:tailEnd/>
            </a:ln>
          </p:spPr>
          <p:txBody>
            <a:bodyPr/>
            <a:lstStyle/>
            <a:p>
              <a:endParaRPr lang="en-US"/>
            </a:p>
          </p:txBody>
        </p:sp>
        <p:sp>
          <p:nvSpPr>
            <p:cNvPr id="11300" name="Line 42"/>
            <p:cNvSpPr>
              <a:spLocks noChangeShapeType="1"/>
            </p:cNvSpPr>
            <p:nvPr/>
          </p:nvSpPr>
          <p:spPr bwMode="auto">
            <a:xfrm flipH="1">
              <a:off x="1247" y="1800"/>
              <a:ext cx="466" cy="762"/>
            </a:xfrm>
            <a:prstGeom prst="line">
              <a:avLst/>
            </a:prstGeom>
            <a:noFill/>
            <a:ln w="9360">
              <a:solidFill>
                <a:srgbClr val="B2B2B2"/>
              </a:solidFill>
              <a:round/>
              <a:headEnd/>
              <a:tailEnd/>
            </a:ln>
          </p:spPr>
          <p:txBody>
            <a:bodyPr/>
            <a:lstStyle/>
            <a:p>
              <a:endParaRPr lang="en-US"/>
            </a:p>
          </p:txBody>
        </p:sp>
        <p:sp>
          <p:nvSpPr>
            <p:cNvPr id="11301" name="Line 43"/>
            <p:cNvSpPr>
              <a:spLocks noChangeShapeType="1"/>
            </p:cNvSpPr>
            <p:nvPr/>
          </p:nvSpPr>
          <p:spPr bwMode="auto">
            <a:xfrm flipH="1">
              <a:off x="1353" y="1813"/>
              <a:ext cx="116" cy="188"/>
            </a:xfrm>
            <a:prstGeom prst="line">
              <a:avLst/>
            </a:prstGeom>
            <a:noFill/>
            <a:ln w="9360">
              <a:solidFill>
                <a:srgbClr val="B2B2B2"/>
              </a:solidFill>
              <a:round/>
              <a:headEnd/>
              <a:tailEnd/>
            </a:ln>
          </p:spPr>
          <p:txBody>
            <a:bodyPr/>
            <a:lstStyle/>
            <a:p>
              <a:endParaRPr lang="en-US"/>
            </a:p>
          </p:txBody>
        </p:sp>
        <p:sp>
          <p:nvSpPr>
            <p:cNvPr id="11302" name="Line 44"/>
            <p:cNvSpPr>
              <a:spLocks noChangeShapeType="1"/>
            </p:cNvSpPr>
            <p:nvPr/>
          </p:nvSpPr>
          <p:spPr bwMode="auto">
            <a:xfrm>
              <a:off x="1096" y="1823"/>
              <a:ext cx="391" cy="1"/>
            </a:xfrm>
            <a:prstGeom prst="line">
              <a:avLst/>
            </a:prstGeom>
            <a:noFill/>
            <a:ln w="9360">
              <a:solidFill>
                <a:srgbClr val="B2B2B2"/>
              </a:solidFill>
              <a:round/>
              <a:headEnd/>
              <a:tailEnd/>
            </a:ln>
          </p:spPr>
          <p:txBody>
            <a:bodyPr/>
            <a:lstStyle/>
            <a:p>
              <a:endParaRPr lang="en-US"/>
            </a:p>
          </p:txBody>
        </p:sp>
        <p:grpSp>
          <p:nvGrpSpPr>
            <p:cNvPr id="11303" name="Group 45"/>
            <p:cNvGrpSpPr>
              <a:grpSpLocks/>
            </p:cNvGrpSpPr>
            <p:nvPr/>
          </p:nvGrpSpPr>
          <p:grpSpPr bwMode="auto">
            <a:xfrm>
              <a:off x="513" y="1750"/>
              <a:ext cx="837" cy="909"/>
              <a:chOff x="513" y="1750"/>
              <a:chExt cx="837" cy="909"/>
            </a:xfrm>
          </p:grpSpPr>
          <p:sp>
            <p:nvSpPr>
              <p:cNvPr id="11347" name="Oval 46"/>
              <p:cNvSpPr>
                <a:spLocks noChangeArrowheads="1"/>
              </p:cNvSpPr>
              <p:nvPr/>
            </p:nvSpPr>
            <p:spPr bwMode="auto">
              <a:xfrm>
                <a:off x="525" y="1751"/>
                <a:ext cx="808" cy="892"/>
              </a:xfrm>
              <a:prstGeom prst="ellipse">
                <a:avLst/>
              </a:prstGeom>
              <a:gradFill rotWithShape="0">
                <a:gsLst>
                  <a:gs pos="0">
                    <a:srgbClr val="FFFFFF"/>
                  </a:gs>
                  <a:gs pos="100000">
                    <a:srgbClr val="3333CC"/>
                  </a:gs>
                </a:gsLst>
                <a:path path="shape">
                  <a:fillToRect l="50000" t="50000" r="50000" b="50000"/>
                </a:path>
              </a:gradFill>
              <a:ln w="9360">
                <a:solidFill>
                  <a:srgbClr val="000000"/>
                </a:solidFill>
                <a:round/>
                <a:headEnd/>
                <a:tailEnd/>
              </a:ln>
            </p:spPr>
            <p:txBody>
              <a:bodyPr wrap="none" anchor="ctr"/>
              <a:lstStyle/>
              <a:p>
                <a:endParaRPr lang="en-US">
                  <a:latin typeface="Calibri" pitchFamily="34" charset="0"/>
                </a:endParaRPr>
              </a:p>
            </p:txBody>
          </p:sp>
          <p:sp>
            <p:nvSpPr>
              <p:cNvPr id="11348" name="Oval 47"/>
              <p:cNvSpPr>
                <a:spLocks noChangeArrowheads="1"/>
              </p:cNvSpPr>
              <p:nvPr/>
            </p:nvSpPr>
            <p:spPr bwMode="auto">
              <a:xfrm>
                <a:off x="523" y="1750"/>
                <a:ext cx="808" cy="892"/>
              </a:xfrm>
              <a:prstGeom prst="ellipse">
                <a:avLst/>
              </a:prstGeom>
              <a:noFill/>
              <a:ln w="19080">
                <a:solidFill>
                  <a:srgbClr val="000000"/>
                </a:solidFill>
                <a:round/>
                <a:headEnd/>
                <a:tailEnd/>
              </a:ln>
            </p:spPr>
            <p:txBody>
              <a:bodyPr wrap="none" anchor="ctr"/>
              <a:lstStyle/>
              <a:p>
                <a:endParaRPr lang="en-US">
                  <a:latin typeface="Calibri" pitchFamily="34" charset="0"/>
                </a:endParaRPr>
              </a:p>
            </p:txBody>
          </p:sp>
          <p:sp>
            <p:nvSpPr>
              <p:cNvPr id="11349" name="Freeform 48"/>
              <p:cNvSpPr>
                <a:spLocks noChangeArrowheads="1"/>
              </p:cNvSpPr>
              <p:nvPr/>
            </p:nvSpPr>
            <p:spPr bwMode="auto">
              <a:xfrm>
                <a:off x="513" y="2120"/>
                <a:ext cx="837" cy="539"/>
              </a:xfrm>
              <a:custGeom>
                <a:avLst/>
                <a:gdLst>
                  <a:gd name="T0" fmla="*/ 82 w 3691"/>
                  <a:gd name="T1" fmla="*/ 444 h 2379"/>
                  <a:gd name="T2" fmla="*/ 375 w 3691"/>
                  <a:gd name="T3" fmla="*/ 695 h 2379"/>
                  <a:gd name="T4" fmla="*/ 984 w 3691"/>
                  <a:gd name="T5" fmla="*/ 996 h 2379"/>
                  <a:gd name="T6" fmla="*/ 1513 w 3691"/>
                  <a:gd name="T7" fmla="*/ 1098 h 2379"/>
                  <a:gd name="T8" fmla="*/ 2280 w 3691"/>
                  <a:gd name="T9" fmla="*/ 1022 h 2379"/>
                  <a:gd name="T10" fmla="*/ 2889 w 3691"/>
                  <a:gd name="T11" fmla="*/ 766 h 2379"/>
                  <a:gd name="T12" fmla="*/ 3407 w 3691"/>
                  <a:gd name="T13" fmla="*/ 343 h 2379"/>
                  <a:gd name="T14" fmla="*/ 3675 w 3691"/>
                  <a:gd name="T15" fmla="*/ 29 h 2379"/>
                  <a:gd name="T16" fmla="*/ 3675 w 3691"/>
                  <a:gd name="T17" fmla="*/ 514 h 2379"/>
                  <a:gd name="T18" fmla="*/ 3577 w 3691"/>
                  <a:gd name="T19" fmla="*/ 1018 h 2379"/>
                  <a:gd name="T20" fmla="*/ 3347 w 3691"/>
                  <a:gd name="T21" fmla="*/ 1495 h 2379"/>
                  <a:gd name="T22" fmla="*/ 3081 w 3691"/>
                  <a:gd name="T23" fmla="*/ 1834 h 2379"/>
                  <a:gd name="T24" fmla="*/ 2686 w 3691"/>
                  <a:gd name="T25" fmla="*/ 2140 h 2379"/>
                  <a:gd name="T26" fmla="*/ 2179 w 3691"/>
                  <a:gd name="T27" fmla="*/ 2328 h 2379"/>
                  <a:gd name="T28" fmla="*/ 1612 w 3691"/>
                  <a:gd name="T29" fmla="*/ 2353 h 2379"/>
                  <a:gd name="T30" fmla="*/ 1081 w 3691"/>
                  <a:gd name="T31" fmla="*/ 2186 h 2379"/>
                  <a:gd name="T32" fmla="*/ 653 w 3691"/>
                  <a:gd name="T33" fmla="*/ 1885 h 2379"/>
                  <a:gd name="T34" fmla="*/ 296 w 3691"/>
                  <a:gd name="T35" fmla="*/ 1432 h 2379"/>
                  <a:gd name="T36" fmla="*/ 79 w 3691"/>
                  <a:gd name="T37" fmla="*/ 897 h 2379"/>
                  <a:gd name="T38" fmla="*/ 0 w 3691"/>
                  <a:gd name="T39" fmla="*/ 339 h 2379"/>
                  <a:gd name="T40" fmla="*/ 82 w 3691"/>
                  <a:gd name="T41" fmla="*/ 444 h 2379"/>
                  <a:gd name="T42" fmla="*/ 82 w 3691"/>
                  <a:gd name="T43" fmla="*/ 444 h 2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91"/>
                  <a:gd name="T67" fmla="*/ 0 h 2379"/>
                  <a:gd name="T68" fmla="*/ 3691 w 3691"/>
                  <a:gd name="T69" fmla="*/ 2379 h 23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91" h="2379">
                    <a:moveTo>
                      <a:pt x="82" y="444"/>
                    </a:moveTo>
                    <a:cubicBezTo>
                      <a:pt x="146" y="502"/>
                      <a:pt x="225" y="603"/>
                      <a:pt x="375" y="695"/>
                    </a:cubicBezTo>
                    <a:cubicBezTo>
                      <a:pt x="526" y="787"/>
                      <a:pt x="796" y="930"/>
                      <a:pt x="984" y="996"/>
                    </a:cubicBezTo>
                    <a:cubicBezTo>
                      <a:pt x="1172" y="1063"/>
                      <a:pt x="1300" y="1093"/>
                      <a:pt x="1513" y="1098"/>
                    </a:cubicBezTo>
                    <a:cubicBezTo>
                      <a:pt x="1728" y="1101"/>
                      <a:pt x="2051" y="1076"/>
                      <a:pt x="2280" y="1022"/>
                    </a:cubicBezTo>
                    <a:cubicBezTo>
                      <a:pt x="2509" y="967"/>
                      <a:pt x="2701" y="880"/>
                      <a:pt x="2889" y="766"/>
                    </a:cubicBezTo>
                    <a:cubicBezTo>
                      <a:pt x="3076" y="654"/>
                      <a:pt x="3276" y="465"/>
                      <a:pt x="3407" y="343"/>
                    </a:cubicBezTo>
                    <a:cubicBezTo>
                      <a:pt x="3539" y="221"/>
                      <a:pt x="3629" y="0"/>
                      <a:pt x="3675" y="29"/>
                    </a:cubicBezTo>
                    <a:cubicBezTo>
                      <a:pt x="3655" y="46"/>
                      <a:pt x="3690" y="351"/>
                      <a:pt x="3675" y="514"/>
                    </a:cubicBezTo>
                    <a:cubicBezTo>
                      <a:pt x="3660" y="679"/>
                      <a:pt x="3629" y="853"/>
                      <a:pt x="3577" y="1018"/>
                    </a:cubicBezTo>
                    <a:cubicBezTo>
                      <a:pt x="3524" y="1181"/>
                      <a:pt x="3430" y="1361"/>
                      <a:pt x="3347" y="1495"/>
                    </a:cubicBezTo>
                    <a:cubicBezTo>
                      <a:pt x="3265" y="1629"/>
                      <a:pt x="3190" y="1725"/>
                      <a:pt x="3081" y="1834"/>
                    </a:cubicBezTo>
                    <a:cubicBezTo>
                      <a:pt x="2972" y="1943"/>
                      <a:pt x="2836" y="2057"/>
                      <a:pt x="2686" y="2140"/>
                    </a:cubicBezTo>
                    <a:cubicBezTo>
                      <a:pt x="2535" y="2224"/>
                      <a:pt x="2360" y="2295"/>
                      <a:pt x="2179" y="2328"/>
                    </a:cubicBezTo>
                    <a:cubicBezTo>
                      <a:pt x="1999" y="2362"/>
                      <a:pt x="1796" y="2378"/>
                      <a:pt x="1612" y="2353"/>
                    </a:cubicBezTo>
                    <a:cubicBezTo>
                      <a:pt x="1427" y="2328"/>
                      <a:pt x="1240" y="2265"/>
                      <a:pt x="1081" y="2186"/>
                    </a:cubicBezTo>
                    <a:cubicBezTo>
                      <a:pt x="924" y="2107"/>
                      <a:pt x="785" y="2011"/>
                      <a:pt x="653" y="1885"/>
                    </a:cubicBezTo>
                    <a:cubicBezTo>
                      <a:pt x="522" y="1759"/>
                      <a:pt x="390" y="1595"/>
                      <a:pt x="296" y="1432"/>
                    </a:cubicBezTo>
                    <a:cubicBezTo>
                      <a:pt x="203" y="1269"/>
                      <a:pt x="127" y="1076"/>
                      <a:pt x="79" y="897"/>
                    </a:cubicBezTo>
                    <a:cubicBezTo>
                      <a:pt x="29" y="715"/>
                      <a:pt x="0" y="414"/>
                      <a:pt x="0" y="339"/>
                    </a:cubicBezTo>
                    <a:lnTo>
                      <a:pt x="82" y="444"/>
                    </a:lnTo>
                  </a:path>
                </a:pathLst>
              </a:custGeom>
              <a:solidFill>
                <a:srgbClr val="FFFFFF">
                  <a:alpha val="50195"/>
                </a:srgbClr>
              </a:solidFill>
              <a:ln w="9525">
                <a:noFill/>
                <a:round/>
                <a:headEnd/>
                <a:tailEnd/>
              </a:ln>
            </p:spPr>
            <p:txBody>
              <a:bodyPr wrap="none" anchor="ctr"/>
              <a:lstStyle/>
              <a:p>
                <a:endParaRPr lang="en-US">
                  <a:latin typeface="Calibri" pitchFamily="34" charset="0"/>
                </a:endParaRPr>
              </a:p>
            </p:txBody>
          </p:sp>
          <p:sp>
            <p:nvSpPr>
              <p:cNvPr id="11350" name="Freeform 49"/>
              <p:cNvSpPr>
                <a:spLocks noChangeArrowheads="1"/>
              </p:cNvSpPr>
              <p:nvPr/>
            </p:nvSpPr>
            <p:spPr bwMode="auto">
              <a:xfrm>
                <a:off x="1125" y="1858"/>
                <a:ext cx="208" cy="650"/>
              </a:xfrm>
              <a:custGeom>
                <a:avLst/>
                <a:gdLst>
                  <a:gd name="T0" fmla="*/ 612 w 919"/>
                  <a:gd name="T1" fmla="*/ 2578 h 2868"/>
                  <a:gd name="T2" fmla="*/ 830 w 919"/>
                  <a:gd name="T3" fmla="*/ 2081 h 2868"/>
                  <a:gd name="T4" fmla="*/ 914 w 919"/>
                  <a:gd name="T5" fmla="*/ 1407 h 2868"/>
                  <a:gd name="T6" fmla="*/ 809 w 919"/>
                  <a:gd name="T7" fmla="*/ 822 h 2868"/>
                  <a:gd name="T8" fmla="*/ 553 w 919"/>
                  <a:gd name="T9" fmla="*/ 291 h 2868"/>
                  <a:gd name="T10" fmla="*/ 313 w 919"/>
                  <a:gd name="T11" fmla="*/ 15 h 2868"/>
                  <a:gd name="T12" fmla="*/ 98 w 919"/>
                  <a:gd name="T13" fmla="*/ 686 h 2868"/>
                  <a:gd name="T14" fmla="*/ 11 w 919"/>
                  <a:gd name="T15" fmla="*/ 1351 h 2868"/>
                  <a:gd name="T16" fmla="*/ 40 w 919"/>
                  <a:gd name="T17" fmla="*/ 2060 h 2868"/>
                  <a:gd name="T18" fmla="*/ 193 w 919"/>
                  <a:gd name="T19" fmla="*/ 2550 h 2868"/>
                  <a:gd name="T20" fmla="*/ 400 w 919"/>
                  <a:gd name="T21" fmla="*/ 2854 h 2868"/>
                  <a:gd name="T22" fmla="*/ 612 w 919"/>
                  <a:gd name="T23" fmla="*/ 2578 h 2868"/>
                  <a:gd name="T24" fmla="*/ 612 w 919"/>
                  <a:gd name="T25" fmla="*/ 2578 h 2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9"/>
                  <a:gd name="T40" fmla="*/ 0 h 2868"/>
                  <a:gd name="T41" fmla="*/ 919 w 919"/>
                  <a:gd name="T42" fmla="*/ 2868 h 2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9" h="2868">
                    <a:moveTo>
                      <a:pt x="612" y="2578"/>
                    </a:moveTo>
                    <a:cubicBezTo>
                      <a:pt x="685" y="2450"/>
                      <a:pt x="780" y="2277"/>
                      <a:pt x="830" y="2081"/>
                    </a:cubicBezTo>
                    <a:cubicBezTo>
                      <a:pt x="882" y="1884"/>
                      <a:pt x="918" y="1616"/>
                      <a:pt x="914" y="1407"/>
                    </a:cubicBezTo>
                    <a:cubicBezTo>
                      <a:pt x="911" y="1199"/>
                      <a:pt x="867" y="1006"/>
                      <a:pt x="809" y="822"/>
                    </a:cubicBezTo>
                    <a:cubicBezTo>
                      <a:pt x="750" y="637"/>
                      <a:pt x="637" y="425"/>
                      <a:pt x="553" y="291"/>
                    </a:cubicBezTo>
                    <a:cubicBezTo>
                      <a:pt x="470" y="160"/>
                      <a:pt x="324" y="0"/>
                      <a:pt x="313" y="15"/>
                    </a:cubicBezTo>
                    <a:cubicBezTo>
                      <a:pt x="196" y="229"/>
                      <a:pt x="146" y="481"/>
                      <a:pt x="98" y="686"/>
                    </a:cubicBezTo>
                    <a:cubicBezTo>
                      <a:pt x="47" y="906"/>
                      <a:pt x="22" y="1123"/>
                      <a:pt x="11" y="1351"/>
                    </a:cubicBezTo>
                    <a:cubicBezTo>
                      <a:pt x="0" y="1579"/>
                      <a:pt x="11" y="1860"/>
                      <a:pt x="40" y="2060"/>
                    </a:cubicBezTo>
                    <a:cubicBezTo>
                      <a:pt x="69" y="2262"/>
                      <a:pt x="131" y="2417"/>
                      <a:pt x="193" y="2550"/>
                    </a:cubicBezTo>
                    <a:cubicBezTo>
                      <a:pt x="255" y="2683"/>
                      <a:pt x="400" y="2867"/>
                      <a:pt x="400" y="2854"/>
                    </a:cubicBezTo>
                    <a:cubicBezTo>
                      <a:pt x="400" y="2850"/>
                      <a:pt x="539" y="2706"/>
                      <a:pt x="612" y="2578"/>
                    </a:cubicBezTo>
                  </a:path>
                </a:pathLst>
              </a:custGeom>
              <a:solidFill>
                <a:srgbClr val="FFFFFF"/>
              </a:solidFill>
              <a:ln w="38160">
                <a:solidFill>
                  <a:srgbClr val="FFFFFF"/>
                </a:solidFill>
                <a:round/>
                <a:headEnd/>
                <a:tailEnd/>
              </a:ln>
            </p:spPr>
            <p:txBody>
              <a:bodyPr wrap="none" anchor="ctr"/>
              <a:lstStyle/>
              <a:p>
                <a:endParaRPr lang="en-US">
                  <a:latin typeface="Calibri" pitchFamily="34" charset="0"/>
                </a:endParaRPr>
              </a:p>
            </p:txBody>
          </p:sp>
          <p:sp>
            <p:nvSpPr>
              <p:cNvPr id="11351" name="Freeform 50"/>
              <p:cNvSpPr>
                <a:spLocks noChangeArrowheads="1"/>
              </p:cNvSpPr>
              <p:nvPr/>
            </p:nvSpPr>
            <p:spPr bwMode="auto">
              <a:xfrm>
                <a:off x="1106" y="1855"/>
                <a:ext cx="94" cy="662"/>
              </a:xfrm>
              <a:custGeom>
                <a:avLst/>
                <a:gdLst>
                  <a:gd name="T0" fmla="*/ 327 w 416"/>
                  <a:gd name="T1" fmla="*/ 2489 h 2920"/>
                  <a:gd name="T2" fmla="*/ 305 w 416"/>
                  <a:gd name="T3" fmla="*/ 2164 h 2920"/>
                  <a:gd name="T4" fmla="*/ 284 w 416"/>
                  <a:gd name="T5" fmla="*/ 1708 h 2920"/>
                  <a:gd name="T6" fmla="*/ 294 w 416"/>
                  <a:gd name="T7" fmla="*/ 1165 h 2920"/>
                  <a:gd name="T8" fmla="*/ 305 w 416"/>
                  <a:gd name="T9" fmla="*/ 552 h 2920"/>
                  <a:gd name="T10" fmla="*/ 313 w 416"/>
                  <a:gd name="T11" fmla="*/ 23 h 2920"/>
                  <a:gd name="T12" fmla="*/ 98 w 416"/>
                  <a:gd name="T13" fmla="*/ 692 h 2920"/>
                  <a:gd name="T14" fmla="*/ 11 w 416"/>
                  <a:gd name="T15" fmla="*/ 1359 h 2920"/>
                  <a:gd name="T16" fmla="*/ 40 w 416"/>
                  <a:gd name="T17" fmla="*/ 2068 h 2920"/>
                  <a:gd name="T18" fmla="*/ 189 w 416"/>
                  <a:gd name="T19" fmla="*/ 2577 h 2920"/>
                  <a:gd name="T20" fmla="*/ 415 w 416"/>
                  <a:gd name="T21" fmla="*/ 2902 h 2920"/>
                  <a:gd name="T22" fmla="*/ 327 w 416"/>
                  <a:gd name="T23" fmla="*/ 2489 h 2920"/>
                  <a:gd name="T24" fmla="*/ 327 w 416"/>
                  <a:gd name="T25" fmla="*/ 2489 h 2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2920"/>
                  <a:gd name="T41" fmla="*/ 416 w 416"/>
                  <a:gd name="T42" fmla="*/ 2920 h 2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2920">
                    <a:moveTo>
                      <a:pt x="327" y="2489"/>
                    </a:moveTo>
                    <a:cubicBezTo>
                      <a:pt x="313" y="2372"/>
                      <a:pt x="313" y="2292"/>
                      <a:pt x="305" y="2164"/>
                    </a:cubicBezTo>
                    <a:cubicBezTo>
                      <a:pt x="298" y="2036"/>
                      <a:pt x="284" y="1871"/>
                      <a:pt x="284" y="1708"/>
                    </a:cubicBezTo>
                    <a:cubicBezTo>
                      <a:pt x="284" y="1543"/>
                      <a:pt x="291" y="1359"/>
                      <a:pt x="294" y="1165"/>
                    </a:cubicBezTo>
                    <a:cubicBezTo>
                      <a:pt x="298" y="973"/>
                      <a:pt x="302" y="740"/>
                      <a:pt x="305" y="552"/>
                    </a:cubicBezTo>
                    <a:cubicBezTo>
                      <a:pt x="309" y="364"/>
                      <a:pt x="345" y="0"/>
                      <a:pt x="313" y="23"/>
                    </a:cubicBezTo>
                    <a:cubicBezTo>
                      <a:pt x="196" y="234"/>
                      <a:pt x="146" y="489"/>
                      <a:pt x="98" y="692"/>
                    </a:cubicBezTo>
                    <a:cubicBezTo>
                      <a:pt x="46" y="913"/>
                      <a:pt x="22" y="1130"/>
                      <a:pt x="11" y="1359"/>
                    </a:cubicBezTo>
                    <a:cubicBezTo>
                      <a:pt x="0" y="1587"/>
                      <a:pt x="11" y="1863"/>
                      <a:pt x="40" y="2068"/>
                    </a:cubicBezTo>
                    <a:cubicBezTo>
                      <a:pt x="69" y="2273"/>
                      <a:pt x="127" y="2436"/>
                      <a:pt x="189" y="2577"/>
                    </a:cubicBezTo>
                    <a:cubicBezTo>
                      <a:pt x="251" y="2717"/>
                      <a:pt x="392" y="2919"/>
                      <a:pt x="415" y="2902"/>
                    </a:cubicBezTo>
                    <a:cubicBezTo>
                      <a:pt x="415" y="2899"/>
                      <a:pt x="345" y="2573"/>
                      <a:pt x="327" y="2489"/>
                    </a:cubicBezTo>
                  </a:path>
                </a:pathLst>
              </a:custGeom>
              <a:solidFill>
                <a:srgbClr val="CCCCFF"/>
              </a:solidFill>
              <a:ln w="9525">
                <a:noFill/>
                <a:round/>
                <a:headEnd/>
                <a:tailEnd/>
              </a:ln>
            </p:spPr>
            <p:txBody>
              <a:bodyPr wrap="none" anchor="ctr"/>
              <a:lstStyle/>
              <a:p>
                <a:endParaRPr lang="en-US">
                  <a:latin typeface="Calibri" pitchFamily="34" charset="0"/>
                </a:endParaRPr>
              </a:p>
            </p:txBody>
          </p:sp>
          <p:sp>
            <p:nvSpPr>
              <p:cNvPr id="11352" name="Freeform 51"/>
              <p:cNvSpPr>
                <a:spLocks noChangeArrowheads="1"/>
              </p:cNvSpPr>
              <p:nvPr/>
            </p:nvSpPr>
            <p:spPr bwMode="auto">
              <a:xfrm>
                <a:off x="525" y="2207"/>
                <a:ext cx="650" cy="162"/>
              </a:xfrm>
              <a:custGeom>
                <a:avLst/>
                <a:gdLst>
                  <a:gd name="T0" fmla="*/ 0 w 2868"/>
                  <a:gd name="T1" fmla="*/ 0 h 716"/>
                  <a:gd name="T2" fmla="*/ 366 w 2868"/>
                  <a:gd name="T3" fmla="*/ 327 h 716"/>
                  <a:gd name="T4" fmla="*/ 954 w 2868"/>
                  <a:gd name="T5" fmla="*/ 615 h 716"/>
                  <a:gd name="T6" fmla="*/ 1466 w 2868"/>
                  <a:gd name="T7" fmla="*/ 710 h 716"/>
                  <a:gd name="T8" fmla="*/ 2206 w 2868"/>
                  <a:gd name="T9" fmla="*/ 639 h 716"/>
                  <a:gd name="T10" fmla="*/ 2591 w 2868"/>
                  <a:gd name="T11" fmla="*/ 490 h 716"/>
                  <a:gd name="T12" fmla="*/ 2786 w 2868"/>
                  <a:gd name="T13" fmla="*/ 238 h 716"/>
                  <a:gd name="T14" fmla="*/ 2867 w 2868"/>
                  <a:gd name="T15" fmla="*/ 167 h 716"/>
                  <a:gd name="T16" fmla="*/ 0 60000 65536"/>
                  <a:gd name="T17" fmla="*/ 0 60000 65536"/>
                  <a:gd name="T18" fmla="*/ 0 60000 65536"/>
                  <a:gd name="T19" fmla="*/ 0 60000 65536"/>
                  <a:gd name="T20" fmla="*/ 0 60000 65536"/>
                  <a:gd name="T21" fmla="*/ 0 60000 65536"/>
                  <a:gd name="T22" fmla="*/ 0 60000 65536"/>
                  <a:gd name="T23" fmla="*/ 0 60000 65536"/>
                  <a:gd name="T24" fmla="*/ 0 w 2868"/>
                  <a:gd name="T25" fmla="*/ 0 h 716"/>
                  <a:gd name="T26" fmla="*/ 2868 w 2868"/>
                  <a:gd name="T27" fmla="*/ 716 h 7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8" h="716">
                    <a:moveTo>
                      <a:pt x="0" y="0"/>
                    </a:moveTo>
                    <a:cubicBezTo>
                      <a:pt x="61" y="55"/>
                      <a:pt x="206" y="224"/>
                      <a:pt x="366" y="327"/>
                    </a:cubicBezTo>
                    <a:cubicBezTo>
                      <a:pt x="526" y="431"/>
                      <a:pt x="773" y="550"/>
                      <a:pt x="954" y="615"/>
                    </a:cubicBezTo>
                    <a:cubicBezTo>
                      <a:pt x="1135" y="678"/>
                      <a:pt x="1259" y="707"/>
                      <a:pt x="1466" y="710"/>
                    </a:cubicBezTo>
                    <a:cubicBezTo>
                      <a:pt x="1673" y="715"/>
                      <a:pt x="2018" y="674"/>
                      <a:pt x="2206" y="639"/>
                    </a:cubicBezTo>
                    <a:cubicBezTo>
                      <a:pt x="2395" y="601"/>
                      <a:pt x="2493" y="559"/>
                      <a:pt x="2591" y="490"/>
                    </a:cubicBezTo>
                    <a:cubicBezTo>
                      <a:pt x="2689" y="422"/>
                      <a:pt x="2740" y="291"/>
                      <a:pt x="2786" y="238"/>
                    </a:cubicBezTo>
                    <a:cubicBezTo>
                      <a:pt x="2834" y="186"/>
                      <a:pt x="2849" y="182"/>
                      <a:pt x="2867" y="167"/>
                    </a:cubicBezTo>
                  </a:path>
                </a:pathLst>
              </a:custGeom>
              <a:noFill/>
              <a:ln w="9360">
                <a:solidFill>
                  <a:srgbClr val="000000"/>
                </a:solidFill>
                <a:round/>
                <a:headEnd/>
                <a:tailEnd/>
              </a:ln>
            </p:spPr>
            <p:txBody>
              <a:bodyPr/>
              <a:lstStyle/>
              <a:p>
                <a:endParaRPr lang="en-US">
                  <a:latin typeface="Calibri" pitchFamily="34" charset="0"/>
                </a:endParaRPr>
              </a:p>
            </p:txBody>
          </p:sp>
        </p:grpSp>
        <p:sp>
          <p:nvSpPr>
            <p:cNvPr id="11304" name="Line 52"/>
            <p:cNvSpPr>
              <a:spLocks noChangeShapeType="1"/>
            </p:cNvSpPr>
            <p:nvPr/>
          </p:nvSpPr>
          <p:spPr bwMode="auto">
            <a:xfrm flipH="1">
              <a:off x="1153" y="1650"/>
              <a:ext cx="187" cy="304"/>
            </a:xfrm>
            <a:prstGeom prst="line">
              <a:avLst/>
            </a:prstGeom>
            <a:noFill/>
            <a:ln w="9360">
              <a:solidFill>
                <a:srgbClr val="B2B2B2"/>
              </a:solidFill>
              <a:round/>
              <a:headEnd/>
              <a:tailEnd/>
            </a:ln>
          </p:spPr>
          <p:txBody>
            <a:bodyPr/>
            <a:lstStyle/>
            <a:p>
              <a:endParaRPr lang="en-US"/>
            </a:p>
          </p:txBody>
        </p:sp>
        <p:sp>
          <p:nvSpPr>
            <p:cNvPr id="11305" name="Line 53"/>
            <p:cNvSpPr>
              <a:spLocks noChangeShapeType="1"/>
            </p:cNvSpPr>
            <p:nvPr/>
          </p:nvSpPr>
          <p:spPr bwMode="auto">
            <a:xfrm>
              <a:off x="1146" y="1998"/>
              <a:ext cx="1035" cy="1"/>
            </a:xfrm>
            <a:prstGeom prst="line">
              <a:avLst/>
            </a:prstGeom>
            <a:noFill/>
            <a:ln w="9360">
              <a:solidFill>
                <a:srgbClr val="B2B2B2"/>
              </a:solidFill>
              <a:round/>
              <a:headEnd/>
              <a:tailEnd/>
            </a:ln>
          </p:spPr>
          <p:txBody>
            <a:bodyPr/>
            <a:lstStyle/>
            <a:p>
              <a:endParaRPr lang="en-US"/>
            </a:p>
          </p:txBody>
        </p:sp>
        <p:sp>
          <p:nvSpPr>
            <p:cNvPr id="11306" name="Line 54"/>
            <p:cNvSpPr>
              <a:spLocks noChangeShapeType="1"/>
            </p:cNvSpPr>
            <p:nvPr/>
          </p:nvSpPr>
          <p:spPr bwMode="auto">
            <a:xfrm flipV="1">
              <a:off x="1071" y="2342"/>
              <a:ext cx="1039" cy="4"/>
            </a:xfrm>
            <a:prstGeom prst="line">
              <a:avLst/>
            </a:prstGeom>
            <a:noFill/>
            <a:ln w="9360">
              <a:solidFill>
                <a:srgbClr val="B2B2B2"/>
              </a:solidFill>
              <a:round/>
              <a:headEnd/>
              <a:tailEnd/>
            </a:ln>
          </p:spPr>
          <p:txBody>
            <a:bodyPr/>
            <a:lstStyle/>
            <a:p>
              <a:endParaRPr lang="en-US"/>
            </a:p>
          </p:txBody>
        </p:sp>
        <p:sp>
          <p:nvSpPr>
            <p:cNvPr id="11307" name="Line 55"/>
            <p:cNvSpPr>
              <a:spLocks noChangeShapeType="1"/>
            </p:cNvSpPr>
            <p:nvPr/>
          </p:nvSpPr>
          <p:spPr bwMode="auto">
            <a:xfrm>
              <a:off x="1134" y="2170"/>
              <a:ext cx="1096" cy="1"/>
            </a:xfrm>
            <a:prstGeom prst="line">
              <a:avLst/>
            </a:prstGeom>
            <a:noFill/>
            <a:ln w="9360">
              <a:solidFill>
                <a:srgbClr val="B2B2B2"/>
              </a:solidFill>
              <a:round/>
              <a:headEnd/>
              <a:tailEnd/>
            </a:ln>
          </p:spPr>
          <p:txBody>
            <a:bodyPr/>
            <a:lstStyle/>
            <a:p>
              <a:endParaRPr lang="en-US"/>
            </a:p>
          </p:txBody>
        </p:sp>
        <p:sp>
          <p:nvSpPr>
            <p:cNvPr id="11308" name="Line 56"/>
            <p:cNvSpPr>
              <a:spLocks noChangeShapeType="1"/>
            </p:cNvSpPr>
            <p:nvPr/>
          </p:nvSpPr>
          <p:spPr bwMode="auto">
            <a:xfrm flipH="1">
              <a:off x="1010" y="1987"/>
              <a:ext cx="352" cy="575"/>
            </a:xfrm>
            <a:prstGeom prst="line">
              <a:avLst/>
            </a:prstGeom>
            <a:noFill/>
            <a:ln w="9360">
              <a:solidFill>
                <a:srgbClr val="B2B2B2"/>
              </a:solidFill>
              <a:round/>
              <a:headEnd/>
              <a:tailEnd/>
            </a:ln>
          </p:spPr>
          <p:txBody>
            <a:bodyPr/>
            <a:lstStyle/>
            <a:p>
              <a:endParaRPr lang="en-US"/>
            </a:p>
          </p:txBody>
        </p:sp>
        <p:sp>
          <p:nvSpPr>
            <p:cNvPr id="11309" name="Line 57"/>
            <p:cNvSpPr>
              <a:spLocks noChangeShapeType="1"/>
            </p:cNvSpPr>
            <p:nvPr/>
          </p:nvSpPr>
          <p:spPr bwMode="auto">
            <a:xfrm flipH="1">
              <a:off x="784" y="2374"/>
              <a:ext cx="116" cy="189"/>
            </a:xfrm>
            <a:prstGeom prst="line">
              <a:avLst/>
            </a:prstGeom>
            <a:noFill/>
            <a:ln w="9360">
              <a:solidFill>
                <a:srgbClr val="B2B2B2"/>
              </a:solidFill>
              <a:round/>
              <a:headEnd/>
              <a:tailEnd/>
            </a:ln>
          </p:spPr>
          <p:txBody>
            <a:bodyPr/>
            <a:lstStyle/>
            <a:p>
              <a:endParaRPr lang="en-US"/>
            </a:p>
          </p:txBody>
        </p:sp>
        <p:sp>
          <p:nvSpPr>
            <p:cNvPr id="11310" name="Line 58"/>
            <p:cNvSpPr>
              <a:spLocks noChangeShapeType="1"/>
            </p:cNvSpPr>
            <p:nvPr/>
          </p:nvSpPr>
          <p:spPr bwMode="auto">
            <a:xfrm flipH="1">
              <a:off x="551" y="2333"/>
              <a:ext cx="137" cy="226"/>
            </a:xfrm>
            <a:prstGeom prst="line">
              <a:avLst/>
            </a:prstGeom>
            <a:noFill/>
            <a:ln w="9360">
              <a:solidFill>
                <a:srgbClr val="B2B2B2"/>
              </a:solidFill>
              <a:round/>
              <a:headEnd/>
              <a:tailEnd/>
            </a:ln>
          </p:spPr>
          <p:txBody>
            <a:bodyPr/>
            <a:lstStyle/>
            <a:p>
              <a:endParaRPr lang="en-US"/>
            </a:p>
          </p:txBody>
        </p:sp>
        <p:sp>
          <p:nvSpPr>
            <p:cNvPr id="11311" name="Line 59"/>
            <p:cNvSpPr>
              <a:spLocks noChangeShapeType="1"/>
            </p:cNvSpPr>
            <p:nvPr/>
          </p:nvSpPr>
          <p:spPr bwMode="auto">
            <a:xfrm>
              <a:off x="341" y="2563"/>
              <a:ext cx="1635" cy="1"/>
            </a:xfrm>
            <a:prstGeom prst="line">
              <a:avLst/>
            </a:prstGeom>
            <a:noFill/>
            <a:ln w="28440">
              <a:solidFill>
                <a:srgbClr val="B2B2B2"/>
              </a:solidFill>
              <a:round/>
              <a:headEnd/>
              <a:tailEnd/>
            </a:ln>
          </p:spPr>
          <p:txBody>
            <a:bodyPr/>
            <a:lstStyle/>
            <a:p>
              <a:endParaRPr lang="en-US"/>
            </a:p>
          </p:txBody>
        </p:sp>
        <p:pic>
          <p:nvPicPr>
            <p:cNvPr id="11312" name="Picture 60"/>
            <p:cNvPicPr>
              <a:picLocks noChangeAspect="1" noChangeArrowheads="1"/>
            </p:cNvPicPr>
            <p:nvPr/>
          </p:nvPicPr>
          <p:blipFill>
            <a:blip r:embed="rId5"/>
            <a:srcRect/>
            <a:stretch>
              <a:fillRect/>
            </a:stretch>
          </p:blipFill>
          <p:spPr bwMode="auto">
            <a:xfrm>
              <a:off x="497" y="2394"/>
              <a:ext cx="387" cy="423"/>
            </a:xfrm>
            <a:prstGeom prst="rect">
              <a:avLst/>
            </a:prstGeom>
            <a:noFill/>
            <a:ln w="9525">
              <a:noFill/>
              <a:miter lim="800000"/>
              <a:headEnd/>
              <a:tailEnd/>
            </a:ln>
          </p:spPr>
        </p:pic>
        <p:grpSp>
          <p:nvGrpSpPr>
            <p:cNvPr id="11313" name="Group 61"/>
            <p:cNvGrpSpPr>
              <a:grpSpLocks/>
            </p:cNvGrpSpPr>
            <p:nvPr/>
          </p:nvGrpSpPr>
          <p:grpSpPr bwMode="auto">
            <a:xfrm>
              <a:off x="1119" y="1460"/>
              <a:ext cx="962" cy="310"/>
              <a:chOff x="1119" y="1460"/>
              <a:chExt cx="962" cy="310"/>
            </a:xfrm>
          </p:grpSpPr>
          <p:sp>
            <p:nvSpPr>
              <p:cNvPr id="11334" name="Line 62"/>
              <p:cNvSpPr>
                <a:spLocks noChangeShapeType="1"/>
              </p:cNvSpPr>
              <p:nvPr/>
            </p:nvSpPr>
            <p:spPr bwMode="auto">
              <a:xfrm flipV="1">
                <a:off x="1637" y="1520"/>
                <a:ext cx="58" cy="94"/>
              </a:xfrm>
              <a:prstGeom prst="line">
                <a:avLst/>
              </a:prstGeom>
              <a:noFill/>
              <a:ln w="9360">
                <a:solidFill>
                  <a:srgbClr val="000099"/>
                </a:solidFill>
                <a:round/>
                <a:headEnd/>
                <a:tailEnd type="triangle" w="med" len="med"/>
              </a:ln>
            </p:spPr>
            <p:txBody>
              <a:bodyPr/>
              <a:lstStyle/>
              <a:p>
                <a:endParaRPr lang="en-US"/>
              </a:p>
            </p:txBody>
          </p:sp>
          <p:sp>
            <p:nvSpPr>
              <p:cNvPr id="11335" name="Line 63"/>
              <p:cNvSpPr>
                <a:spLocks noChangeShapeType="1"/>
              </p:cNvSpPr>
              <p:nvPr/>
            </p:nvSpPr>
            <p:spPr bwMode="auto">
              <a:xfrm flipV="1">
                <a:off x="1742" y="1460"/>
                <a:ext cx="150" cy="141"/>
              </a:xfrm>
              <a:prstGeom prst="line">
                <a:avLst/>
              </a:prstGeom>
              <a:noFill/>
              <a:ln w="9360">
                <a:solidFill>
                  <a:srgbClr val="000099"/>
                </a:solidFill>
                <a:round/>
                <a:headEnd/>
                <a:tailEnd type="triangle" w="med" len="med"/>
              </a:ln>
            </p:spPr>
            <p:txBody>
              <a:bodyPr/>
              <a:lstStyle/>
              <a:p>
                <a:endParaRPr lang="en-US"/>
              </a:p>
            </p:txBody>
          </p:sp>
          <p:sp>
            <p:nvSpPr>
              <p:cNvPr id="11336" name="Line 64"/>
              <p:cNvSpPr>
                <a:spLocks noChangeShapeType="1"/>
              </p:cNvSpPr>
              <p:nvPr/>
            </p:nvSpPr>
            <p:spPr bwMode="auto">
              <a:xfrm flipV="1">
                <a:off x="1808" y="1612"/>
                <a:ext cx="236" cy="70"/>
              </a:xfrm>
              <a:prstGeom prst="line">
                <a:avLst/>
              </a:prstGeom>
              <a:noFill/>
              <a:ln w="9360">
                <a:solidFill>
                  <a:srgbClr val="000099"/>
                </a:solidFill>
                <a:round/>
                <a:headEnd/>
                <a:tailEnd type="triangle" w="med" len="med"/>
              </a:ln>
            </p:spPr>
            <p:txBody>
              <a:bodyPr/>
              <a:lstStyle/>
              <a:p>
                <a:endParaRPr lang="en-US"/>
              </a:p>
            </p:txBody>
          </p:sp>
          <p:sp>
            <p:nvSpPr>
              <p:cNvPr id="11337" name="Line 65"/>
              <p:cNvSpPr>
                <a:spLocks noChangeShapeType="1"/>
              </p:cNvSpPr>
              <p:nvPr/>
            </p:nvSpPr>
            <p:spPr bwMode="auto">
              <a:xfrm flipV="1">
                <a:off x="1808" y="1719"/>
                <a:ext cx="273" cy="22"/>
              </a:xfrm>
              <a:prstGeom prst="line">
                <a:avLst/>
              </a:prstGeom>
              <a:noFill/>
              <a:ln w="9360">
                <a:solidFill>
                  <a:srgbClr val="000099"/>
                </a:solidFill>
                <a:round/>
                <a:headEnd/>
                <a:tailEnd type="triangle" w="med" len="med"/>
              </a:ln>
            </p:spPr>
            <p:txBody>
              <a:bodyPr/>
              <a:lstStyle/>
              <a:p>
                <a:endParaRPr lang="en-US"/>
              </a:p>
            </p:txBody>
          </p:sp>
          <p:sp>
            <p:nvSpPr>
              <p:cNvPr id="11338" name="Line 66"/>
              <p:cNvSpPr>
                <a:spLocks noChangeShapeType="1"/>
              </p:cNvSpPr>
              <p:nvPr/>
            </p:nvSpPr>
            <p:spPr bwMode="auto">
              <a:xfrm flipH="1" flipV="1">
                <a:off x="1213" y="1484"/>
                <a:ext cx="247" cy="114"/>
              </a:xfrm>
              <a:prstGeom prst="line">
                <a:avLst/>
              </a:prstGeom>
              <a:noFill/>
              <a:ln w="9360">
                <a:solidFill>
                  <a:srgbClr val="000099"/>
                </a:solidFill>
                <a:round/>
                <a:headEnd/>
                <a:tailEnd type="triangle" w="med" len="med"/>
              </a:ln>
            </p:spPr>
            <p:txBody>
              <a:bodyPr/>
              <a:lstStyle/>
              <a:p>
                <a:endParaRPr lang="en-US"/>
              </a:p>
            </p:txBody>
          </p:sp>
          <p:sp>
            <p:nvSpPr>
              <p:cNvPr id="11339" name="Line 67"/>
              <p:cNvSpPr>
                <a:spLocks noChangeShapeType="1"/>
              </p:cNvSpPr>
              <p:nvPr/>
            </p:nvSpPr>
            <p:spPr bwMode="auto">
              <a:xfrm flipH="1" flipV="1">
                <a:off x="1137" y="1624"/>
                <a:ext cx="267" cy="70"/>
              </a:xfrm>
              <a:prstGeom prst="line">
                <a:avLst/>
              </a:prstGeom>
              <a:noFill/>
              <a:ln w="9360">
                <a:solidFill>
                  <a:srgbClr val="000099"/>
                </a:solidFill>
                <a:round/>
                <a:headEnd/>
                <a:tailEnd type="triangle" w="med" len="med"/>
              </a:ln>
            </p:spPr>
            <p:txBody>
              <a:bodyPr/>
              <a:lstStyle/>
              <a:p>
                <a:endParaRPr lang="en-US"/>
              </a:p>
            </p:txBody>
          </p:sp>
          <p:sp>
            <p:nvSpPr>
              <p:cNvPr id="11340" name="Line 68"/>
              <p:cNvSpPr>
                <a:spLocks noChangeShapeType="1"/>
              </p:cNvSpPr>
              <p:nvPr/>
            </p:nvSpPr>
            <p:spPr bwMode="auto">
              <a:xfrm flipH="1" flipV="1">
                <a:off x="1119" y="1763"/>
                <a:ext cx="238" cy="7"/>
              </a:xfrm>
              <a:prstGeom prst="line">
                <a:avLst/>
              </a:prstGeom>
              <a:noFill/>
              <a:ln w="9360">
                <a:solidFill>
                  <a:srgbClr val="000099"/>
                </a:solidFill>
                <a:round/>
                <a:headEnd/>
                <a:tailEnd type="triangle" w="med" len="med"/>
              </a:ln>
            </p:spPr>
            <p:txBody>
              <a:bodyPr/>
              <a:lstStyle/>
              <a:p>
                <a:endParaRPr lang="en-US"/>
              </a:p>
            </p:txBody>
          </p:sp>
          <p:sp>
            <p:nvSpPr>
              <p:cNvPr id="11341" name="Line 69"/>
              <p:cNvSpPr>
                <a:spLocks noChangeShapeType="1"/>
              </p:cNvSpPr>
              <p:nvPr/>
            </p:nvSpPr>
            <p:spPr bwMode="auto">
              <a:xfrm flipH="1" flipV="1">
                <a:off x="1336" y="1716"/>
                <a:ext cx="171" cy="22"/>
              </a:xfrm>
              <a:prstGeom prst="line">
                <a:avLst/>
              </a:prstGeom>
              <a:noFill/>
              <a:ln w="9360">
                <a:solidFill>
                  <a:srgbClr val="000099"/>
                </a:solidFill>
                <a:round/>
                <a:headEnd/>
                <a:tailEnd type="triangle" w="med" len="med"/>
              </a:ln>
            </p:spPr>
            <p:txBody>
              <a:bodyPr/>
              <a:lstStyle/>
              <a:p>
                <a:endParaRPr lang="en-US"/>
              </a:p>
            </p:txBody>
          </p:sp>
          <p:sp>
            <p:nvSpPr>
              <p:cNvPr id="11342" name="Line 70"/>
              <p:cNvSpPr>
                <a:spLocks noChangeShapeType="1"/>
              </p:cNvSpPr>
              <p:nvPr/>
            </p:nvSpPr>
            <p:spPr bwMode="auto">
              <a:xfrm flipH="1" flipV="1">
                <a:off x="1355" y="1603"/>
                <a:ext cx="152" cy="51"/>
              </a:xfrm>
              <a:prstGeom prst="line">
                <a:avLst/>
              </a:prstGeom>
              <a:noFill/>
              <a:ln w="9360">
                <a:solidFill>
                  <a:srgbClr val="000099"/>
                </a:solidFill>
                <a:round/>
                <a:headEnd/>
                <a:tailEnd type="triangle" w="med" len="med"/>
              </a:ln>
            </p:spPr>
            <p:txBody>
              <a:bodyPr/>
              <a:lstStyle/>
              <a:p>
                <a:endParaRPr lang="en-US"/>
              </a:p>
            </p:txBody>
          </p:sp>
          <p:sp>
            <p:nvSpPr>
              <p:cNvPr id="11343" name="Line 71"/>
              <p:cNvSpPr>
                <a:spLocks noChangeShapeType="1"/>
              </p:cNvSpPr>
              <p:nvPr/>
            </p:nvSpPr>
            <p:spPr bwMode="auto">
              <a:xfrm flipH="1" flipV="1">
                <a:off x="1505" y="1540"/>
                <a:ext cx="58" cy="73"/>
              </a:xfrm>
              <a:prstGeom prst="line">
                <a:avLst/>
              </a:prstGeom>
              <a:noFill/>
              <a:ln w="9360">
                <a:solidFill>
                  <a:srgbClr val="000099"/>
                </a:solidFill>
                <a:round/>
                <a:headEnd/>
                <a:tailEnd type="triangle" w="med" len="med"/>
              </a:ln>
            </p:spPr>
            <p:txBody>
              <a:bodyPr/>
              <a:lstStyle/>
              <a:p>
                <a:endParaRPr lang="en-US"/>
              </a:p>
            </p:txBody>
          </p:sp>
          <p:sp>
            <p:nvSpPr>
              <p:cNvPr id="11344" name="Line 72"/>
              <p:cNvSpPr>
                <a:spLocks noChangeShapeType="1"/>
              </p:cNvSpPr>
              <p:nvPr/>
            </p:nvSpPr>
            <p:spPr bwMode="auto">
              <a:xfrm flipV="1">
                <a:off x="1695" y="1597"/>
                <a:ext cx="103" cy="41"/>
              </a:xfrm>
              <a:prstGeom prst="line">
                <a:avLst/>
              </a:prstGeom>
              <a:noFill/>
              <a:ln w="9360">
                <a:solidFill>
                  <a:srgbClr val="000099"/>
                </a:solidFill>
                <a:round/>
                <a:headEnd/>
                <a:tailEnd type="triangle" w="med" len="med"/>
              </a:ln>
            </p:spPr>
            <p:txBody>
              <a:bodyPr/>
              <a:lstStyle/>
              <a:p>
                <a:endParaRPr lang="en-US"/>
              </a:p>
            </p:txBody>
          </p:sp>
          <p:sp>
            <p:nvSpPr>
              <p:cNvPr id="11345" name="Line 73"/>
              <p:cNvSpPr>
                <a:spLocks noChangeShapeType="1"/>
              </p:cNvSpPr>
              <p:nvPr/>
            </p:nvSpPr>
            <p:spPr bwMode="auto">
              <a:xfrm flipV="1">
                <a:off x="1686" y="1692"/>
                <a:ext cx="169" cy="14"/>
              </a:xfrm>
              <a:prstGeom prst="line">
                <a:avLst/>
              </a:prstGeom>
              <a:noFill/>
              <a:ln w="9360">
                <a:solidFill>
                  <a:srgbClr val="000099"/>
                </a:solidFill>
                <a:round/>
                <a:headEnd/>
                <a:tailEnd type="triangle" w="med" len="med"/>
              </a:ln>
            </p:spPr>
            <p:txBody>
              <a:bodyPr/>
              <a:lstStyle/>
              <a:p>
                <a:endParaRPr lang="en-US"/>
              </a:p>
            </p:txBody>
          </p:sp>
          <p:sp>
            <p:nvSpPr>
              <p:cNvPr id="11346" name="Line 74"/>
              <p:cNvSpPr>
                <a:spLocks noChangeShapeType="1"/>
              </p:cNvSpPr>
              <p:nvPr/>
            </p:nvSpPr>
            <p:spPr bwMode="auto">
              <a:xfrm flipH="1" flipV="1">
                <a:off x="1479" y="1671"/>
                <a:ext cx="96" cy="34"/>
              </a:xfrm>
              <a:prstGeom prst="line">
                <a:avLst/>
              </a:prstGeom>
              <a:noFill/>
              <a:ln w="9360">
                <a:solidFill>
                  <a:srgbClr val="000099"/>
                </a:solidFill>
                <a:round/>
                <a:headEnd/>
                <a:tailEnd type="triangle" w="med" len="med"/>
              </a:ln>
            </p:spPr>
            <p:txBody>
              <a:bodyPr/>
              <a:lstStyle/>
              <a:p>
                <a:endParaRPr lang="en-US"/>
              </a:p>
            </p:txBody>
          </p:sp>
        </p:grpSp>
        <p:grpSp>
          <p:nvGrpSpPr>
            <p:cNvPr id="11314" name="Group 75"/>
            <p:cNvGrpSpPr>
              <a:grpSpLocks/>
            </p:cNvGrpSpPr>
            <p:nvPr/>
          </p:nvGrpSpPr>
          <p:grpSpPr bwMode="auto">
            <a:xfrm>
              <a:off x="1135" y="1856"/>
              <a:ext cx="925" cy="311"/>
              <a:chOff x="1135" y="1856"/>
              <a:chExt cx="925" cy="311"/>
            </a:xfrm>
          </p:grpSpPr>
          <p:sp>
            <p:nvSpPr>
              <p:cNvPr id="11321" name="Line 76"/>
              <p:cNvSpPr>
                <a:spLocks noChangeShapeType="1"/>
              </p:cNvSpPr>
              <p:nvPr/>
            </p:nvSpPr>
            <p:spPr bwMode="auto">
              <a:xfrm flipH="1">
                <a:off x="1477" y="1979"/>
                <a:ext cx="64" cy="122"/>
              </a:xfrm>
              <a:prstGeom prst="line">
                <a:avLst/>
              </a:prstGeom>
              <a:noFill/>
              <a:ln w="9360">
                <a:solidFill>
                  <a:srgbClr val="99CCFF"/>
                </a:solidFill>
                <a:round/>
                <a:headEnd/>
                <a:tailEnd type="triangle" w="med" len="med"/>
              </a:ln>
            </p:spPr>
            <p:txBody>
              <a:bodyPr/>
              <a:lstStyle/>
              <a:p>
                <a:endParaRPr lang="en-US"/>
              </a:p>
            </p:txBody>
          </p:sp>
          <p:sp>
            <p:nvSpPr>
              <p:cNvPr id="11322" name="Line 77"/>
              <p:cNvSpPr>
                <a:spLocks noChangeShapeType="1"/>
              </p:cNvSpPr>
              <p:nvPr/>
            </p:nvSpPr>
            <p:spPr bwMode="auto">
              <a:xfrm flipH="1">
                <a:off x="1287" y="2026"/>
                <a:ext cx="152" cy="141"/>
              </a:xfrm>
              <a:prstGeom prst="line">
                <a:avLst/>
              </a:prstGeom>
              <a:noFill/>
              <a:ln w="9360">
                <a:solidFill>
                  <a:srgbClr val="99CCFF"/>
                </a:solidFill>
                <a:round/>
                <a:headEnd/>
                <a:tailEnd type="triangle" w="med" len="med"/>
              </a:ln>
            </p:spPr>
            <p:txBody>
              <a:bodyPr/>
              <a:lstStyle/>
              <a:p>
                <a:endParaRPr lang="en-US"/>
              </a:p>
            </p:txBody>
          </p:sp>
          <p:sp>
            <p:nvSpPr>
              <p:cNvPr id="11323" name="Line 78"/>
              <p:cNvSpPr>
                <a:spLocks noChangeShapeType="1"/>
              </p:cNvSpPr>
              <p:nvPr/>
            </p:nvSpPr>
            <p:spPr bwMode="auto">
              <a:xfrm flipH="1">
                <a:off x="1135" y="1945"/>
                <a:ext cx="238" cy="69"/>
              </a:xfrm>
              <a:prstGeom prst="line">
                <a:avLst/>
              </a:prstGeom>
              <a:noFill/>
              <a:ln w="9360">
                <a:solidFill>
                  <a:srgbClr val="99CCFF"/>
                </a:solidFill>
                <a:round/>
                <a:headEnd/>
                <a:tailEnd type="triangle" w="med" len="med"/>
              </a:ln>
            </p:spPr>
            <p:txBody>
              <a:bodyPr/>
              <a:lstStyle/>
              <a:p>
                <a:endParaRPr lang="en-US"/>
              </a:p>
            </p:txBody>
          </p:sp>
          <p:sp>
            <p:nvSpPr>
              <p:cNvPr id="11324" name="Line 79"/>
              <p:cNvSpPr>
                <a:spLocks noChangeShapeType="1"/>
              </p:cNvSpPr>
              <p:nvPr/>
            </p:nvSpPr>
            <p:spPr bwMode="auto">
              <a:xfrm flipH="1">
                <a:off x="1192" y="1885"/>
                <a:ext cx="182" cy="14"/>
              </a:xfrm>
              <a:prstGeom prst="line">
                <a:avLst/>
              </a:prstGeom>
              <a:noFill/>
              <a:ln w="9360">
                <a:solidFill>
                  <a:srgbClr val="99CCFF"/>
                </a:solidFill>
                <a:round/>
                <a:headEnd/>
                <a:tailEnd type="triangle" w="med" len="med"/>
              </a:ln>
            </p:spPr>
            <p:txBody>
              <a:bodyPr/>
              <a:lstStyle/>
              <a:p>
                <a:endParaRPr lang="en-US"/>
              </a:p>
            </p:txBody>
          </p:sp>
          <p:sp>
            <p:nvSpPr>
              <p:cNvPr id="11325" name="Line 80"/>
              <p:cNvSpPr>
                <a:spLocks noChangeShapeType="1"/>
              </p:cNvSpPr>
              <p:nvPr/>
            </p:nvSpPr>
            <p:spPr bwMode="auto">
              <a:xfrm>
                <a:off x="1722" y="2030"/>
                <a:ext cx="245" cy="113"/>
              </a:xfrm>
              <a:prstGeom prst="line">
                <a:avLst/>
              </a:prstGeom>
              <a:noFill/>
              <a:ln w="9360">
                <a:solidFill>
                  <a:srgbClr val="99CCFF"/>
                </a:solidFill>
                <a:round/>
                <a:headEnd/>
                <a:tailEnd type="triangle" w="med" len="med"/>
              </a:ln>
            </p:spPr>
            <p:txBody>
              <a:bodyPr/>
              <a:lstStyle/>
              <a:p>
                <a:endParaRPr lang="en-US"/>
              </a:p>
            </p:txBody>
          </p:sp>
          <p:sp>
            <p:nvSpPr>
              <p:cNvPr id="11326" name="Line 81"/>
              <p:cNvSpPr>
                <a:spLocks noChangeShapeType="1"/>
              </p:cNvSpPr>
              <p:nvPr/>
            </p:nvSpPr>
            <p:spPr bwMode="auto">
              <a:xfrm>
                <a:off x="1777" y="1933"/>
                <a:ext cx="265" cy="69"/>
              </a:xfrm>
              <a:prstGeom prst="line">
                <a:avLst/>
              </a:prstGeom>
              <a:noFill/>
              <a:ln w="9360">
                <a:solidFill>
                  <a:srgbClr val="99CCFF"/>
                </a:solidFill>
                <a:round/>
                <a:headEnd/>
                <a:tailEnd type="triangle" w="med" len="med"/>
              </a:ln>
            </p:spPr>
            <p:txBody>
              <a:bodyPr/>
              <a:lstStyle/>
              <a:p>
                <a:endParaRPr lang="en-US"/>
              </a:p>
            </p:txBody>
          </p:sp>
          <p:sp>
            <p:nvSpPr>
              <p:cNvPr id="11327" name="Line 82"/>
              <p:cNvSpPr>
                <a:spLocks noChangeShapeType="1"/>
              </p:cNvSpPr>
              <p:nvPr/>
            </p:nvSpPr>
            <p:spPr bwMode="auto">
              <a:xfrm>
                <a:off x="1824" y="1856"/>
                <a:ext cx="236" cy="4"/>
              </a:xfrm>
              <a:prstGeom prst="line">
                <a:avLst/>
              </a:prstGeom>
              <a:noFill/>
              <a:ln w="9360">
                <a:solidFill>
                  <a:srgbClr val="99CCFF"/>
                </a:solidFill>
                <a:round/>
                <a:headEnd/>
                <a:tailEnd type="triangle" w="med" len="med"/>
              </a:ln>
            </p:spPr>
            <p:txBody>
              <a:bodyPr/>
              <a:lstStyle/>
              <a:p>
                <a:endParaRPr lang="en-US"/>
              </a:p>
            </p:txBody>
          </p:sp>
          <p:sp>
            <p:nvSpPr>
              <p:cNvPr id="11328" name="Line 83"/>
              <p:cNvSpPr>
                <a:spLocks noChangeShapeType="1"/>
              </p:cNvSpPr>
              <p:nvPr/>
            </p:nvSpPr>
            <p:spPr bwMode="auto">
              <a:xfrm>
                <a:off x="1675" y="1889"/>
                <a:ext cx="169" cy="20"/>
              </a:xfrm>
              <a:prstGeom prst="line">
                <a:avLst/>
              </a:prstGeom>
              <a:noFill/>
              <a:ln w="9360">
                <a:solidFill>
                  <a:srgbClr val="99CCFF"/>
                </a:solidFill>
                <a:round/>
                <a:headEnd/>
                <a:tailEnd type="triangle" w="med" len="med"/>
              </a:ln>
            </p:spPr>
            <p:txBody>
              <a:bodyPr/>
              <a:lstStyle/>
              <a:p>
                <a:endParaRPr lang="en-US"/>
              </a:p>
            </p:txBody>
          </p:sp>
          <p:sp>
            <p:nvSpPr>
              <p:cNvPr id="11329" name="Line 84"/>
              <p:cNvSpPr>
                <a:spLocks noChangeShapeType="1"/>
              </p:cNvSpPr>
              <p:nvPr/>
            </p:nvSpPr>
            <p:spPr bwMode="auto">
              <a:xfrm>
                <a:off x="1674" y="1974"/>
                <a:ext cx="151" cy="49"/>
              </a:xfrm>
              <a:prstGeom prst="line">
                <a:avLst/>
              </a:prstGeom>
              <a:noFill/>
              <a:ln w="9360">
                <a:solidFill>
                  <a:srgbClr val="99CCFF"/>
                </a:solidFill>
                <a:round/>
                <a:headEnd/>
                <a:tailEnd type="triangle" w="med" len="med"/>
              </a:ln>
            </p:spPr>
            <p:txBody>
              <a:bodyPr/>
              <a:lstStyle/>
              <a:p>
                <a:endParaRPr lang="en-US"/>
              </a:p>
            </p:txBody>
          </p:sp>
          <p:sp>
            <p:nvSpPr>
              <p:cNvPr id="11330" name="Line 85"/>
              <p:cNvSpPr>
                <a:spLocks noChangeShapeType="1"/>
              </p:cNvSpPr>
              <p:nvPr/>
            </p:nvSpPr>
            <p:spPr bwMode="auto">
              <a:xfrm>
                <a:off x="1619" y="2014"/>
                <a:ext cx="56" cy="72"/>
              </a:xfrm>
              <a:prstGeom prst="line">
                <a:avLst/>
              </a:prstGeom>
              <a:noFill/>
              <a:ln w="9360">
                <a:solidFill>
                  <a:srgbClr val="99CCFF"/>
                </a:solidFill>
                <a:round/>
                <a:headEnd/>
                <a:tailEnd type="triangle" w="med" len="med"/>
              </a:ln>
            </p:spPr>
            <p:txBody>
              <a:bodyPr/>
              <a:lstStyle/>
              <a:p>
                <a:endParaRPr lang="en-US"/>
              </a:p>
            </p:txBody>
          </p:sp>
          <p:sp>
            <p:nvSpPr>
              <p:cNvPr id="11331" name="Line 86"/>
              <p:cNvSpPr>
                <a:spLocks noChangeShapeType="1"/>
              </p:cNvSpPr>
              <p:nvPr/>
            </p:nvSpPr>
            <p:spPr bwMode="auto">
              <a:xfrm flipH="1">
                <a:off x="1381" y="1990"/>
                <a:ext cx="105" cy="40"/>
              </a:xfrm>
              <a:prstGeom prst="line">
                <a:avLst/>
              </a:prstGeom>
              <a:noFill/>
              <a:ln w="9360">
                <a:solidFill>
                  <a:srgbClr val="99CCFF"/>
                </a:solidFill>
                <a:round/>
                <a:headEnd/>
                <a:tailEnd type="triangle" w="med" len="med"/>
              </a:ln>
            </p:spPr>
            <p:txBody>
              <a:bodyPr/>
              <a:lstStyle/>
              <a:p>
                <a:endParaRPr lang="en-US"/>
              </a:p>
            </p:txBody>
          </p:sp>
          <p:sp>
            <p:nvSpPr>
              <p:cNvPr id="11332" name="Line 87"/>
              <p:cNvSpPr>
                <a:spLocks noChangeShapeType="1"/>
              </p:cNvSpPr>
              <p:nvPr/>
            </p:nvSpPr>
            <p:spPr bwMode="auto">
              <a:xfrm flipH="1">
                <a:off x="1325" y="1921"/>
                <a:ext cx="171" cy="12"/>
              </a:xfrm>
              <a:prstGeom prst="line">
                <a:avLst/>
              </a:prstGeom>
              <a:noFill/>
              <a:ln w="9360">
                <a:solidFill>
                  <a:srgbClr val="99CCFF"/>
                </a:solidFill>
                <a:round/>
                <a:headEnd/>
                <a:tailEnd type="triangle" w="med" len="med"/>
              </a:ln>
            </p:spPr>
            <p:txBody>
              <a:bodyPr/>
              <a:lstStyle/>
              <a:p>
                <a:endParaRPr lang="en-US"/>
              </a:p>
            </p:txBody>
          </p:sp>
          <p:sp>
            <p:nvSpPr>
              <p:cNvPr id="11333" name="Line 88"/>
              <p:cNvSpPr>
                <a:spLocks noChangeShapeType="1"/>
              </p:cNvSpPr>
              <p:nvPr/>
            </p:nvSpPr>
            <p:spPr bwMode="auto">
              <a:xfrm>
                <a:off x="1606" y="1921"/>
                <a:ext cx="94" cy="32"/>
              </a:xfrm>
              <a:prstGeom prst="line">
                <a:avLst/>
              </a:prstGeom>
              <a:noFill/>
              <a:ln w="9360">
                <a:solidFill>
                  <a:srgbClr val="99CCFF"/>
                </a:solidFill>
                <a:round/>
                <a:headEnd/>
                <a:tailEnd type="triangle" w="med" len="med"/>
              </a:ln>
            </p:spPr>
            <p:txBody>
              <a:bodyPr/>
              <a:lstStyle/>
              <a:p>
                <a:endParaRPr lang="en-US"/>
              </a:p>
            </p:txBody>
          </p:sp>
        </p:grpSp>
        <p:sp>
          <p:nvSpPr>
            <p:cNvPr id="11315" name="Line 89"/>
            <p:cNvSpPr>
              <a:spLocks noChangeShapeType="1"/>
            </p:cNvSpPr>
            <p:nvPr/>
          </p:nvSpPr>
          <p:spPr bwMode="auto">
            <a:xfrm>
              <a:off x="443" y="2344"/>
              <a:ext cx="272" cy="1"/>
            </a:xfrm>
            <a:prstGeom prst="line">
              <a:avLst/>
            </a:prstGeom>
            <a:noFill/>
            <a:ln w="9360">
              <a:solidFill>
                <a:srgbClr val="B2B2B2"/>
              </a:solidFill>
              <a:round/>
              <a:headEnd/>
              <a:tailEnd/>
            </a:ln>
          </p:spPr>
          <p:txBody>
            <a:bodyPr/>
            <a:lstStyle/>
            <a:p>
              <a:endParaRPr lang="en-US"/>
            </a:p>
          </p:txBody>
        </p:sp>
        <p:sp>
          <p:nvSpPr>
            <p:cNvPr id="11316" name="Line 90"/>
            <p:cNvSpPr>
              <a:spLocks noChangeShapeType="1"/>
            </p:cNvSpPr>
            <p:nvPr/>
          </p:nvSpPr>
          <p:spPr bwMode="auto">
            <a:xfrm>
              <a:off x="2542" y="1299"/>
              <a:ext cx="204" cy="1"/>
            </a:xfrm>
            <a:prstGeom prst="line">
              <a:avLst/>
            </a:prstGeom>
            <a:noFill/>
            <a:ln w="9360">
              <a:solidFill>
                <a:srgbClr val="B2B2B2"/>
              </a:solidFill>
              <a:round/>
              <a:headEnd/>
              <a:tailEnd/>
            </a:ln>
          </p:spPr>
          <p:txBody>
            <a:bodyPr/>
            <a:lstStyle/>
            <a:p>
              <a:endParaRPr lang="en-US"/>
            </a:p>
          </p:txBody>
        </p:sp>
        <p:sp>
          <p:nvSpPr>
            <p:cNvPr id="11317" name="Line 91"/>
            <p:cNvSpPr>
              <a:spLocks noChangeShapeType="1"/>
            </p:cNvSpPr>
            <p:nvPr/>
          </p:nvSpPr>
          <p:spPr bwMode="auto">
            <a:xfrm flipH="1">
              <a:off x="2628" y="947"/>
              <a:ext cx="86" cy="138"/>
            </a:xfrm>
            <a:prstGeom prst="line">
              <a:avLst/>
            </a:prstGeom>
            <a:noFill/>
            <a:ln w="9360">
              <a:solidFill>
                <a:srgbClr val="B2B2B2"/>
              </a:solidFill>
              <a:round/>
              <a:headEnd/>
              <a:tailEnd/>
            </a:ln>
          </p:spPr>
          <p:txBody>
            <a:bodyPr/>
            <a:lstStyle/>
            <a:p>
              <a:endParaRPr lang="en-US"/>
            </a:p>
          </p:txBody>
        </p:sp>
        <p:sp>
          <p:nvSpPr>
            <p:cNvPr id="11318" name="Line 92"/>
            <p:cNvSpPr>
              <a:spLocks noChangeShapeType="1"/>
            </p:cNvSpPr>
            <p:nvPr/>
          </p:nvSpPr>
          <p:spPr bwMode="auto">
            <a:xfrm>
              <a:off x="1781" y="2565"/>
              <a:ext cx="341" cy="1"/>
            </a:xfrm>
            <a:prstGeom prst="line">
              <a:avLst/>
            </a:prstGeom>
            <a:noFill/>
            <a:ln w="38160">
              <a:solidFill>
                <a:srgbClr val="000000"/>
              </a:solidFill>
              <a:round/>
              <a:headEnd/>
              <a:tailEnd type="triangle" w="med" len="med"/>
            </a:ln>
          </p:spPr>
          <p:txBody>
            <a:bodyPr/>
            <a:lstStyle/>
            <a:p>
              <a:endParaRPr lang="en-US"/>
            </a:p>
          </p:txBody>
        </p:sp>
        <p:sp>
          <p:nvSpPr>
            <p:cNvPr id="11319" name="AutoShape 93"/>
            <p:cNvSpPr>
              <a:spLocks noChangeArrowheads="1"/>
            </p:cNvSpPr>
            <p:nvPr/>
          </p:nvSpPr>
          <p:spPr bwMode="auto">
            <a:xfrm>
              <a:off x="96" y="2320"/>
              <a:ext cx="172" cy="189"/>
            </a:xfrm>
            <a:prstGeom prst="roundRect">
              <a:avLst>
                <a:gd name="adj" fmla="val 579"/>
              </a:avLst>
            </a:prstGeom>
            <a:noFill/>
            <a:ln w="9525">
              <a:noFill/>
              <a:round/>
              <a:headEnd/>
              <a:tailEnd/>
            </a:ln>
          </p:spPr>
          <p:txBody>
            <a:bodyPr wrap="none" lIns="90000" tIns="46800" rIns="90000" bIns="46800">
              <a:spAutoFit/>
            </a:bodyPr>
            <a:lstStyle/>
            <a:p>
              <a:pPr algn="ct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t>y</a:t>
              </a:r>
            </a:p>
          </p:txBody>
        </p:sp>
        <p:sp>
          <p:nvSpPr>
            <p:cNvPr id="11320" name="Line 94"/>
            <p:cNvSpPr>
              <a:spLocks noChangeShapeType="1"/>
            </p:cNvSpPr>
            <p:nvPr/>
          </p:nvSpPr>
          <p:spPr bwMode="auto">
            <a:xfrm flipV="1">
              <a:off x="307" y="2174"/>
              <a:ext cx="1" cy="378"/>
            </a:xfrm>
            <a:prstGeom prst="line">
              <a:avLst/>
            </a:prstGeom>
            <a:noFill/>
            <a:ln w="38160">
              <a:solidFill>
                <a:srgbClr val="000000"/>
              </a:solidFill>
              <a:round/>
              <a:headEnd/>
              <a:tailEnd type="triangle" w="med" len="med"/>
            </a:ln>
          </p:spPr>
          <p:txBody>
            <a:bodyPr/>
            <a:lstStyle/>
            <a:p>
              <a:endParaRPr lang="en-US"/>
            </a:p>
          </p:txBody>
        </p:sp>
      </p:grpSp>
      <p:sp>
        <p:nvSpPr>
          <p:cNvPr id="100" name="Text Box 95"/>
          <p:cNvSpPr txBox="1">
            <a:spLocks noChangeArrowheads="1"/>
          </p:cNvSpPr>
          <p:nvPr/>
        </p:nvSpPr>
        <p:spPr bwMode="auto">
          <a:xfrm>
            <a:off x="4691063" y="750888"/>
            <a:ext cx="4206875" cy="3059112"/>
          </a:xfrm>
          <a:prstGeom prst="rect">
            <a:avLst/>
          </a:prstGeom>
          <a:noFill/>
          <a:ln w="9525">
            <a:noFill/>
            <a:miter lim="800000"/>
            <a:headEnd/>
            <a:tailEnd/>
          </a:ln>
        </p:spPr>
        <p:txBody>
          <a:bodyPr lIns="90000" tIns="46800" rIns="90000" bIns="46800">
            <a:spAutoFit/>
          </a:bodyPr>
          <a:lstStyle/>
          <a:p>
            <a:pPr marL="341313" indent="-341313" fontAlgn="auto">
              <a:spcBef>
                <a:spcPts val="500"/>
              </a:spcBef>
              <a:spcAft>
                <a:spcPts val="0"/>
              </a:spcAft>
              <a:buClr>
                <a:srgbClr val="FF3300"/>
              </a:buClr>
              <a:buSzPct val="100000"/>
              <a:buFont typeface="Wingdings" pitchFamily="2" charset="2"/>
              <a:buChar char="Ø"/>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1600" b="1" dirty="0">
                <a:solidFill>
                  <a:srgbClr val="C00000"/>
                </a:solidFill>
                <a:effectLst>
                  <a:outerShdw blurRad="38100" dist="38100" dir="2700000" algn="tl">
                    <a:srgbClr val="000000">
                      <a:alpha val="43137"/>
                    </a:srgbClr>
                  </a:outerShdw>
                </a:effectLst>
                <a:latin typeface="Comic Sans MS" pitchFamily="66" charset="0"/>
              </a:rPr>
              <a:t>Elliptic flow is a measure of </a:t>
            </a:r>
            <a:r>
              <a:rPr lang="en-GB" sz="1600" b="1" dirty="0" err="1">
                <a:solidFill>
                  <a:srgbClr val="C00000"/>
                </a:solidFill>
                <a:effectLst>
                  <a:outerShdw blurRad="38100" dist="38100" dir="2700000" algn="tl">
                    <a:srgbClr val="000000">
                      <a:alpha val="43137"/>
                    </a:srgbClr>
                  </a:outerShdw>
                </a:effectLst>
                <a:latin typeface="Comic Sans MS" pitchFamily="66" charset="0"/>
              </a:rPr>
              <a:t>collectivity</a:t>
            </a:r>
            <a:r>
              <a:rPr lang="en-GB" sz="1600" b="1" dirty="0">
                <a:solidFill>
                  <a:srgbClr val="C00000"/>
                </a:solidFill>
                <a:effectLst>
                  <a:outerShdw blurRad="38100" dist="38100" dir="2700000" algn="tl">
                    <a:srgbClr val="000000">
                      <a:alpha val="43137"/>
                    </a:srgbClr>
                  </a:outerShdw>
                </a:effectLst>
                <a:latin typeface="Comic Sans MS" pitchFamily="66" charset="0"/>
              </a:rPr>
              <a:t> and early </a:t>
            </a:r>
            <a:r>
              <a:rPr lang="en-GB" sz="1600" b="1" dirty="0" err="1">
                <a:solidFill>
                  <a:srgbClr val="C00000"/>
                </a:solidFill>
                <a:effectLst>
                  <a:outerShdw blurRad="38100" dist="38100" dir="2700000" algn="tl">
                    <a:srgbClr val="000000">
                      <a:alpha val="43137"/>
                    </a:srgbClr>
                  </a:outerShdw>
                </a:effectLst>
                <a:latin typeface="Comic Sans MS" pitchFamily="66" charset="0"/>
              </a:rPr>
              <a:t>thermalisation</a:t>
            </a:r>
            <a:r>
              <a:rPr lang="en-GB" sz="1600" b="1" dirty="0">
                <a:solidFill>
                  <a:srgbClr val="C00000"/>
                </a:solidFill>
                <a:effectLst>
                  <a:outerShdw blurRad="38100" dist="38100" dir="2700000" algn="tl">
                    <a:srgbClr val="000000">
                      <a:alpha val="43137"/>
                    </a:srgbClr>
                  </a:outerShdw>
                </a:effectLst>
                <a:latin typeface="Comic Sans MS" pitchFamily="66" charset="0"/>
              </a:rPr>
              <a:t>  of the new form of matter.</a:t>
            </a:r>
          </a:p>
          <a:p>
            <a:pPr marL="341313" indent="-341313" fontAlgn="auto">
              <a:spcBef>
                <a:spcPts val="500"/>
              </a:spcBef>
              <a:spcAft>
                <a:spcPts val="0"/>
              </a:spcAft>
              <a:buClr>
                <a:srgbClr val="FF33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en-GB" sz="1600" b="1" dirty="0">
              <a:solidFill>
                <a:srgbClr val="C00000"/>
              </a:solidFill>
              <a:effectLst>
                <a:outerShdw blurRad="38100" dist="38100" dir="2700000" algn="tl">
                  <a:srgbClr val="000000">
                    <a:alpha val="43137"/>
                  </a:srgbClr>
                </a:outerShdw>
              </a:effectLst>
              <a:latin typeface="Comic Sans MS" pitchFamily="66" charset="0"/>
            </a:endParaRPr>
          </a:p>
          <a:p>
            <a:pPr marL="341313" indent="-341313" fontAlgn="auto">
              <a:spcBef>
                <a:spcPts val="500"/>
              </a:spcBef>
              <a:spcAft>
                <a:spcPts val="0"/>
              </a:spcAft>
              <a:buClr>
                <a:srgbClr val="FF3300"/>
              </a:buClr>
              <a:buSzPct val="100000"/>
              <a:buFont typeface="Wingdings" pitchFamily="2" charset="2"/>
              <a:buChar char="Ø"/>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1600" b="1" dirty="0">
                <a:solidFill>
                  <a:srgbClr val="C00000"/>
                </a:solidFill>
                <a:effectLst>
                  <a:outerShdw blurRad="38100" dist="38100" dir="2700000" algn="tl">
                    <a:srgbClr val="000000">
                      <a:alpha val="43137"/>
                    </a:srgbClr>
                  </a:outerShdw>
                </a:effectLst>
                <a:latin typeface="Comic Sans MS" pitchFamily="66" charset="0"/>
              </a:rPr>
              <a:t>It is sensitive to the early phase and does not depend on the freeze –out dynamics of the system.</a:t>
            </a:r>
          </a:p>
          <a:p>
            <a:pPr marL="341313" indent="-341313" fontAlgn="auto">
              <a:spcBef>
                <a:spcPts val="500"/>
              </a:spcBef>
              <a:spcAft>
                <a:spcPts val="0"/>
              </a:spcAft>
              <a:buClr>
                <a:srgbClr val="FF3300"/>
              </a:buClr>
              <a:buSzPct val="10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en-GB" sz="1600" b="1" dirty="0">
              <a:solidFill>
                <a:srgbClr val="C00000"/>
              </a:solidFill>
              <a:effectLst>
                <a:outerShdw blurRad="38100" dist="38100" dir="2700000" algn="tl">
                  <a:srgbClr val="000000">
                    <a:alpha val="43137"/>
                  </a:srgbClr>
                </a:outerShdw>
              </a:effectLst>
              <a:latin typeface="Comic Sans MS" pitchFamily="66" charset="0"/>
            </a:endParaRPr>
          </a:p>
          <a:p>
            <a:pPr marL="341313" indent="-341313" fontAlgn="auto">
              <a:spcBef>
                <a:spcPts val="500"/>
              </a:spcBef>
              <a:spcAft>
                <a:spcPts val="0"/>
              </a:spcAft>
              <a:buClr>
                <a:srgbClr val="FF3300"/>
              </a:buClr>
              <a:buSzPct val="10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1600" b="1" dirty="0">
                <a:solidFill>
                  <a:srgbClr val="C00000"/>
                </a:solidFill>
                <a:effectLst>
                  <a:outerShdw blurRad="38100" dist="38100" dir="2700000" algn="tl">
                    <a:srgbClr val="000000">
                      <a:alpha val="43137"/>
                    </a:srgbClr>
                  </a:outerShdw>
                </a:effectLst>
                <a:latin typeface="Comic Sans MS" pitchFamily="66" charset="0"/>
              </a:rPr>
              <a:t>Fluid-dynamics can not make any statements how the medium reached the equilibrium stage…</a:t>
            </a:r>
          </a:p>
        </p:txBody>
      </p:sp>
      <p:sp>
        <p:nvSpPr>
          <p:cNvPr id="101" name="Text Box 3"/>
          <p:cNvSpPr txBox="1">
            <a:spLocks noChangeArrowheads="1"/>
          </p:cNvSpPr>
          <p:nvPr/>
        </p:nvSpPr>
        <p:spPr bwMode="auto">
          <a:xfrm>
            <a:off x="420688" y="4238625"/>
            <a:ext cx="4383087" cy="2501900"/>
          </a:xfrm>
          <a:prstGeom prst="rect">
            <a:avLst/>
          </a:prstGeom>
          <a:noFill/>
          <a:ln w="9525">
            <a:noFill/>
            <a:miter lim="800000"/>
            <a:headEnd/>
            <a:tailEnd/>
          </a:ln>
        </p:spPr>
        <p:txBody>
          <a:bodyPr lIns="90000" tIns="46800" rIns="90000" bIns="46800">
            <a:spAutoFit/>
          </a:bodyPr>
          <a:lstStyle/>
          <a:p>
            <a:pPr fontAlgn="auto">
              <a:spcBef>
                <a:spcPts val="450"/>
              </a:spcBef>
              <a:spcAft>
                <a:spcPts val="0"/>
              </a:spcAft>
              <a:buClr>
                <a:srgbClr val="009900"/>
              </a:buClr>
              <a:buSzPct val="100000"/>
              <a:buFont typeface="Wingdings" pitchFamily="2" charset="2"/>
              <a:buChar char="q"/>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1600" b="1" dirty="0">
                <a:solidFill>
                  <a:srgbClr val="244800"/>
                </a:solidFill>
                <a:effectLst>
                  <a:outerShdw blurRad="38100" dist="38100" dir="2700000" algn="tl">
                    <a:srgbClr val="000000">
                      <a:alpha val="43137"/>
                    </a:srgbClr>
                  </a:outerShdw>
                </a:effectLst>
                <a:latin typeface="Comic Sans MS" pitchFamily="66" charset="0"/>
                <a:ea typeface="HG Mincho Light J;MS Gothic;HG " charset="0"/>
                <a:cs typeface="HG Mincho Light J;MS Gothic;HG " charset="0"/>
              </a:rPr>
              <a:t>Flow is understood as reflecting collective aspects of the interacting medium depending on the collision energy</a:t>
            </a:r>
          </a:p>
          <a:p>
            <a:pPr fontAlgn="auto">
              <a:spcBef>
                <a:spcPts val="450"/>
              </a:spcBef>
              <a:spcAft>
                <a:spcPts val="0"/>
              </a:spcAft>
              <a:buClr>
                <a:srgbClr val="0099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1600" b="1" dirty="0">
                <a:solidFill>
                  <a:srgbClr val="244800"/>
                </a:solidFill>
                <a:effectLst>
                  <a:outerShdw blurRad="38100" dist="38100" dir="2700000" algn="tl">
                    <a:srgbClr val="000000">
                      <a:alpha val="43137"/>
                    </a:srgbClr>
                  </a:outerShdw>
                </a:effectLst>
                <a:latin typeface="Comic Sans MS" pitchFamily="66" charset="0"/>
                <a:ea typeface="HG Mincho Light J;MS Gothic;HG " charset="0"/>
                <a:cs typeface="HG Mincho Light J;MS Gothic;HG " charset="0"/>
              </a:rPr>
              <a:t>transverse momentum, rapidity, impact parameter etc.</a:t>
            </a:r>
          </a:p>
          <a:p>
            <a:pPr lvl="1" fontAlgn="auto">
              <a:spcBef>
                <a:spcPts val="450"/>
              </a:spcBef>
              <a:spcAft>
                <a:spcPts val="0"/>
              </a:spcAft>
              <a:buClr>
                <a:srgbClr val="0099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en-GB" sz="1600" b="1" dirty="0">
              <a:solidFill>
                <a:srgbClr val="244800"/>
              </a:solidFill>
              <a:effectLst>
                <a:outerShdw blurRad="38100" dist="38100" dir="2700000" algn="tl">
                  <a:srgbClr val="000000">
                    <a:alpha val="43137"/>
                  </a:srgbClr>
                </a:outerShdw>
              </a:effectLst>
              <a:latin typeface="Comic Sans MS" pitchFamily="66" charset="0"/>
              <a:ea typeface="HG Mincho Light J;MS Gothic;HG " charset="0"/>
              <a:cs typeface="HG Mincho Light J;MS Gothic;HG " charset="0"/>
            </a:endParaRPr>
          </a:p>
          <a:p>
            <a:pPr fontAlgn="auto">
              <a:spcBef>
                <a:spcPts val="450"/>
              </a:spcBef>
              <a:spcAft>
                <a:spcPts val="0"/>
              </a:spcAft>
              <a:buClr>
                <a:srgbClr val="009900"/>
              </a:buClr>
              <a:buSzPct val="100000"/>
              <a:buFont typeface="Wingdings" pitchFamily="2" charset="2"/>
              <a:buChar char="q"/>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sz="1600" b="1" dirty="0">
                <a:solidFill>
                  <a:srgbClr val="244800"/>
                </a:solidFill>
                <a:effectLst>
                  <a:outerShdw blurRad="38100" dist="38100" dir="2700000" algn="tl">
                    <a:srgbClr val="000000">
                      <a:alpha val="43137"/>
                    </a:srgbClr>
                  </a:outerShdw>
                </a:effectLst>
                <a:latin typeface="Tahoma" pitchFamily="34" charset="0"/>
                <a:ea typeface="HG Mincho Light J;MS Gothic;HG " charset="0"/>
                <a:cs typeface="HG Mincho Light J;MS Gothic;HG " charset="0"/>
              </a:rPr>
              <a:t> </a:t>
            </a:r>
            <a:r>
              <a:rPr lang="en-GB" sz="1600" b="1" dirty="0">
                <a:solidFill>
                  <a:srgbClr val="244800"/>
                </a:solidFill>
                <a:effectLst>
                  <a:outerShdw blurRad="38100" dist="38100" dir="2700000" algn="tl">
                    <a:srgbClr val="000000">
                      <a:alpha val="43137"/>
                    </a:srgbClr>
                  </a:outerShdw>
                </a:effectLst>
                <a:latin typeface="Comic Sans MS" pitchFamily="66" charset="0"/>
                <a:ea typeface="HG Mincho Light J;MS Gothic;HG " charset="0"/>
                <a:cs typeface="HG Mincho Light J;MS Gothic;HG " charset="0"/>
              </a:rPr>
              <a:t>Gradients of almond-shape surface will lead to preferential emission in the reaction plane.</a:t>
            </a:r>
          </a:p>
        </p:txBody>
      </p:sp>
      <p:sp>
        <p:nvSpPr>
          <p:cNvPr id="96" name="TextBox 95"/>
          <p:cNvSpPr txBox="1"/>
          <p:nvPr/>
        </p:nvSpPr>
        <p:spPr>
          <a:xfrm>
            <a:off x="551544" y="304800"/>
            <a:ext cx="4078515" cy="584775"/>
          </a:xfrm>
          <a:prstGeom prst="rect">
            <a:avLst/>
          </a:prstGeom>
          <a:solidFill>
            <a:schemeClr val="accent3">
              <a:lumMod val="40000"/>
              <a:lumOff val="60000"/>
            </a:schemeClr>
          </a:solidFill>
          <a:effectLst/>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3200" b="1" dirty="0">
                <a:solidFill>
                  <a:srgbClr val="C00000"/>
                </a:solidFill>
                <a:effectLst>
                  <a:outerShdw blurRad="38100" dist="38100" dir="2700000" algn="tl">
                    <a:srgbClr val="000000">
                      <a:alpha val="43137"/>
                    </a:srgbClr>
                  </a:outerShdw>
                </a:effectLst>
                <a:latin typeface="Algerian" pitchFamily="82" charset="0"/>
              </a:rPr>
              <a:t>Elliptic   Flow</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938" y="740453"/>
            <a:ext cx="6675437" cy="3724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2000" b="1" i="1" u="sng"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My   collaborators</a:t>
            </a:r>
          </a:p>
          <a:p>
            <a:pPr fontAlgn="auto">
              <a:spcBef>
                <a:spcPts val="0"/>
              </a:spcBef>
              <a:spcAft>
                <a:spcPts val="0"/>
              </a:spcAft>
              <a:defRPr/>
            </a:pPr>
            <a:endPar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endParaRPr>
          </a:p>
          <a:p>
            <a:pPr algn="ctr" fontAlgn="auto">
              <a:spcBef>
                <a:spcPts val="0"/>
              </a:spcBef>
              <a:spcAft>
                <a:spcPts val="0"/>
              </a:spcAft>
              <a:defRPr/>
            </a:pPr>
            <a:r>
              <a:rPr lang="en-US" b="1" dirty="0" err="1">
                <a:solidFill>
                  <a:schemeClr val="accent5">
                    <a:lumMod val="20000"/>
                    <a:lumOff val="80000"/>
                  </a:schemeClr>
                </a:solidFill>
                <a:effectLst>
                  <a:outerShdw blurRad="38100" dist="38100" dir="2700000" algn="tl">
                    <a:srgbClr val="000000">
                      <a:alpha val="43137"/>
                    </a:srgbClr>
                  </a:outerShdw>
                </a:effectLst>
                <a:latin typeface="Algerian" pitchFamily="82" charset="0"/>
              </a:rPr>
              <a:t>Dinesh</a:t>
            </a:r>
            <a:r>
              <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   K.   </a:t>
            </a:r>
            <a:r>
              <a:rPr lang="en-US" b="1" dirty="0" err="1">
                <a:solidFill>
                  <a:schemeClr val="accent5">
                    <a:lumMod val="20000"/>
                    <a:lumOff val="80000"/>
                  </a:schemeClr>
                </a:solidFill>
                <a:effectLst>
                  <a:outerShdw blurRad="38100" dist="38100" dir="2700000" algn="tl">
                    <a:srgbClr val="000000">
                      <a:alpha val="43137"/>
                    </a:srgbClr>
                  </a:outerShdw>
                </a:effectLst>
                <a:latin typeface="Algerian" pitchFamily="82" charset="0"/>
              </a:rPr>
              <a:t>Srivastava</a:t>
            </a:r>
            <a:endPar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endParaRPr>
          </a:p>
          <a:p>
            <a:pPr algn="ctr" fontAlgn="auto">
              <a:spcBef>
                <a:spcPts val="0"/>
              </a:spcBef>
              <a:spcAft>
                <a:spcPts val="0"/>
              </a:spcAft>
              <a:defRPr/>
            </a:pPr>
            <a:r>
              <a:rPr lang="en-US" b="1" i="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Variable   Energy   Cyclotron   Centre,   Kolkata</a:t>
            </a:r>
          </a:p>
          <a:p>
            <a:pPr algn="ctr" fontAlgn="auto">
              <a:spcBef>
                <a:spcPts val="0"/>
              </a:spcBef>
              <a:spcAft>
                <a:spcPts val="0"/>
              </a:spcAft>
              <a:defRPr/>
            </a:pPr>
            <a:endPar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endParaRPr>
          </a:p>
          <a:p>
            <a:pPr algn="ctr" fontAlgn="auto">
              <a:spcBef>
                <a:spcPts val="0"/>
              </a:spcBef>
              <a:spcAft>
                <a:spcPts val="0"/>
              </a:spcAft>
              <a:defRPr/>
            </a:pPr>
            <a:r>
              <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Ulrich   W.   Heinz</a:t>
            </a:r>
          </a:p>
          <a:p>
            <a:pPr algn="ctr" fontAlgn="auto">
              <a:spcBef>
                <a:spcPts val="0"/>
              </a:spcBef>
              <a:spcAft>
                <a:spcPts val="0"/>
              </a:spcAft>
              <a:defRPr/>
            </a:pPr>
            <a:r>
              <a:rPr lang="en-US" b="1" i="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The   Ohio   State   University,   Columbus</a:t>
            </a:r>
          </a:p>
          <a:p>
            <a:pPr algn="ctr" fontAlgn="auto">
              <a:spcBef>
                <a:spcPts val="0"/>
              </a:spcBef>
              <a:spcAft>
                <a:spcPts val="0"/>
              </a:spcAft>
              <a:defRPr/>
            </a:pPr>
            <a:endPar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endParaRPr>
          </a:p>
          <a:p>
            <a:pPr algn="ctr" fontAlgn="auto">
              <a:spcBef>
                <a:spcPts val="0"/>
              </a:spcBef>
              <a:spcAft>
                <a:spcPts val="0"/>
              </a:spcAft>
              <a:defRPr/>
            </a:pPr>
            <a:r>
              <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Evan   S.   </a:t>
            </a:r>
            <a:r>
              <a:rPr lang="en-US" b="1" dirty="0" err="1">
                <a:solidFill>
                  <a:schemeClr val="accent5">
                    <a:lumMod val="20000"/>
                    <a:lumOff val="80000"/>
                  </a:schemeClr>
                </a:solidFill>
                <a:effectLst>
                  <a:outerShdw blurRad="38100" dist="38100" dir="2700000" algn="tl">
                    <a:srgbClr val="000000">
                      <a:alpha val="43137"/>
                    </a:srgbClr>
                  </a:outerShdw>
                </a:effectLst>
                <a:latin typeface="Algerian" pitchFamily="82" charset="0"/>
              </a:rPr>
              <a:t>Frodermann</a:t>
            </a:r>
            <a:endPar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endParaRPr>
          </a:p>
          <a:p>
            <a:pPr algn="ctr" fontAlgn="auto">
              <a:spcBef>
                <a:spcPts val="0"/>
              </a:spcBef>
              <a:spcAft>
                <a:spcPts val="0"/>
              </a:spcAft>
              <a:defRPr/>
            </a:pPr>
            <a:r>
              <a:rPr lang="en-US" b="1" i="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The   Ohio   State   University,   Columbus</a:t>
            </a:r>
          </a:p>
          <a:p>
            <a:pPr algn="ctr" fontAlgn="auto">
              <a:spcBef>
                <a:spcPts val="0"/>
              </a:spcBef>
              <a:spcAft>
                <a:spcPts val="0"/>
              </a:spcAft>
              <a:defRPr/>
            </a:pPr>
            <a:endPar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endParaRPr>
          </a:p>
          <a:p>
            <a:pPr algn="ctr" fontAlgn="auto">
              <a:spcBef>
                <a:spcPts val="0"/>
              </a:spcBef>
              <a:spcAft>
                <a:spcPts val="0"/>
              </a:spcAft>
              <a:defRPr/>
            </a:pPr>
            <a:r>
              <a:rPr lang="en-US" b="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Charles   Gale,</a:t>
            </a:r>
          </a:p>
          <a:p>
            <a:pPr algn="ctr" fontAlgn="auto">
              <a:spcBef>
                <a:spcPts val="0"/>
              </a:spcBef>
              <a:spcAft>
                <a:spcPts val="0"/>
              </a:spcAft>
              <a:defRPr/>
            </a:pPr>
            <a:r>
              <a:rPr lang="en-US" b="1" i="1" dirty="0" err="1">
                <a:solidFill>
                  <a:schemeClr val="accent5">
                    <a:lumMod val="20000"/>
                    <a:lumOff val="80000"/>
                  </a:schemeClr>
                </a:solidFill>
                <a:effectLst>
                  <a:outerShdw blurRad="38100" dist="38100" dir="2700000" algn="tl">
                    <a:srgbClr val="000000">
                      <a:alpha val="43137"/>
                    </a:srgbClr>
                  </a:outerShdw>
                </a:effectLst>
                <a:latin typeface="Algerian" pitchFamily="82" charset="0"/>
              </a:rPr>
              <a:t>M</a:t>
            </a:r>
            <a:r>
              <a:rPr lang="en-US" b="1" i="1" dirty="0" err="1">
                <a:solidFill>
                  <a:schemeClr val="accent5">
                    <a:lumMod val="20000"/>
                    <a:lumOff val="80000"/>
                  </a:schemeClr>
                </a:solidFill>
                <a:effectLst>
                  <a:outerShdw blurRad="38100" dist="38100" dir="2700000" algn="tl">
                    <a:srgbClr val="000000">
                      <a:alpha val="43137"/>
                    </a:srgbClr>
                  </a:outerShdw>
                </a:effectLst>
              </a:rPr>
              <a:t>c</a:t>
            </a:r>
            <a:r>
              <a:rPr lang="en-US" b="1" i="1" dirty="0" err="1">
                <a:solidFill>
                  <a:schemeClr val="accent5">
                    <a:lumMod val="20000"/>
                    <a:lumOff val="80000"/>
                  </a:schemeClr>
                </a:solidFill>
                <a:effectLst>
                  <a:outerShdw blurRad="38100" dist="38100" dir="2700000" algn="tl">
                    <a:srgbClr val="000000">
                      <a:alpha val="43137"/>
                    </a:srgbClr>
                  </a:outerShdw>
                </a:effectLst>
                <a:latin typeface="Algerian" pitchFamily="82" charset="0"/>
              </a:rPr>
              <a:t>gill</a:t>
            </a:r>
            <a:r>
              <a:rPr lang="en-US" b="1" i="1" dirty="0">
                <a:solidFill>
                  <a:schemeClr val="accent5">
                    <a:lumMod val="20000"/>
                    <a:lumOff val="80000"/>
                  </a:schemeClr>
                </a:solidFill>
                <a:effectLst>
                  <a:outerShdw blurRad="38100" dist="38100" dir="2700000" algn="tl">
                    <a:srgbClr val="000000">
                      <a:alpha val="43137"/>
                    </a:srgbClr>
                  </a:outerShdw>
                </a:effectLst>
                <a:latin typeface="Algerian" pitchFamily="82" charset="0"/>
              </a:rPr>
              <a:t>   University,   Montreal</a:t>
            </a:r>
          </a:p>
        </p:txBody>
      </p:sp>
      <p:sp>
        <p:nvSpPr>
          <p:cNvPr id="4" name="TextBox 3"/>
          <p:cNvSpPr txBox="1"/>
          <p:nvPr/>
        </p:nvSpPr>
        <p:spPr>
          <a:xfrm>
            <a:off x="2147888" y="5240338"/>
            <a:ext cx="5443537" cy="1322387"/>
          </a:xfrm>
          <a:prstGeom prst="rect">
            <a:avLst/>
          </a:prstGeom>
          <a:noFill/>
        </p:spPr>
        <p:txBody>
          <a:bodyPr>
            <a:spAutoFit/>
          </a:bodyPr>
          <a:lstStyle/>
          <a:p>
            <a:pPr fontAlgn="auto">
              <a:spcBef>
                <a:spcPts val="0"/>
              </a:spcBef>
              <a:spcAft>
                <a:spcPts val="0"/>
              </a:spcAft>
              <a:defRPr/>
            </a:pPr>
            <a:r>
              <a:rPr lang="en-US" sz="8000" b="1" dirty="0">
                <a:solidFill>
                  <a:schemeClr val="accent5">
                    <a:lumMod val="50000"/>
                  </a:schemeClr>
                </a:solidFill>
                <a:effectLst>
                  <a:outerShdw blurRad="38100" dist="38100" dir="2700000" algn="tl">
                    <a:srgbClr val="000000">
                      <a:alpha val="43137"/>
                    </a:srgbClr>
                  </a:outerShdw>
                </a:effectLst>
                <a:latin typeface="Gigi" pitchFamily="82" charset="0"/>
              </a:rPr>
              <a:t>Thank you</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4175" y="2771775"/>
            <a:ext cx="5870575" cy="1016000"/>
          </a:xfrm>
          <a:prstGeom prst="rect">
            <a:avLst/>
          </a:prstGeom>
          <a:noFill/>
        </p:spPr>
        <p:txBody>
          <a:bodyPr wrap="none">
            <a:spAutoFit/>
          </a:bodyPr>
          <a:lstStyle/>
          <a:p>
            <a:pPr fontAlgn="auto">
              <a:spcBef>
                <a:spcPts val="0"/>
              </a:spcBef>
              <a:spcAft>
                <a:spcPts val="0"/>
              </a:spcAft>
              <a:defRPr/>
            </a:pPr>
            <a:r>
              <a:rPr lang="en-US" sz="6000" b="1" dirty="0">
                <a:solidFill>
                  <a:srgbClr val="C00000"/>
                </a:solidFill>
                <a:effectLst>
                  <a:outerShdw blurRad="38100" dist="38100" dir="2700000" algn="tl">
                    <a:srgbClr val="000000">
                      <a:alpha val="43137"/>
                    </a:srgbClr>
                  </a:outerShdw>
                </a:effectLst>
                <a:latin typeface="Monotype Corsiva" pitchFamily="66" charset="0"/>
              </a:rPr>
              <a:t>Photon flow at LHC</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2"/>
          <p:cNvGrpSpPr>
            <a:grpSpLocks/>
          </p:cNvGrpSpPr>
          <p:nvPr/>
        </p:nvGrpSpPr>
        <p:grpSpPr bwMode="auto">
          <a:xfrm>
            <a:off x="261938" y="328613"/>
            <a:ext cx="8678862" cy="4779962"/>
            <a:chOff x="261257" y="213101"/>
            <a:chExt cx="8679544" cy="4779842"/>
          </a:xfrm>
        </p:grpSpPr>
        <p:grpSp>
          <p:nvGrpSpPr>
            <p:cNvPr id="45062" name="Group 10"/>
            <p:cNvGrpSpPr>
              <a:grpSpLocks/>
            </p:cNvGrpSpPr>
            <p:nvPr/>
          </p:nvGrpSpPr>
          <p:grpSpPr bwMode="auto">
            <a:xfrm>
              <a:off x="261257" y="213101"/>
              <a:ext cx="8679544" cy="4779842"/>
              <a:chOff x="217714" y="1751586"/>
              <a:chExt cx="8679544" cy="4779842"/>
            </a:xfrm>
          </p:grpSpPr>
          <p:pic>
            <p:nvPicPr>
              <p:cNvPr id="45064" name="Picture 1"/>
              <p:cNvPicPr>
                <a:picLocks noChangeAspect="1" noChangeArrowheads="1"/>
              </p:cNvPicPr>
              <p:nvPr/>
            </p:nvPicPr>
            <p:blipFill>
              <a:blip r:embed="rId3"/>
              <a:srcRect/>
              <a:stretch>
                <a:fillRect/>
              </a:stretch>
            </p:blipFill>
            <p:spPr bwMode="auto">
              <a:xfrm>
                <a:off x="4557487" y="2278741"/>
                <a:ext cx="4140168" cy="3367313"/>
              </a:xfrm>
              <a:prstGeom prst="rect">
                <a:avLst/>
              </a:prstGeom>
              <a:noFill/>
              <a:ln w="9525">
                <a:noFill/>
                <a:miter lim="800000"/>
                <a:headEnd/>
                <a:tailEnd/>
              </a:ln>
            </p:spPr>
          </p:pic>
          <p:pic>
            <p:nvPicPr>
              <p:cNvPr id="45065" name="Picture 2"/>
              <p:cNvPicPr>
                <a:picLocks noChangeAspect="1" noChangeArrowheads="1"/>
              </p:cNvPicPr>
              <p:nvPr/>
            </p:nvPicPr>
            <p:blipFill>
              <a:blip r:embed="rId4"/>
              <a:srcRect/>
              <a:stretch>
                <a:fillRect/>
              </a:stretch>
            </p:blipFill>
            <p:spPr bwMode="auto">
              <a:xfrm>
                <a:off x="421337" y="2558727"/>
                <a:ext cx="4179692" cy="3191931"/>
              </a:xfrm>
              <a:prstGeom prst="rect">
                <a:avLst/>
              </a:prstGeom>
              <a:noFill/>
              <a:ln w="9525">
                <a:noFill/>
                <a:miter lim="800000"/>
                <a:headEnd/>
                <a:tailEnd/>
              </a:ln>
            </p:spPr>
          </p:pic>
          <p:sp>
            <p:nvSpPr>
              <p:cNvPr id="9" name="Rectangle 8"/>
              <p:cNvSpPr/>
              <p:nvPr/>
            </p:nvSpPr>
            <p:spPr>
              <a:xfrm>
                <a:off x="217714" y="1829371"/>
                <a:ext cx="8620802" cy="71118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76456" y="5486879"/>
                <a:ext cx="8620802" cy="104454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a:spLocks noChangeArrowheads="1"/>
              </p:cNvSpPr>
              <p:nvPr/>
            </p:nvSpPr>
            <p:spPr bwMode="auto">
              <a:xfrm>
                <a:off x="378064" y="1751586"/>
                <a:ext cx="8315978" cy="461950"/>
              </a:xfrm>
              <a:prstGeom prst="rect">
                <a:avLst/>
              </a:prstGeom>
              <a:solidFill>
                <a:schemeClr val="accent3">
                  <a:lumMod val="75000"/>
                </a:schemeClr>
              </a:solidFill>
              <a:ln w="9525">
                <a:noFill/>
                <a:miter lim="800000"/>
                <a:headEnd/>
                <a:tailEnd/>
              </a:ln>
            </p:spPr>
            <p:txBody>
              <a:bodyPr>
                <a:spAutoFit/>
              </a:bodyPr>
              <a:lstStyle/>
              <a:p>
                <a:pPr algn="ctr" fontAlgn="auto">
                  <a:spcBef>
                    <a:spcPts val="0"/>
                  </a:spcBef>
                  <a:spcAft>
                    <a:spcPts val="0"/>
                  </a:spcAft>
                  <a:defRPr/>
                </a:pPr>
                <a:r>
                  <a:rPr lang="en-US" sz="2400" dirty="0">
                    <a:solidFill>
                      <a:srgbClr val="FFFF75"/>
                    </a:solidFill>
                    <a:latin typeface="Algerian" pitchFamily="82" charset="0"/>
                  </a:rPr>
                  <a:t>Constant energy contours at RHIC &amp; LHC </a:t>
                </a:r>
              </a:p>
            </p:txBody>
          </p:sp>
        </p:grpSp>
        <p:sp>
          <p:nvSpPr>
            <p:cNvPr id="45063" name="TextBox 11"/>
            <p:cNvSpPr txBox="1">
              <a:spLocks noChangeArrowheads="1"/>
            </p:cNvSpPr>
            <p:nvPr/>
          </p:nvSpPr>
          <p:spPr bwMode="auto">
            <a:xfrm>
              <a:off x="508001" y="3918862"/>
              <a:ext cx="8244114" cy="369332"/>
            </a:xfrm>
            <a:prstGeom prst="rect">
              <a:avLst/>
            </a:prstGeom>
            <a:noFill/>
            <a:ln w="9525">
              <a:noFill/>
              <a:miter lim="800000"/>
              <a:headEnd/>
              <a:tailEnd/>
            </a:ln>
          </p:spPr>
          <p:txBody>
            <a:bodyPr>
              <a:spAutoFit/>
            </a:bodyPr>
            <a:lstStyle/>
            <a:p>
              <a:r>
                <a:rPr lang="en-US">
                  <a:latin typeface="Calibri" pitchFamily="34" charset="0"/>
                </a:rPr>
                <a:t>                     x(y=0) or y (x=0)   fm                                       x(y=0) or y(x=0)   fm  </a:t>
              </a:r>
            </a:p>
          </p:txBody>
        </p:sp>
      </p:grpSp>
      <p:sp>
        <p:nvSpPr>
          <p:cNvPr id="15" name="TextBox 14"/>
          <p:cNvSpPr txBox="1"/>
          <p:nvPr/>
        </p:nvSpPr>
        <p:spPr>
          <a:xfrm>
            <a:off x="550863" y="4586288"/>
            <a:ext cx="8274050" cy="1816100"/>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sz="1600" b="1" dirty="0">
                <a:solidFill>
                  <a:schemeClr val="accent3">
                    <a:lumMod val="50000"/>
                  </a:schemeClr>
                </a:solidFill>
                <a:latin typeface="Comic Sans MS" pitchFamily="66" charset="0"/>
              </a:rPr>
              <a:t>RHIC results are for </a:t>
            </a:r>
            <a:r>
              <a:rPr lang="en-US" sz="1600" b="1" dirty="0" err="1">
                <a:solidFill>
                  <a:schemeClr val="accent3">
                    <a:lumMod val="50000"/>
                  </a:schemeClr>
                </a:solidFill>
                <a:latin typeface="Comic Sans MS" pitchFamily="66" charset="0"/>
              </a:rPr>
              <a:t>Au+Au</a:t>
            </a:r>
            <a:r>
              <a:rPr lang="en-US" sz="1600" b="1" dirty="0">
                <a:solidFill>
                  <a:schemeClr val="accent3">
                    <a:lumMod val="50000"/>
                  </a:schemeClr>
                </a:solidFill>
                <a:latin typeface="Comic Sans MS" pitchFamily="66" charset="0"/>
              </a:rPr>
              <a:t>@ 200 </a:t>
            </a:r>
            <a:r>
              <a:rPr lang="en-US" sz="1600" b="1" dirty="0" err="1">
                <a:solidFill>
                  <a:schemeClr val="accent3">
                    <a:lumMod val="50000"/>
                  </a:schemeClr>
                </a:solidFill>
                <a:latin typeface="Comic Sans MS" pitchFamily="66" charset="0"/>
              </a:rPr>
              <a:t>GeV</a:t>
            </a:r>
            <a:r>
              <a:rPr lang="en-US" sz="1600" b="1" dirty="0">
                <a:solidFill>
                  <a:schemeClr val="accent3">
                    <a:lumMod val="50000"/>
                  </a:schemeClr>
                </a:solidFill>
                <a:latin typeface="Comic Sans MS" pitchFamily="66" charset="0"/>
              </a:rPr>
              <a:t> &amp; LHC results are for </a:t>
            </a:r>
            <a:r>
              <a:rPr lang="en-US" sz="1600" b="1" dirty="0" err="1">
                <a:solidFill>
                  <a:schemeClr val="accent3">
                    <a:lumMod val="50000"/>
                  </a:schemeClr>
                </a:solidFill>
                <a:latin typeface="Comic Sans MS" pitchFamily="66" charset="0"/>
              </a:rPr>
              <a:t>Pb+Pb</a:t>
            </a:r>
            <a:r>
              <a:rPr lang="en-US" sz="1600" b="1" dirty="0">
                <a:solidFill>
                  <a:schemeClr val="accent3">
                    <a:lumMod val="50000"/>
                  </a:schemeClr>
                </a:solidFill>
                <a:latin typeface="Comic Sans MS" pitchFamily="66" charset="0"/>
              </a:rPr>
              <a:t>@ 5.5 </a:t>
            </a:r>
            <a:r>
              <a:rPr lang="en-US" sz="1600" b="1" dirty="0" err="1">
                <a:solidFill>
                  <a:schemeClr val="accent3">
                    <a:lumMod val="50000"/>
                  </a:schemeClr>
                </a:solidFill>
                <a:latin typeface="Comic Sans MS" pitchFamily="66" charset="0"/>
              </a:rPr>
              <a:t>TeV</a:t>
            </a:r>
            <a:r>
              <a:rPr lang="en-US" sz="1600" b="1" dirty="0">
                <a:solidFill>
                  <a:schemeClr val="accent3">
                    <a:lumMod val="50000"/>
                  </a:schemeClr>
                </a:solidFill>
                <a:latin typeface="Comic Sans MS" pitchFamily="66" charset="0"/>
              </a:rPr>
              <a:t>.</a:t>
            </a:r>
          </a:p>
          <a:p>
            <a:pPr fontAlgn="auto">
              <a:spcBef>
                <a:spcPts val="0"/>
              </a:spcBef>
              <a:spcAft>
                <a:spcPts val="0"/>
              </a:spcAft>
              <a:defRPr/>
            </a:pPr>
            <a:r>
              <a:rPr lang="en-US" sz="1600" b="1" dirty="0">
                <a:solidFill>
                  <a:schemeClr val="accent3">
                    <a:lumMod val="50000"/>
                  </a:schemeClr>
                </a:solidFill>
                <a:latin typeface="Comic Sans MS" pitchFamily="66" charset="0"/>
              </a:rPr>
              <a:t>Both the figures are for b = 7fm. </a:t>
            </a:r>
          </a:p>
          <a:p>
            <a:pPr fontAlgn="auto">
              <a:spcBef>
                <a:spcPts val="0"/>
              </a:spcBef>
              <a:spcAft>
                <a:spcPts val="0"/>
              </a:spcAft>
              <a:defRPr/>
            </a:pPr>
            <a:r>
              <a:rPr lang="en-US" sz="1600" b="1" dirty="0">
                <a:solidFill>
                  <a:schemeClr val="accent3">
                    <a:lumMod val="50000"/>
                  </a:schemeClr>
                </a:solidFill>
                <a:latin typeface="Comic Sans MS" pitchFamily="66" charset="0"/>
              </a:rPr>
              <a:t>Energy densities are taken as : </a:t>
            </a:r>
            <a:r>
              <a:rPr lang="en-US" sz="1600" b="1" dirty="0" err="1">
                <a:solidFill>
                  <a:schemeClr val="accent3">
                    <a:lumMod val="50000"/>
                  </a:schemeClr>
                </a:solidFill>
                <a:latin typeface="Symbol" pitchFamily="18" charset="2"/>
              </a:rPr>
              <a:t>e</a:t>
            </a:r>
            <a:r>
              <a:rPr lang="en-US" sz="1600" b="1" baseline="-25000" dirty="0" err="1">
                <a:solidFill>
                  <a:schemeClr val="accent3">
                    <a:lumMod val="50000"/>
                  </a:schemeClr>
                </a:solidFill>
                <a:latin typeface="Comic Sans MS" pitchFamily="66" charset="0"/>
              </a:rPr>
              <a:t>q</a:t>
            </a:r>
            <a:r>
              <a:rPr lang="en-US" sz="1600" b="1" dirty="0">
                <a:solidFill>
                  <a:schemeClr val="accent3">
                    <a:lumMod val="50000"/>
                  </a:schemeClr>
                </a:solidFill>
                <a:latin typeface="Comic Sans MS" pitchFamily="66" charset="0"/>
              </a:rPr>
              <a:t>=1.60 </a:t>
            </a:r>
            <a:r>
              <a:rPr lang="en-US" sz="1600" b="1" dirty="0" err="1">
                <a:solidFill>
                  <a:schemeClr val="accent3">
                    <a:lumMod val="50000"/>
                  </a:schemeClr>
                </a:solidFill>
                <a:latin typeface="Comic Sans MS" pitchFamily="66" charset="0"/>
              </a:rPr>
              <a:t>GeV</a:t>
            </a:r>
            <a:r>
              <a:rPr lang="en-US" sz="1600" b="1" dirty="0">
                <a:solidFill>
                  <a:schemeClr val="accent3">
                    <a:lumMod val="50000"/>
                  </a:schemeClr>
                </a:solidFill>
                <a:latin typeface="Comic Sans MS" pitchFamily="66" charset="0"/>
              </a:rPr>
              <a:t> (end of pure QGP phase)</a:t>
            </a:r>
          </a:p>
          <a:p>
            <a:pPr fontAlgn="auto">
              <a:spcBef>
                <a:spcPts val="0"/>
              </a:spcBef>
              <a:spcAft>
                <a:spcPts val="0"/>
              </a:spcAft>
              <a:defRPr/>
            </a:pPr>
            <a:r>
              <a:rPr lang="en-US" sz="1600" b="1" dirty="0">
                <a:solidFill>
                  <a:schemeClr val="accent3">
                    <a:lumMod val="50000"/>
                  </a:schemeClr>
                </a:solidFill>
                <a:latin typeface="Comic Sans MS" pitchFamily="66" charset="0"/>
              </a:rPr>
              <a:t>			     </a:t>
            </a:r>
            <a:r>
              <a:rPr lang="en-US" sz="1600" b="1" dirty="0">
                <a:solidFill>
                  <a:schemeClr val="accent3">
                    <a:lumMod val="50000"/>
                  </a:schemeClr>
                </a:solidFill>
                <a:latin typeface="Symbol" pitchFamily="18" charset="2"/>
              </a:rPr>
              <a:t>e</a:t>
            </a:r>
            <a:r>
              <a:rPr lang="en-US" sz="1600" b="1" baseline="-25000" dirty="0">
                <a:solidFill>
                  <a:schemeClr val="accent3">
                    <a:lumMod val="50000"/>
                  </a:schemeClr>
                </a:solidFill>
                <a:latin typeface="Comic Sans MS" pitchFamily="66" charset="0"/>
              </a:rPr>
              <a:t>h</a:t>
            </a:r>
            <a:r>
              <a:rPr lang="en-US" sz="1600" b="1" dirty="0">
                <a:solidFill>
                  <a:schemeClr val="accent3">
                    <a:lumMod val="50000"/>
                  </a:schemeClr>
                </a:solidFill>
                <a:latin typeface="Comic Sans MS" pitchFamily="66" charset="0"/>
              </a:rPr>
              <a:t>=0.45 </a:t>
            </a:r>
            <a:r>
              <a:rPr lang="en-US" sz="1600" b="1" dirty="0" err="1">
                <a:solidFill>
                  <a:schemeClr val="accent3">
                    <a:lumMod val="50000"/>
                  </a:schemeClr>
                </a:solidFill>
                <a:latin typeface="Comic Sans MS" pitchFamily="66" charset="0"/>
              </a:rPr>
              <a:t>GeV</a:t>
            </a:r>
            <a:r>
              <a:rPr lang="en-US" sz="1600" b="1" dirty="0">
                <a:solidFill>
                  <a:schemeClr val="accent3">
                    <a:lumMod val="50000"/>
                  </a:schemeClr>
                </a:solidFill>
                <a:latin typeface="Comic Sans MS" pitchFamily="66" charset="0"/>
              </a:rPr>
              <a:t> (end of mixed phase)  &amp;</a:t>
            </a:r>
          </a:p>
          <a:p>
            <a:pPr fontAlgn="auto">
              <a:spcBef>
                <a:spcPts val="0"/>
              </a:spcBef>
              <a:spcAft>
                <a:spcPts val="0"/>
              </a:spcAft>
              <a:defRPr/>
            </a:pPr>
            <a:r>
              <a:rPr lang="en-US" sz="1600" b="1" dirty="0">
                <a:solidFill>
                  <a:schemeClr val="accent3">
                    <a:lumMod val="50000"/>
                  </a:schemeClr>
                </a:solidFill>
                <a:latin typeface="Comic Sans MS" pitchFamily="66" charset="0"/>
              </a:rPr>
              <a:t>			     </a:t>
            </a:r>
            <a:r>
              <a:rPr lang="en-US" sz="1600" b="1" dirty="0" err="1">
                <a:solidFill>
                  <a:schemeClr val="accent3">
                    <a:lumMod val="50000"/>
                  </a:schemeClr>
                </a:solidFill>
                <a:latin typeface="Symbol" pitchFamily="18" charset="2"/>
              </a:rPr>
              <a:t>e</a:t>
            </a:r>
            <a:r>
              <a:rPr lang="en-US" sz="1600" b="1" baseline="-25000" dirty="0" err="1">
                <a:solidFill>
                  <a:schemeClr val="accent3">
                    <a:lumMod val="50000"/>
                  </a:schemeClr>
                </a:solidFill>
                <a:latin typeface="Comic Sans MS" pitchFamily="66" charset="0"/>
              </a:rPr>
              <a:t>f</a:t>
            </a:r>
            <a:r>
              <a:rPr lang="en-US" sz="1600" b="1" dirty="0">
                <a:solidFill>
                  <a:schemeClr val="accent3">
                    <a:lumMod val="50000"/>
                  </a:schemeClr>
                </a:solidFill>
                <a:latin typeface="Comic Sans MS" pitchFamily="66" charset="0"/>
              </a:rPr>
              <a:t>=0.075 </a:t>
            </a:r>
            <a:r>
              <a:rPr lang="en-US" sz="1600" b="1" dirty="0" err="1">
                <a:solidFill>
                  <a:schemeClr val="accent3">
                    <a:lumMod val="50000"/>
                  </a:schemeClr>
                </a:solidFill>
                <a:latin typeface="Comic Sans MS" pitchFamily="66" charset="0"/>
              </a:rPr>
              <a:t>GeV</a:t>
            </a:r>
            <a:r>
              <a:rPr lang="en-US" sz="1600" b="1" dirty="0">
                <a:solidFill>
                  <a:schemeClr val="accent3">
                    <a:lumMod val="50000"/>
                  </a:schemeClr>
                </a:solidFill>
                <a:latin typeface="Comic Sans MS" pitchFamily="66" charset="0"/>
              </a:rPr>
              <a:t>( freeze-out energy density)</a:t>
            </a:r>
          </a:p>
          <a:p>
            <a:pPr fontAlgn="auto">
              <a:spcBef>
                <a:spcPts val="0"/>
              </a:spcBef>
              <a:spcAft>
                <a:spcPts val="0"/>
              </a:spcAft>
              <a:defRPr/>
            </a:pPr>
            <a:endParaRPr lang="en-US" sz="1600" b="1" dirty="0">
              <a:solidFill>
                <a:schemeClr val="accent3">
                  <a:lumMod val="50000"/>
                </a:schemeClr>
              </a:solidFill>
              <a:latin typeface="Comic Sans MS" pitchFamily="66" charset="0"/>
            </a:endParaRPr>
          </a:p>
          <a:p>
            <a:pPr fontAlgn="auto">
              <a:spcBef>
                <a:spcPts val="0"/>
              </a:spcBef>
              <a:spcAft>
                <a:spcPts val="0"/>
              </a:spcAft>
              <a:defRPr/>
            </a:pPr>
            <a:r>
              <a:rPr lang="en-US" sz="1600" b="1" dirty="0">
                <a:solidFill>
                  <a:schemeClr val="accent3">
                    <a:lumMod val="50000"/>
                  </a:schemeClr>
                </a:solidFill>
                <a:latin typeface="Comic Sans MS" pitchFamily="66" charset="0"/>
              </a:rPr>
              <a:t>Life time of the system at RHIC is about 12 fm, at LHC life time is 14 fm.</a:t>
            </a:r>
            <a:endParaRPr lang="en-US" dirty="0">
              <a:solidFill>
                <a:schemeClr val="accent3">
                  <a:lumMod val="50000"/>
                </a:schemeClr>
              </a:solidFill>
              <a:latin typeface="+mn-lt"/>
            </a:endParaRPr>
          </a:p>
        </p:txBody>
      </p:sp>
      <p:sp>
        <p:nvSpPr>
          <p:cNvPr id="16" name="TextBox 15"/>
          <p:cNvSpPr txBox="1"/>
          <p:nvPr/>
        </p:nvSpPr>
        <p:spPr>
          <a:xfrm>
            <a:off x="261938" y="827088"/>
            <a:ext cx="4368800" cy="246062"/>
          </a:xfrm>
          <a:prstGeom prst="rect">
            <a:avLst/>
          </a:prstGeom>
          <a:gradFill>
            <a:gsLst>
              <a:gs pos="0">
                <a:schemeClr val="accent3">
                  <a:tint val="50000"/>
                  <a:satMod val="300000"/>
                  <a:alpha val="0"/>
                </a:schemeClr>
              </a:gs>
              <a:gs pos="35000">
                <a:schemeClr val="accent3">
                  <a:tint val="37000"/>
                  <a:satMod val="300000"/>
                </a:schemeClr>
              </a:gs>
              <a:gs pos="94000">
                <a:schemeClr val="accent3">
                  <a:tint val="15000"/>
                  <a:satMod val="350000"/>
                </a:schemeClr>
              </a:gs>
            </a:gsLst>
          </a:gradFill>
          <a:effectLst/>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sz="1000" b="1" dirty="0"/>
              <a:t>R. </a:t>
            </a:r>
            <a:r>
              <a:rPr lang="en-US" sz="1000" b="1" dirty="0" err="1"/>
              <a:t>Chatterjee</a:t>
            </a:r>
            <a:r>
              <a:rPr lang="en-US" sz="1000" b="1" dirty="0"/>
              <a:t>, E. </a:t>
            </a:r>
            <a:r>
              <a:rPr lang="en-US" sz="1000" b="1" dirty="0" err="1"/>
              <a:t>Frodermann</a:t>
            </a:r>
            <a:r>
              <a:rPr lang="en-US" sz="1000" b="1" dirty="0"/>
              <a:t>, U. Heinz, D. K. </a:t>
            </a:r>
            <a:r>
              <a:rPr lang="en-US" sz="1000" b="1" dirty="0" err="1"/>
              <a:t>Srivastava</a:t>
            </a:r>
            <a:r>
              <a:rPr lang="en-US" sz="1000" b="1" dirty="0"/>
              <a:t>, PRL 96, 202302 (2006)</a:t>
            </a:r>
          </a:p>
        </p:txBody>
      </p:sp>
      <p:sp>
        <p:nvSpPr>
          <p:cNvPr id="17" name="TextBox 16"/>
          <p:cNvSpPr txBox="1"/>
          <p:nvPr/>
        </p:nvSpPr>
        <p:spPr>
          <a:xfrm>
            <a:off x="4710113" y="804863"/>
            <a:ext cx="4144962" cy="2476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en-US" sz="1000" b="1" dirty="0"/>
              <a:t>E. </a:t>
            </a:r>
            <a:r>
              <a:rPr lang="en-US" sz="1000" b="1" dirty="0" err="1"/>
              <a:t>Frodermann</a:t>
            </a:r>
            <a:r>
              <a:rPr lang="en-US" sz="1000" b="1" dirty="0"/>
              <a:t>, R. </a:t>
            </a:r>
            <a:r>
              <a:rPr lang="en-US" sz="1000" b="1" dirty="0" err="1"/>
              <a:t>Chatterjee</a:t>
            </a:r>
            <a:r>
              <a:rPr lang="en-US" sz="1000" b="1" dirty="0"/>
              <a:t>, U. </a:t>
            </a:r>
            <a:r>
              <a:rPr lang="en-US" sz="1000" b="1" dirty="0" err="1"/>
              <a:t>Heinz,D</a:t>
            </a:r>
            <a:r>
              <a:rPr lang="en-US" sz="1000" b="1" dirty="0"/>
              <a:t>. K. </a:t>
            </a:r>
            <a:r>
              <a:rPr lang="en-US" sz="1000" b="1" dirty="0" err="1"/>
              <a:t>Srivastava</a:t>
            </a:r>
            <a:r>
              <a:rPr lang="en-US" sz="1000" b="1" dirty="0"/>
              <a:t>, </a:t>
            </a:r>
            <a:r>
              <a:rPr lang="en-US" sz="1000" b="1" dirty="0" err="1"/>
              <a:t>Nucl-th</a:t>
            </a:r>
            <a:r>
              <a:rPr lang="en-US" sz="1000" b="1" dirty="0"/>
              <a:t>/0707.1898</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2"/>
          <p:cNvGrpSpPr>
            <a:grpSpLocks/>
          </p:cNvGrpSpPr>
          <p:nvPr/>
        </p:nvGrpSpPr>
        <p:grpSpPr bwMode="auto">
          <a:xfrm>
            <a:off x="261938" y="290513"/>
            <a:ext cx="8678862" cy="4673600"/>
            <a:chOff x="261257" y="290315"/>
            <a:chExt cx="8679544" cy="4673600"/>
          </a:xfrm>
        </p:grpSpPr>
        <p:grpSp>
          <p:nvGrpSpPr>
            <p:cNvPr id="46084" name="Group 10"/>
            <p:cNvGrpSpPr>
              <a:grpSpLocks/>
            </p:cNvGrpSpPr>
            <p:nvPr/>
          </p:nvGrpSpPr>
          <p:grpSpPr bwMode="auto">
            <a:xfrm>
              <a:off x="261257" y="290315"/>
              <a:ext cx="8679544" cy="4673600"/>
              <a:chOff x="217714" y="1828800"/>
              <a:chExt cx="8679544" cy="4673600"/>
            </a:xfrm>
          </p:grpSpPr>
          <p:pic>
            <p:nvPicPr>
              <p:cNvPr id="46086" name="Picture 1"/>
              <p:cNvPicPr>
                <a:picLocks noChangeAspect="1" noChangeArrowheads="1"/>
              </p:cNvPicPr>
              <p:nvPr/>
            </p:nvPicPr>
            <p:blipFill>
              <a:blip r:embed="rId3"/>
              <a:srcRect/>
              <a:stretch>
                <a:fillRect/>
              </a:stretch>
            </p:blipFill>
            <p:spPr bwMode="auto">
              <a:xfrm>
                <a:off x="4557487" y="2220685"/>
                <a:ext cx="4140168" cy="3367313"/>
              </a:xfrm>
              <a:prstGeom prst="rect">
                <a:avLst/>
              </a:prstGeom>
              <a:noFill/>
              <a:ln w="9525">
                <a:noFill/>
                <a:miter lim="800000"/>
                <a:headEnd/>
                <a:tailEnd/>
              </a:ln>
            </p:spPr>
          </p:pic>
          <p:pic>
            <p:nvPicPr>
              <p:cNvPr id="46087" name="Picture 2"/>
              <p:cNvPicPr>
                <a:picLocks noChangeAspect="1" noChangeArrowheads="1"/>
              </p:cNvPicPr>
              <p:nvPr/>
            </p:nvPicPr>
            <p:blipFill>
              <a:blip r:embed="rId4"/>
              <a:srcRect/>
              <a:stretch>
                <a:fillRect/>
              </a:stretch>
            </p:blipFill>
            <p:spPr bwMode="auto">
              <a:xfrm>
                <a:off x="421337" y="2500671"/>
                <a:ext cx="4179692" cy="3191931"/>
              </a:xfrm>
              <a:prstGeom prst="rect">
                <a:avLst/>
              </a:prstGeom>
              <a:noFill/>
              <a:ln w="9525">
                <a:noFill/>
                <a:miter lim="800000"/>
                <a:headEnd/>
                <a:tailEnd/>
              </a:ln>
            </p:spPr>
          </p:pic>
          <p:sp>
            <p:nvSpPr>
              <p:cNvPr id="9" name="Rectangle 8"/>
              <p:cNvSpPr/>
              <p:nvPr/>
            </p:nvSpPr>
            <p:spPr>
              <a:xfrm>
                <a:off x="217714" y="1828800"/>
                <a:ext cx="8620802" cy="7112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76456" y="5457825"/>
                <a:ext cx="8620802" cy="10445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a:spLocks noChangeArrowheads="1"/>
              </p:cNvSpPr>
              <p:nvPr/>
            </p:nvSpPr>
            <p:spPr bwMode="auto">
              <a:xfrm>
                <a:off x="378064" y="1911350"/>
                <a:ext cx="8315978" cy="461962"/>
              </a:xfrm>
              <a:prstGeom prst="rect">
                <a:avLst/>
              </a:prstGeom>
              <a:solidFill>
                <a:schemeClr val="accent3">
                  <a:lumMod val="75000"/>
                </a:schemeClr>
              </a:solidFill>
              <a:ln w="9525">
                <a:noFill/>
                <a:miter lim="800000"/>
                <a:headEnd/>
                <a:tailEnd/>
              </a:ln>
            </p:spPr>
            <p:txBody>
              <a:bodyPr>
                <a:spAutoFit/>
              </a:bodyPr>
              <a:lstStyle/>
              <a:p>
                <a:pPr algn="ctr" fontAlgn="auto">
                  <a:spcBef>
                    <a:spcPts val="0"/>
                  </a:spcBef>
                  <a:spcAft>
                    <a:spcPts val="0"/>
                  </a:spcAft>
                  <a:defRPr/>
                </a:pPr>
                <a:r>
                  <a:rPr lang="en-US" sz="2400" dirty="0">
                    <a:solidFill>
                      <a:srgbClr val="FFFF75"/>
                    </a:solidFill>
                    <a:latin typeface="Algerian" pitchFamily="82" charset="0"/>
                  </a:rPr>
                  <a:t>Constant energy contours at RHIC &amp; LHC </a:t>
                </a:r>
              </a:p>
            </p:txBody>
          </p:sp>
        </p:grpSp>
        <p:sp>
          <p:nvSpPr>
            <p:cNvPr id="46085" name="TextBox 11"/>
            <p:cNvSpPr txBox="1">
              <a:spLocks noChangeArrowheads="1"/>
            </p:cNvSpPr>
            <p:nvPr/>
          </p:nvSpPr>
          <p:spPr bwMode="auto">
            <a:xfrm>
              <a:off x="508001" y="3918862"/>
              <a:ext cx="8244114" cy="369332"/>
            </a:xfrm>
            <a:prstGeom prst="rect">
              <a:avLst/>
            </a:prstGeom>
            <a:noFill/>
            <a:ln w="9525">
              <a:noFill/>
              <a:miter lim="800000"/>
              <a:headEnd/>
              <a:tailEnd/>
            </a:ln>
          </p:spPr>
          <p:txBody>
            <a:bodyPr>
              <a:spAutoFit/>
            </a:bodyPr>
            <a:lstStyle/>
            <a:p>
              <a:r>
                <a:rPr lang="en-US">
                  <a:latin typeface="Calibri" pitchFamily="34" charset="0"/>
                </a:rPr>
                <a:t>                     x(y=0) or y (x=0)   fm                                       x(y=0) or y(x=0)   fm  </a:t>
              </a:r>
            </a:p>
          </p:txBody>
        </p:sp>
      </p:grpSp>
      <p:sp>
        <p:nvSpPr>
          <p:cNvPr id="15" name="TextBox 14"/>
          <p:cNvSpPr txBox="1"/>
          <p:nvPr/>
        </p:nvSpPr>
        <p:spPr>
          <a:xfrm>
            <a:off x="434975" y="4368800"/>
            <a:ext cx="8274050" cy="2062163"/>
          </a:xfrm>
          <a:prstGeom prst="rect">
            <a:avLst/>
          </a:prstGeom>
          <a:noFill/>
        </p:spPr>
        <p:txBody>
          <a:bodyPr>
            <a:spAutoFit/>
          </a:bodyPr>
          <a:lstStyle/>
          <a:p>
            <a:pPr fontAlgn="auto">
              <a:spcBef>
                <a:spcPts val="0"/>
              </a:spcBef>
              <a:spcAft>
                <a:spcPts val="0"/>
              </a:spcAft>
              <a:defRPr/>
            </a:pPr>
            <a:r>
              <a:rPr lang="en-US" sz="1600" b="1" dirty="0">
                <a:solidFill>
                  <a:schemeClr val="accent3">
                    <a:lumMod val="50000"/>
                  </a:schemeClr>
                </a:solidFill>
                <a:latin typeface="Comic Sans MS" pitchFamily="66" charset="0"/>
              </a:rPr>
              <a:t>*Life time of QGP phase is much larger at LHC than at RHIC.</a:t>
            </a:r>
          </a:p>
          <a:p>
            <a:pPr fontAlgn="auto">
              <a:spcBef>
                <a:spcPts val="0"/>
              </a:spcBef>
              <a:spcAft>
                <a:spcPts val="0"/>
              </a:spcAft>
              <a:defRPr/>
            </a:pPr>
            <a:endParaRPr lang="en-US" sz="1600" b="1" dirty="0">
              <a:solidFill>
                <a:schemeClr val="accent3">
                  <a:lumMod val="50000"/>
                </a:schemeClr>
              </a:solidFill>
              <a:latin typeface="Comic Sans MS" pitchFamily="66" charset="0"/>
            </a:endParaRPr>
          </a:p>
          <a:p>
            <a:pPr fontAlgn="auto">
              <a:spcBef>
                <a:spcPts val="0"/>
              </a:spcBef>
              <a:spcAft>
                <a:spcPts val="0"/>
              </a:spcAft>
              <a:defRPr/>
            </a:pPr>
            <a:r>
              <a:rPr lang="en-US" sz="1600" b="1" dirty="0">
                <a:solidFill>
                  <a:schemeClr val="accent3">
                    <a:lumMod val="50000"/>
                  </a:schemeClr>
                </a:solidFill>
                <a:latin typeface="Comic Sans MS" pitchFamily="66" charset="0"/>
              </a:rPr>
              <a:t>*Not much difference in the life time of mixed and hadronic phase.</a:t>
            </a:r>
          </a:p>
          <a:p>
            <a:pPr fontAlgn="auto">
              <a:spcBef>
                <a:spcPts val="0"/>
              </a:spcBef>
              <a:spcAft>
                <a:spcPts val="0"/>
              </a:spcAft>
              <a:defRPr/>
            </a:pPr>
            <a:endParaRPr lang="en-US" sz="1600" b="1" dirty="0">
              <a:solidFill>
                <a:schemeClr val="accent3">
                  <a:lumMod val="50000"/>
                </a:schemeClr>
              </a:solidFill>
              <a:latin typeface="Comic Sans MS" pitchFamily="66" charset="0"/>
            </a:endParaRPr>
          </a:p>
          <a:p>
            <a:pPr fontAlgn="auto">
              <a:spcBef>
                <a:spcPts val="0"/>
              </a:spcBef>
              <a:spcAft>
                <a:spcPts val="0"/>
              </a:spcAft>
              <a:defRPr/>
            </a:pPr>
            <a:r>
              <a:rPr lang="en-US" sz="1600" b="1" dirty="0">
                <a:solidFill>
                  <a:schemeClr val="accent3">
                    <a:lumMod val="50000"/>
                  </a:schemeClr>
                </a:solidFill>
                <a:latin typeface="Comic Sans MS" pitchFamily="66" charset="0"/>
              </a:rPr>
              <a:t>At freeze out time system size is much larger at LHC compared to RHIC.</a:t>
            </a:r>
          </a:p>
          <a:p>
            <a:pPr fontAlgn="auto">
              <a:spcBef>
                <a:spcPts val="0"/>
              </a:spcBef>
              <a:spcAft>
                <a:spcPts val="0"/>
              </a:spcAft>
              <a:defRPr/>
            </a:pPr>
            <a:endParaRPr lang="en-US" sz="1600" b="1" dirty="0">
              <a:solidFill>
                <a:schemeClr val="accent3">
                  <a:lumMod val="50000"/>
                </a:schemeClr>
              </a:solidFill>
              <a:latin typeface="Comic Sans MS" pitchFamily="66" charset="0"/>
            </a:endParaRPr>
          </a:p>
          <a:p>
            <a:pPr fontAlgn="auto">
              <a:spcBef>
                <a:spcPts val="0"/>
              </a:spcBef>
              <a:spcAft>
                <a:spcPts val="0"/>
              </a:spcAft>
              <a:defRPr/>
            </a:pPr>
            <a:r>
              <a:rPr lang="en-US" sz="1600" b="1" dirty="0">
                <a:solidFill>
                  <a:schemeClr val="accent3">
                    <a:lumMod val="50000"/>
                  </a:schemeClr>
                </a:solidFill>
                <a:latin typeface="Comic Sans MS" pitchFamily="66" charset="0"/>
              </a:rPr>
              <a:t>At LHC source is initially wider in the y- direction (out of plane), but later becomes larger in the x direction (in- plane).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3"/>
          <a:srcRect/>
          <a:stretch>
            <a:fillRect/>
          </a:stretch>
        </p:blipFill>
        <p:spPr bwMode="auto">
          <a:xfrm>
            <a:off x="1538288" y="719138"/>
            <a:ext cx="5819775" cy="4737100"/>
          </a:xfrm>
          <a:prstGeom prst="rect">
            <a:avLst/>
          </a:prstGeom>
          <a:noFill/>
          <a:ln w="9525">
            <a:noFill/>
            <a:miter lim="800000"/>
            <a:headEnd/>
            <a:tailEnd/>
          </a:ln>
        </p:spPr>
      </p:pic>
      <p:sp>
        <p:nvSpPr>
          <p:cNvPr id="3" name="TextBox 2"/>
          <p:cNvSpPr txBox="1"/>
          <p:nvPr/>
        </p:nvSpPr>
        <p:spPr>
          <a:xfrm>
            <a:off x="638175" y="290513"/>
            <a:ext cx="7867650" cy="4302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22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Thermal photon spectra at RHIC &amp; LHC at b= 7 fm</a:t>
            </a:r>
          </a:p>
        </p:txBody>
      </p:sp>
      <p:sp>
        <p:nvSpPr>
          <p:cNvPr id="4" name="TextBox 3"/>
          <p:cNvSpPr txBox="1"/>
          <p:nvPr/>
        </p:nvSpPr>
        <p:spPr>
          <a:xfrm>
            <a:off x="536575" y="5529263"/>
            <a:ext cx="8302625" cy="12017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en-US" b="1" dirty="0">
                <a:solidFill>
                  <a:srgbClr val="163C46"/>
                </a:solidFill>
                <a:effectLst>
                  <a:outerShdw blurRad="38100" dist="38100" dir="2700000" algn="tl">
                    <a:srgbClr val="000000">
                      <a:alpha val="43137"/>
                    </a:srgbClr>
                  </a:outerShdw>
                </a:effectLst>
                <a:latin typeface="Comic Sans MS" pitchFamily="66" charset="0"/>
              </a:rPr>
              <a:t>Sum spectrum at LHC is flatter than the same at RHIC as a result of</a:t>
            </a:r>
          </a:p>
          <a:p>
            <a:pPr fontAlgn="auto">
              <a:spcBef>
                <a:spcPts val="0"/>
              </a:spcBef>
              <a:spcAft>
                <a:spcPts val="0"/>
              </a:spcAft>
              <a:defRPr/>
            </a:pPr>
            <a:r>
              <a:rPr lang="en-US" b="1" dirty="0">
                <a:solidFill>
                  <a:srgbClr val="163C46"/>
                </a:solidFill>
                <a:effectLst>
                  <a:outerShdw blurRad="38100" dist="38100" dir="2700000" algn="tl">
                    <a:srgbClr val="000000">
                      <a:alpha val="43137"/>
                    </a:srgbClr>
                  </a:outerShdw>
                </a:effectLst>
                <a:latin typeface="Comic Sans MS" pitchFamily="66" charset="0"/>
              </a:rPr>
              <a:t>larger radial flow.</a:t>
            </a:r>
          </a:p>
          <a:p>
            <a:pPr fontAlgn="auto">
              <a:spcBef>
                <a:spcPts val="0"/>
              </a:spcBef>
              <a:spcAft>
                <a:spcPts val="0"/>
              </a:spcAft>
              <a:defRPr/>
            </a:pPr>
            <a:r>
              <a:rPr lang="en-US" b="1" dirty="0">
                <a:solidFill>
                  <a:srgbClr val="163C46"/>
                </a:solidFill>
                <a:effectLst>
                  <a:outerShdw blurRad="38100" dist="38100" dir="2700000" algn="tl">
                    <a:srgbClr val="000000">
                      <a:alpha val="43137"/>
                    </a:srgbClr>
                  </a:outerShdw>
                </a:effectLst>
                <a:latin typeface="Comic Sans MS" pitchFamily="66" charset="0"/>
              </a:rPr>
              <a:t>Contribution of hadronic radiation to the sum spectrum at low p</a:t>
            </a:r>
            <a:r>
              <a:rPr lang="en-US" b="1" baseline="-25000" dirty="0">
                <a:solidFill>
                  <a:srgbClr val="163C46"/>
                </a:solidFill>
                <a:effectLst>
                  <a:outerShdw blurRad="38100" dist="38100" dir="2700000" algn="tl">
                    <a:srgbClr val="000000">
                      <a:alpha val="43137"/>
                    </a:srgbClr>
                  </a:outerShdw>
                </a:effectLst>
                <a:latin typeface="Comic Sans MS" pitchFamily="66" charset="0"/>
              </a:rPr>
              <a:t>T</a:t>
            </a:r>
            <a:r>
              <a:rPr lang="en-US" b="1" dirty="0">
                <a:solidFill>
                  <a:srgbClr val="163C46"/>
                </a:solidFill>
                <a:effectLst>
                  <a:outerShdw blurRad="38100" dist="38100" dir="2700000" algn="tl">
                    <a:srgbClr val="000000">
                      <a:alpha val="43137"/>
                    </a:srgbClr>
                  </a:outerShdw>
                </a:effectLst>
                <a:latin typeface="Comic Sans MS" pitchFamily="66" charset="0"/>
              </a:rPr>
              <a:t> is reduced at LHC compared to RHIC.</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a:srcRect/>
          <a:stretch>
            <a:fillRect/>
          </a:stretch>
        </p:blipFill>
        <p:spPr bwMode="auto">
          <a:xfrm>
            <a:off x="1649413" y="660400"/>
            <a:ext cx="6216650" cy="4854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11200" y="203200"/>
            <a:ext cx="7866063" cy="4619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2400" b="1" dirty="0">
                <a:solidFill>
                  <a:schemeClr val="accent2">
                    <a:lumMod val="50000"/>
                  </a:schemeClr>
                </a:solidFill>
                <a:effectLst>
                  <a:outerShdw blurRad="38100" dist="38100" dir="2700000" algn="tl">
                    <a:srgbClr val="000000">
                      <a:alpha val="43137"/>
                    </a:srgbClr>
                  </a:outerShdw>
                </a:effectLst>
                <a:latin typeface="Comic Sans MS" pitchFamily="66" charset="0"/>
              </a:rPr>
              <a:t>Thermal photon v</a:t>
            </a:r>
            <a:r>
              <a:rPr lang="en-US" sz="2400" b="1" baseline="-25000" dirty="0">
                <a:solidFill>
                  <a:schemeClr val="accent2">
                    <a:lumMod val="50000"/>
                  </a:schemeClr>
                </a:solidFill>
                <a:effectLst>
                  <a:outerShdw blurRad="38100" dist="38100" dir="2700000" algn="tl">
                    <a:srgbClr val="000000">
                      <a:alpha val="43137"/>
                    </a:srgbClr>
                  </a:outerShdw>
                </a:effectLst>
                <a:latin typeface="Comic Sans MS" pitchFamily="66" charset="0"/>
              </a:rPr>
              <a:t>2</a:t>
            </a:r>
            <a:r>
              <a:rPr lang="en-US" sz="2400" b="1" dirty="0">
                <a:solidFill>
                  <a:schemeClr val="accent2">
                    <a:lumMod val="50000"/>
                  </a:schemeClr>
                </a:solidFill>
                <a:effectLst>
                  <a:outerShdw blurRad="38100" dist="38100" dir="2700000" algn="tl">
                    <a:srgbClr val="000000">
                      <a:alpha val="43137"/>
                    </a:srgbClr>
                  </a:outerShdw>
                </a:effectLst>
                <a:latin typeface="Comic Sans MS" pitchFamily="66" charset="0"/>
              </a:rPr>
              <a:t> at RHIC &amp; LHC at b= 7 fm</a:t>
            </a:r>
          </a:p>
        </p:txBody>
      </p:sp>
      <p:sp>
        <p:nvSpPr>
          <p:cNvPr id="5" name="TextBox 4"/>
          <p:cNvSpPr txBox="1"/>
          <p:nvPr/>
        </p:nvSpPr>
        <p:spPr>
          <a:xfrm>
            <a:off x="667658" y="5631543"/>
            <a:ext cx="8082662" cy="877356"/>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fontAlgn="auto">
              <a:lnSpc>
                <a:spcPct val="150000"/>
              </a:lnSpc>
              <a:spcBef>
                <a:spcPts val="0"/>
              </a:spcBef>
              <a:spcAft>
                <a:spcPts val="0"/>
              </a:spcAft>
              <a:defRPr/>
            </a:pPr>
            <a:r>
              <a:rPr lang="en-US" b="1" dirty="0">
                <a:ln>
                  <a:solidFill>
                    <a:schemeClr val="bg2">
                      <a:lumMod val="10000"/>
                    </a:schemeClr>
                  </a:solidFill>
                </a:ln>
                <a:solidFill>
                  <a:srgbClr val="244800"/>
                </a:solidFill>
                <a:latin typeface="Comic Sans MS" pitchFamily="66" charset="0"/>
              </a:rPr>
              <a:t>v</a:t>
            </a:r>
            <a:r>
              <a:rPr lang="en-US" b="1" baseline="-25000" dirty="0">
                <a:ln>
                  <a:solidFill>
                    <a:schemeClr val="bg2">
                      <a:lumMod val="10000"/>
                    </a:schemeClr>
                  </a:solidFill>
                </a:ln>
                <a:solidFill>
                  <a:srgbClr val="244800"/>
                </a:solidFill>
                <a:latin typeface="Comic Sans MS" pitchFamily="66" charset="0"/>
              </a:rPr>
              <a:t>2</a:t>
            </a:r>
            <a:r>
              <a:rPr lang="en-US" b="1" dirty="0">
                <a:ln>
                  <a:solidFill>
                    <a:schemeClr val="bg2">
                      <a:lumMod val="10000"/>
                    </a:schemeClr>
                  </a:solidFill>
                </a:ln>
                <a:solidFill>
                  <a:srgbClr val="244800"/>
                </a:solidFill>
                <a:latin typeface="Comic Sans MS" pitchFamily="66" charset="0"/>
              </a:rPr>
              <a:t>(QM) at LHC is much higher than v</a:t>
            </a:r>
            <a:r>
              <a:rPr lang="en-US" b="1" baseline="-25000" dirty="0">
                <a:ln>
                  <a:solidFill>
                    <a:schemeClr val="bg2">
                      <a:lumMod val="10000"/>
                    </a:schemeClr>
                  </a:solidFill>
                </a:ln>
                <a:solidFill>
                  <a:srgbClr val="244800"/>
                </a:solidFill>
                <a:latin typeface="Comic Sans MS" pitchFamily="66" charset="0"/>
              </a:rPr>
              <a:t>2</a:t>
            </a:r>
            <a:r>
              <a:rPr lang="en-US" b="1" dirty="0">
                <a:ln>
                  <a:solidFill>
                    <a:schemeClr val="bg2">
                      <a:lumMod val="10000"/>
                    </a:schemeClr>
                  </a:solidFill>
                </a:ln>
                <a:solidFill>
                  <a:srgbClr val="244800"/>
                </a:solidFill>
                <a:latin typeface="Comic Sans MS" pitchFamily="66" charset="0"/>
              </a:rPr>
              <a:t>(QM) at RHIC.</a:t>
            </a:r>
          </a:p>
          <a:p>
            <a:pPr fontAlgn="auto">
              <a:lnSpc>
                <a:spcPct val="150000"/>
              </a:lnSpc>
              <a:spcBef>
                <a:spcPts val="0"/>
              </a:spcBef>
              <a:spcAft>
                <a:spcPts val="0"/>
              </a:spcAft>
              <a:defRPr/>
            </a:pPr>
            <a:r>
              <a:rPr lang="en-US" b="1" dirty="0">
                <a:ln>
                  <a:solidFill>
                    <a:schemeClr val="bg2">
                      <a:lumMod val="10000"/>
                    </a:schemeClr>
                  </a:solidFill>
                </a:ln>
                <a:solidFill>
                  <a:srgbClr val="244800"/>
                </a:solidFill>
                <a:latin typeface="Comic Sans MS" pitchFamily="66" charset="0"/>
              </a:rPr>
              <a:t>Peak value of sum v</a:t>
            </a:r>
            <a:r>
              <a:rPr lang="en-US" b="1" baseline="-25000" dirty="0">
                <a:ln>
                  <a:solidFill>
                    <a:schemeClr val="bg2">
                      <a:lumMod val="10000"/>
                    </a:schemeClr>
                  </a:solidFill>
                </a:ln>
                <a:solidFill>
                  <a:srgbClr val="244800"/>
                </a:solidFill>
                <a:latin typeface="Comic Sans MS" pitchFamily="66" charset="0"/>
              </a:rPr>
              <a:t>2</a:t>
            </a:r>
            <a:r>
              <a:rPr lang="en-US" b="1" dirty="0">
                <a:ln>
                  <a:solidFill>
                    <a:schemeClr val="bg2">
                      <a:lumMod val="10000"/>
                    </a:schemeClr>
                  </a:solidFill>
                </a:ln>
                <a:solidFill>
                  <a:srgbClr val="244800"/>
                </a:solidFill>
                <a:latin typeface="Comic Sans MS" pitchFamily="66" charset="0"/>
              </a:rPr>
              <a:t> is lower at LHC than RHIC as v</a:t>
            </a:r>
            <a:r>
              <a:rPr lang="en-US" b="1" baseline="-25000" dirty="0">
                <a:ln>
                  <a:solidFill>
                    <a:schemeClr val="bg2">
                      <a:lumMod val="10000"/>
                    </a:schemeClr>
                  </a:solidFill>
                </a:ln>
                <a:solidFill>
                  <a:srgbClr val="244800"/>
                </a:solidFill>
                <a:latin typeface="Comic Sans MS" pitchFamily="66" charset="0"/>
              </a:rPr>
              <a:t>2</a:t>
            </a:r>
            <a:r>
              <a:rPr lang="en-US" b="1" dirty="0">
                <a:ln>
                  <a:solidFill>
                    <a:schemeClr val="bg2">
                      <a:lumMod val="10000"/>
                    </a:schemeClr>
                  </a:solidFill>
                </a:ln>
                <a:solidFill>
                  <a:srgbClr val="244800"/>
                </a:solidFill>
                <a:latin typeface="Comic Sans MS" pitchFamily="66" charset="0"/>
              </a:rPr>
              <a:t>(HM) is smaller.</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3"/>
          <p:cNvGrpSpPr>
            <a:grpSpLocks/>
          </p:cNvGrpSpPr>
          <p:nvPr/>
        </p:nvGrpSpPr>
        <p:grpSpPr bwMode="auto">
          <a:xfrm>
            <a:off x="357188" y="1071563"/>
            <a:ext cx="8512175" cy="3427412"/>
            <a:chOff x="422030" y="2954215"/>
            <a:chExt cx="8510954" cy="3169016"/>
          </a:xfrm>
        </p:grpSpPr>
        <p:pic>
          <p:nvPicPr>
            <p:cNvPr id="49158" name="Picture 1"/>
            <p:cNvPicPr>
              <a:picLocks noChangeAspect="1" noChangeArrowheads="1"/>
            </p:cNvPicPr>
            <p:nvPr/>
          </p:nvPicPr>
          <p:blipFill>
            <a:blip r:embed="rId3"/>
            <a:srcRect/>
            <a:stretch>
              <a:fillRect/>
            </a:stretch>
          </p:blipFill>
          <p:spPr bwMode="auto">
            <a:xfrm>
              <a:off x="422030" y="2975560"/>
              <a:ext cx="4234200" cy="3147671"/>
            </a:xfrm>
            <a:prstGeom prst="rect">
              <a:avLst/>
            </a:prstGeom>
            <a:noFill/>
            <a:ln w="9525">
              <a:noFill/>
              <a:miter lim="800000"/>
              <a:headEnd/>
              <a:tailEnd/>
            </a:ln>
          </p:spPr>
        </p:pic>
        <p:pic>
          <p:nvPicPr>
            <p:cNvPr id="49159" name="Picture 2"/>
            <p:cNvPicPr>
              <a:picLocks noChangeAspect="1" noChangeArrowheads="1"/>
            </p:cNvPicPr>
            <p:nvPr/>
          </p:nvPicPr>
          <p:blipFill>
            <a:blip r:embed="rId4"/>
            <a:srcRect/>
            <a:stretch>
              <a:fillRect/>
            </a:stretch>
          </p:blipFill>
          <p:spPr bwMode="auto">
            <a:xfrm>
              <a:off x="4603873" y="2954215"/>
              <a:ext cx="4329111" cy="3134093"/>
            </a:xfrm>
            <a:prstGeom prst="rect">
              <a:avLst/>
            </a:prstGeom>
            <a:noFill/>
            <a:ln w="9525">
              <a:noFill/>
              <a:miter lim="800000"/>
              <a:headEnd/>
              <a:tailEnd/>
            </a:ln>
          </p:spPr>
        </p:pic>
      </p:grpSp>
      <p:sp>
        <p:nvSpPr>
          <p:cNvPr id="5" name="TextBox 4"/>
          <p:cNvSpPr txBox="1"/>
          <p:nvPr/>
        </p:nvSpPr>
        <p:spPr>
          <a:xfrm>
            <a:off x="101600" y="160338"/>
            <a:ext cx="8999538" cy="8302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2400" b="1" dirty="0">
                <a:latin typeface="Comic Sans MS" pitchFamily="66" charset="0"/>
              </a:rPr>
              <a:t>Time evolution of spectra and v</a:t>
            </a:r>
            <a:r>
              <a:rPr lang="en-US" sz="2400" b="1" baseline="-25000" dirty="0">
                <a:latin typeface="Comic Sans MS" pitchFamily="66" charset="0"/>
              </a:rPr>
              <a:t>2</a:t>
            </a:r>
            <a:r>
              <a:rPr lang="en-US" sz="2400" b="1" dirty="0">
                <a:latin typeface="Comic Sans MS" pitchFamily="66" charset="0"/>
              </a:rPr>
              <a:t> of thermal photons from QM @ LHC </a:t>
            </a:r>
          </a:p>
        </p:txBody>
      </p:sp>
      <p:sp>
        <p:nvSpPr>
          <p:cNvPr id="6" name="TextBox 5"/>
          <p:cNvSpPr txBox="1"/>
          <p:nvPr/>
        </p:nvSpPr>
        <p:spPr>
          <a:xfrm>
            <a:off x="667657" y="4601028"/>
            <a:ext cx="3098925" cy="369332"/>
          </a:xfrm>
          <a:prstGeom prst="rect">
            <a:avLst/>
          </a:prstGeom>
          <a:noFill/>
        </p:spPr>
        <p:txBody>
          <a:bodyPr wrap="none">
            <a:spAutoFit/>
          </a:bodyPr>
          <a:lstStyle/>
          <a:p>
            <a:pPr fontAlgn="auto">
              <a:spcBef>
                <a:spcPts val="0"/>
              </a:spcBef>
              <a:spcAft>
                <a:spcPts val="0"/>
              </a:spcAft>
              <a:defRPr/>
            </a:pPr>
            <a:r>
              <a:rPr lang="en-US" b="1" dirty="0">
                <a:noFill/>
                <a:latin typeface="Comic Sans MS" pitchFamily="66" charset="0"/>
                <a:hlinkClick r:id="rId5"/>
              </a:rPr>
              <a:t>Pb+Pb@5.5</a:t>
            </a:r>
            <a:r>
              <a:rPr lang="en-US" b="1" dirty="0">
                <a:solidFill>
                  <a:srgbClr val="244800"/>
                </a:solidFill>
                <a:latin typeface="Comic Sans MS" pitchFamily="66" charset="0"/>
              </a:rPr>
              <a:t> </a:t>
            </a:r>
            <a:r>
              <a:rPr lang="en-US" b="1" dirty="0" err="1">
                <a:solidFill>
                  <a:srgbClr val="244800"/>
                </a:solidFill>
                <a:latin typeface="Comic Sans MS" pitchFamily="66" charset="0"/>
              </a:rPr>
              <a:t>TeV</a:t>
            </a:r>
            <a:r>
              <a:rPr lang="en-US" b="1" dirty="0">
                <a:solidFill>
                  <a:srgbClr val="244800"/>
                </a:solidFill>
                <a:latin typeface="Comic Sans MS" pitchFamily="66" charset="0"/>
              </a:rPr>
              <a:t>, b =7 fm</a:t>
            </a:r>
          </a:p>
        </p:txBody>
      </p:sp>
      <p:sp>
        <p:nvSpPr>
          <p:cNvPr id="49157" name="TextBox 6"/>
          <p:cNvSpPr txBox="1">
            <a:spLocks noChangeArrowheads="1"/>
          </p:cNvSpPr>
          <p:nvPr/>
        </p:nvSpPr>
        <p:spPr bwMode="auto">
          <a:xfrm>
            <a:off x="334963" y="5311775"/>
            <a:ext cx="8705850" cy="923925"/>
          </a:xfrm>
          <a:prstGeom prst="rect">
            <a:avLst/>
          </a:prstGeom>
          <a:noFill/>
          <a:ln w="9525">
            <a:noFill/>
            <a:miter lim="800000"/>
            <a:headEnd/>
            <a:tailEnd/>
          </a:ln>
        </p:spPr>
        <p:txBody>
          <a:bodyPr wrap="none">
            <a:spAutoFit/>
          </a:bodyPr>
          <a:lstStyle/>
          <a:p>
            <a:r>
              <a:rPr lang="en-US" b="1">
                <a:latin typeface="Comic Sans MS" pitchFamily="66" charset="0"/>
              </a:rPr>
              <a:t>Temporal contours are taken in steps of 1 fm.</a:t>
            </a:r>
          </a:p>
          <a:p>
            <a:endParaRPr lang="en-US" b="1">
              <a:latin typeface="Comic Sans MS" pitchFamily="66" charset="0"/>
            </a:endParaRPr>
          </a:p>
          <a:p>
            <a:r>
              <a:rPr lang="en-US" b="1">
                <a:latin typeface="Comic Sans MS" pitchFamily="66" charset="0"/>
              </a:rPr>
              <a:t>Life time of QGP phase is 7-8 fm, much larger than the lifetime at RHIC.</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3"/>
          <p:cNvGrpSpPr>
            <a:grpSpLocks/>
          </p:cNvGrpSpPr>
          <p:nvPr/>
        </p:nvGrpSpPr>
        <p:grpSpPr bwMode="auto">
          <a:xfrm>
            <a:off x="455613" y="1069975"/>
            <a:ext cx="8340725" cy="3327400"/>
            <a:chOff x="690999" y="2852494"/>
            <a:chExt cx="8073598" cy="3020646"/>
          </a:xfrm>
        </p:grpSpPr>
        <p:pic>
          <p:nvPicPr>
            <p:cNvPr id="50181" name="Picture 1"/>
            <p:cNvPicPr>
              <a:picLocks noChangeAspect="1" noChangeArrowheads="1"/>
            </p:cNvPicPr>
            <p:nvPr/>
          </p:nvPicPr>
          <p:blipFill>
            <a:blip r:embed="rId3"/>
            <a:srcRect/>
            <a:stretch>
              <a:fillRect/>
            </a:stretch>
          </p:blipFill>
          <p:spPr bwMode="auto">
            <a:xfrm>
              <a:off x="690999" y="2852494"/>
              <a:ext cx="3983056" cy="3002938"/>
            </a:xfrm>
            <a:prstGeom prst="rect">
              <a:avLst/>
            </a:prstGeom>
            <a:noFill/>
            <a:ln w="9525">
              <a:noFill/>
              <a:miter lim="800000"/>
              <a:headEnd/>
              <a:tailEnd/>
            </a:ln>
          </p:spPr>
        </p:pic>
        <p:pic>
          <p:nvPicPr>
            <p:cNvPr id="50182" name="Picture 2"/>
            <p:cNvPicPr>
              <a:picLocks noChangeAspect="1" noChangeArrowheads="1"/>
            </p:cNvPicPr>
            <p:nvPr/>
          </p:nvPicPr>
          <p:blipFill>
            <a:blip r:embed="rId4"/>
            <a:srcRect/>
            <a:stretch>
              <a:fillRect/>
            </a:stretch>
          </p:blipFill>
          <p:spPr bwMode="auto">
            <a:xfrm>
              <a:off x="4642339" y="2866292"/>
              <a:ext cx="4122258" cy="3006848"/>
            </a:xfrm>
            <a:prstGeom prst="rect">
              <a:avLst/>
            </a:prstGeom>
            <a:noFill/>
            <a:ln w="9525">
              <a:noFill/>
              <a:miter lim="800000"/>
              <a:headEnd/>
              <a:tailEnd/>
            </a:ln>
          </p:spPr>
        </p:pic>
      </p:grpSp>
      <p:sp>
        <p:nvSpPr>
          <p:cNvPr id="5" name="TextBox 4"/>
          <p:cNvSpPr txBox="1"/>
          <p:nvPr/>
        </p:nvSpPr>
        <p:spPr>
          <a:xfrm>
            <a:off x="101600" y="160338"/>
            <a:ext cx="8999538" cy="8302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2400" b="1" dirty="0">
                <a:latin typeface="Comic Sans MS" pitchFamily="66" charset="0"/>
              </a:rPr>
              <a:t>Time evolution of spectra and v</a:t>
            </a:r>
            <a:r>
              <a:rPr lang="en-US" sz="2400" b="1" baseline="-25000" dirty="0">
                <a:latin typeface="Comic Sans MS" pitchFamily="66" charset="0"/>
              </a:rPr>
              <a:t>2</a:t>
            </a:r>
            <a:r>
              <a:rPr lang="en-US" sz="2400" b="1" dirty="0">
                <a:latin typeface="Comic Sans MS" pitchFamily="66" charset="0"/>
              </a:rPr>
              <a:t> of thermal photons from HM @ LHC </a:t>
            </a:r>
          </a:p>
        </p:txBody>
      </p:sp>
      <p:sp>
        <p:nvSpPr>
          <p:cNvPr id="6" name="TextBox 5"/>
          <p:cNvSpPr txBox="1"/>
          <p:nvPr/>
        </p:nvSpPr>
        <p:spPr>
          <a:xfrm>
            <a:off x="508681" y="5021716"/>
            <a:ext cx="7967662" cy="9239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HM contribution is significant only after 5 fm.</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Nature of spectra and v</a:t>
            </a:r>
            <a:r>
              <a:rPr lang="en-US" b="1" baseline="-25000" dirty="0">
                <a:effectLst>
                  <a:outerShdw blurRad="38100" dist="38100" dir="2700000" algn="tl">
                    <a:srgbClr val="000000">
                      <a:alpha val="43137"/>
                    </a:srgbClr>
                  </a:outerShdw>
                </a:effectLst>
                <a:latin typeface="Comic Sans MS" pitchFamily="66" charset="0"/>
              </a:rPr>
              <a:t>2</a:t>
            </a:r>
            <a:r>
              <a:rPr lang="en-US" b="1" dirty="0">
                <a:effectLst>
                  <a:outerShdw blurRad="38100" dist="38100" dir="2700000" algn="tl">
                    <a:srgbClr val="000000">
                      <a:alpha val="43137"/>
                    </a:srgbClr>
                  </a:outerShdw>
                </a:effectLst>
                <a:latin typeface="Comic Sans MS" pitchFamily="66" charset="0"/>
              </a:rPr>
              <a:t> are similar to what we </a:t>
            </a:r>
            <a:r>
              <a:rPr lang="en-US" b="1" dirty="0" err="1">
                <a:effectLst>
                  <a:outerShdw blurRad="38100" dist="38100" dir="2700000" algn="tl">
                    <a:srgbClr val="000000">
                      <a:alpha val="43137"/>
                    </a:srgbClr>
                  </a:outerShdw>
                </a:effectLst>
                <a:latin typeface="Comic Sans MS" pitchFamily="66" charset="0"/>
              </a:rPr>
              <a:t>obatained</a:t>
            </a:r>
            <a:r>
              <a:rPr lang="en-US" b="1" dirty="0">
                <a:effectLst>
                  <a:outerShdw blurRad="38100" dist="38100" dir="2700000" algn="tl">
                    <a:srgbClr val="000000">
                      <a:alpha val="43137"/>
                    </a:srgbClr>
                  </a:outerShdw>
                </a:effectLst>
                <a:latin typeface="Comic Sans MS" pitchFamily="66" charset="0"/>
              </a:rPr>
              <a:t> at RHIC.</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
          <p:cNvGrpSpPr>
            <a:grpSpLocks/>
          </p:cNvGrpSpPr>
          <p:nvPr/>
        </p:nvGrpSpPr>
        <p:grpSpPr bwMode="auto">
          <a:xfrm>
            <a:off x="444500" y="1227138"/>
            <a:ext cx="8170863" cy="2960687"/>
            <a:chOff x="357432" y="2823009"/>
            <a:chExt cx="8171105" cy="2961841"/>
          </a:xfrm>
        </p:grpSpPr>
        <p:pic>
          <p:nvPicPr>
            <p:cNvPr id="51205" name="Picture 1"/>
            <p:cNvPicPr>
              <a:picLocks noChangeAspect="1" noChangeArrowheads="1"/>
            </p:cNvPicPr>
            <p:nvPr/>
          </p:nvPicPr>
          <p:blipFill>
            <a:blip r:embed="rId3"/>
            <a:srcRect/>
            <a:stretch>
              <a:fillRect/>
            </a:stretch>
          </p:blipFill>
          <p:spPr bwMode="auto">
            <a:xfrm>
              <a:off x="357432" y="2823009"/>
              <a:ext cx="4083453" cy="2961841"/>
            </a:xfrm>
            <a:prstGeom prst="rect">
              <a:avLst/>
            </a:prstGeom>
            <a:noFill/>
            <a:ln w="9525">
              <a:noFill/>
              <a:miter lim="800000"/>
              <a:headEnd/>
              <a:tailEnd/>
            </a:ln>
          </p:spPr>
        </p:pic>
        <p:pic>
          <p:nvPicPr>
            <p:cNvPr id="51206" name="Picture 2"/>
            <p:cNvPicPr>
              <a:picLocks noChangeAspect="1" noChangeArrowheads="1"/>
            </p:cNvPicPr>
            <p:nvPr/>
          </p:nvPicPr>
          <p:blipFill>
            <a:blip r:embed="rId4"/>
            <a:srcRect/>
            <a:stretch>
              <a:fillRect/>
            </a:stretch>
          </p:blipFill>
          <p:spPr bwMode="auto">
            <a:xfrm>
              <a:off x="4345598" y="2848707"/>
              <a:ext cx="4182939" cy="2918802"/>
            </a:xfrm>
            <a:prstGeom prst="rect">
              <a:avLst/>
            </a:prstGeom>
            <a:noFill/>
            <a:ln w="9525">
              <a:noFill/>
              <a:miter lim="800000"/>
              <a:headEnd/>
              <a:tailEnd/>
            </a:ln>
          </p:spPr>
        </p:pic>
      </p:grpSp>
      <p:sp>
        <p:nvSpPr>
          <p:cNvPr id="5" name="Rectangle 4"/>
          <p:cNvSpPr/>
          <p:nvPr/>
        </p:nvSpPr>
        <p:spPr>
          <a:xfrm>
            <a:off x="434975" y="493713"/>
            <a:ext cx="7881938" cy="4000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2000" b="1" dirty="0">
                <a:latin typeface="Comic Sans MS" pitchFamily="66" charset="0"/>
              </a:rPr>
              <a:t>Time evolution of spectra and v</a:t>
            </a:r>
            <a:r>
              <a:rPr lang="en-US" sz="2000" b="1" baseline="-25000" dirty="0">
                <a:latin typeface="Comic Sans MS" pitchFamily="66" charset="0"/>
              </a:rPr>
              <a:t>2</a:t>
            </a:r>
            <a:r>
              <a:rPr lang="en-US" sz="2000" b="1" dirty="0">
                <a:latin typeface="Comic Sans MS" pitchFamily="66" charset="0"/>
              </a:rPr>
              <a:t> of thermal photons @ LHC </a:t>
            </a:r>
          </a:p>
        </p:txBody>
      </p:sp>
      <p:sp>
        <p:nvSpPr>
          <p:cNvPr id="6" name="TextBox 5"/>
          <p:cNvSpPr txBox="1"/>
          <p:nvPr/>
        </p:nvSpPr>
        <p:spPr>
          <a:xfrm>
            <a:off x="754063" y="4803775"/>
            <a:ext cx="6397625" cy="369888"/>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Flow and spectra show QGP dominance at early times.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230188" y="1989138"/>
            <a:ext cx="4168775" cy="2987675"/>
          </a:xfrm>
          <a:prstGeom prst="rect">
            <a:avLst/>
          </a:prstGeom>
          <a:noFill/>
          <a:ln w="9525">
            <a:noFill/>
            <a:miter lim="800000"/>
            <a:headEnd/>
            <a:tailEnd/>
          </a:ln>
        </p:spPr>
      </p:pic>
      <p:pic>
        <p:nvPicPr>
          <p:cNvPr id="52227" name="Picture 3"/>
          <p:cNvPicPr>
            <a:picLocks noChangeAspect="1" noChangeArrowheads="1"/>
          </p:cNvPicPr>
          <p:nvPr/>
        </p:nvPicPr>
        <p:blipFill>
          <a:blip r:embed="rId4"/>
          <a:srcRect/>
          <a:stretch>
            <a:fillRect/>
          </a:stretch>
        </p:blipFill>
        <p:spPr bwMode="auto">
          <a:xfrm>
            <a:off x="4586288" y="3730625"/>
            <a:ext cx="4148137" cy="2882900"/>
          </a:xfrm>
          <a:prstGeom prst="rect">
            <a:avLst/>
          </a:prstGeom>
          <a:noFill/>
          <a:ln w="9525">
            <a:noFill/>
            <a:miter lim="800000"/>
            <a:headEnd/>
            <a:tailEnd/>
          </a:ln>
        </p:spPr>
      </p:pic>
      <p:sp>
        <p:nvSpPr>
          <p:cNvPr id="4" name="TextBox 3"/>
          <p:cNvSpPr txBox="1"/>
          <p:nvPr/>
        </p:nvSpPr>
        <p:spPr>
          <a:xfrm>
            <a:off x="1131888" y="871538"/>
            <a:ext cx="7429500" cy="4603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sz="2400" dirty="0">
                <a:latin typeface="Imprint MT Shadow" pitchFamily="82" charset="0"/>
              </a:rPr>
              <a:t>Single photon production from </a:t>
            </a:r>
            <a:r>
              <a:rPr lang="en-US" sz="2400" dirty="0" err="1">
                <a:latin typeface="Imprint MT Shadow" pitchFamily="82" charset="0"/>
              </a:rPr>
              <a:t>Pb+Pb</a:t>
            </a:r>
            <a:r>
              <a:rPr lang="en-US" sz="2400" dirty="0">
                <a:latin typeface="Imprint MT Shadow" pitchFamily="82" charset="0"/>
              </a:rPr>
              <a:t> collisions @SPS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96913" y="4151313"/>
            <a:ext cx="7500937" cy="339725"/>
          </a:xfrm>
          <a:prstGeom prst="rect">
            <a:avLst/>
          </a:prstGeom>
          <a:noFill/>
        </p:spPr>
        <p:txBody>
          <a:bodyPr>
            <a:spAutoFit/>
          </a:bodyPr>
          <a:lstStyle/>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only even terms (v</a:t>
            </a:r>
            <a:r>
              <a:rPr lang="en-US" sz="1600" b="1" baseline="-25000" dirty="0">
                <a:solidFill>
                  <a:srgbClr val="C00000"/>
                </a:solidFill>
                <a:effectLst>
                  <a:outerShdw blurRad="38100" dist="38100" dir="2700000" algn="tl">
                    <a:srgbClr val="000000">
                      <a:alpha val="43137"/>
                    </a:srgbClr>
                  </a:outerShdw>
                </a:effectLst>
                <a:latin typeface="Comic Sans MS" pitchFamily="66" charset="0"/>
              </a:rPr>
              <a:t>2</a:t>
            </a:r>
            <a:r>
              <a:rPr lang="en-US" sz="1600" b="1" dirty="0">
                <a:solidFill>
                  <a:srgbClr val="C00000"/>
                </a:solidFill>
                <a:effectLst>
                  <a:outerShdw blurRad="38100" dist="38100" dir="2700000" algn="tl">
                    <a:srgbClr val="000000">
                      <a:alpha val="43137"/>
                    </a:srgbClr>
                  </a:outerShdw>
                </a:effectLst>
                <a:latin typeface="Comic Sans MS" pitchFamily="66" charset="0"/>
              </a:rPr>
              <a:t>,v</a:t>
            </a:r>
            <a:r>
              <a:rPr lang="en-US" sz="1600" b="1" baseline="-25000" dirty="0">
                <a:solidFill>
                  <a:srgbClr val="C00000"/>
                </a:solidFill>
                <a:effectLst>
                  <a:outerShdw blurRad="38100" dist="38100" dir="2700000" algn="tl">
                    <a:srgbClr val="000000">
                      <a:alpha val="43137"/>
                    </a:srgbClr>
                  </a:outerShdw>
                </a:effectLst>
                <a:latin typeface="Comic Sans MS" pitchFamily="66" charset="0"/>
              </a:rPr>
              <a:t>4</a:t>
            </a:r>
            <a:r>
              <a:rPr lang="en-US" sz="1600" b="1" dirty="0">
                <a:solidFill>
                  <a:srgbClr val="C00000"/>
                </a:solidFill>
                <a:effectLst>
                  <a:outerShdw blurRad="38100" dist="38100" dir="2700000" algn="tl">
                    <a:srgbClr val="000000">
                      <a:alpha val="43137"/>
                    </a:srgbClr>
                  </a:outerShdw>
                </a:effectLst>
                <a:latin typeface="Comic Sans MS" pitchFamily="66" charset="0"/>
              </a:rPr>
              <a:t>, . . . .) survive in the above series.</a:t>
            </a:r>
          </a:p>
        </p:txBody>
      </p:sp>
      <p:sp>
        <p:nvSpPr>
          <p:cNvPr id="18" name="TextBox 17"/>
          <p:cNvSpPr txBox="1"/>
          <p:nvPr/>
        </p:nvSpPr>
        <p:spPr>
          <a:xfrm>
            <a:off x="682625" y="2511425"/>
            <a:ext cx="7627938" cy="1568450"/>
          </a:xfrm>
          <a:prstGeom prst="rect">
            <a:avLst/>
          </a:prstGeom>
          <a:noFill/>
        </p:spPr>
        <p:txBody>
          <a:bodyPr wrap="none">
            <a:spAutoFit/>
          </a:bodyPr>
          <a:lstStyle/>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Systems evolution is mirror symmetric with respect to the reaction plane.</a:t>
            </a:r>
          </a:p>
          <a:p>
            <a:pPr fontAlgn="auto">
              <a:spcBef>
                <a:spcPts val="0"/>
              </a:spcBef>
              <a:spcAft>
                <a:spcPts val="0"/>
              </a:spcAft>
              <a:defRPr/>
            </a:pPr>
            <a:endParaRPr lang="en-US" sz="1600" b="1" dirty="0">
              <a:solidFill>
                <a:srgbClr val="C000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Thus </a:t>
            </a:r>
            <a:r>
              <a:rPr lang="en-US" sz="1600" b="1" dirty="0" smtClean="0">
                <a:solidFill>
                  <a:srgbClr val="C00000"/>
                </a:solidFill>
                <a:effectLst>
                  <a:outerShdw blurRad="38100" dist="38100" dir="2700000" algn="tl">
                    <a:srgbClr val="000000">
                      <a:alpha val="43137"/>
                    </a:srgbClr>
                  </a:outerShdw>
                </a:effectLst>
                <a:latin typeface="Comic Sans MS" pitchFamily="66" charset="0"/>
              </a:rPr>
              <a:t>observables </a:t>
            </a:r>
            <a:r>
              <a:rPr lang="en-US" sz="1600" b="1" dirty="0">
                <a:solidFill>
                  <a:srgbClr val="C00000"/>
                </a:solidFill>
                <a:effectLst>
                  <a:outerShdw blurRad="38100" dist="38100" dir="2700000" algn="tl">
                    <a:srgbClr val="000000">
                      <a:alpha val="43137"/>
                    </a:srgbClr>
                  </a:outerShdw>
                </a:effectLst>
                <a:latin typeface="Comic Sans MS" pitchFamily="66" charset="0"/>
              </a:rPr>
              <a:t>under investigation respect the symmetry f(</a:t>
            </a:r>
            <a:r>
              <a:rPr lang="en-US" sz="1600" b="1" dirty="0">
                <a:solidFill>
                  <a:srgbClr val="C00000"/>
                </a:solidFill>
                <a:effectLst>
                  <a:outerShdw blurRad="38100" dist="38100" dir="2700000" algn="tl">
                    <a:srgbClr val="000000">
                      <a:alpha val="43137"/>
                    </a:srgbClr>
                  </a:outerShdw>
                </a:effectLst>
                <a:latin typeface="Symbol" pitchFamily="18" charset="2"/>
              </a:rPr>
              <a:t>f</a:t>
            </a:r>
            <a:r>
              <a:rPr lang="en-US" sz="1600" b="1" dirty="0">
                <a:solidFill>
                  <a:srgbClr val="C00000"/>
                </a:solidFill>
                <a:effectLst>
                  <a:outerShdw blurRad="38100" dist="38100" dir="2700000" algn="tl">
                    <a:srgbClr val="000000">
                      <a:alpha val="43137"/>
                    </a:srgbClr>
                  </a:outerShdw>
                </a:effectLst>
                <a:latin typeface="Comic Sans MS" pitchFamily="66" charset="0"/>
              </a:rPr>
              <a:t>)=f(</a:t>
            </a:r>
            <a:r>
              <a:rPr lang="en-US" sz="1600" b="1" dirty="0">
                <a:solidFill>
                  <a:srgbClr val="C00000"/>
                </a:solidFill>
                <a:effectLst>
                  <a:outerShdw blurRad="38100" dist="38100" dir="2700000" algn="tl">
                    <a:srgbClr val="000000">
                      <a:alpha val="43137"/>
                    </a:srgbClr>
                  </a:outerShdw>
                </a:effectLst>
                <a:latin typeface="Symbol" pitchFamily="18" charset="2"/>
              </a:rPr>
              <a:t>-f</a:t>
            </a:r>
            <a:r>
              <a:rPr lang="en-US" sz="1600" b="1" dirty="0">
                <a:solidFill>
                  <a:srgbClr val="C00000"/>
                </a:solidFill>
                <a:effectLst>
                  <a:outerShdw blurRad="38100" dist="38100" dir="2700000" algn="tl">
                    <a:srgbClr val="000000">
                      <a:alpha val="43137"/>
                    </a:srgbClr>
                  </a:outerShdw>
                </a:effectLst>
                <a:latin typeface="Comic Sans MS" pitchFamily="66" charset="0"/>
              </a:rPr>
              <a:t>),</a:t>
            </a:r>
          </a:p>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 sin terms will not appear in the above equation.</a:t>
            </a:r>
          </a:p>
          <a:p>
            <a:pPr fontAlgn="auto">
              <a:spcBef>
                <a:spcPts val="0"/>
              </a:spcBef>
              <a:spcAft>
                <a:spcPts val="0"/>
              </a:spcAft>
              <a:defRPr/>
            </a:pPr>
            <a:endParaRPr lang="en-US" sz="1600" b="1" dirty="0">
              <a:solidFill>
                <a:srgbClr val="C000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For reflection symmetry in the transverse plane,  f(</a:t>
            </a:r>
            <a:r>
              <a:rPr lang="en-US" sz="1600" b="1" dirty="0">
                <a:solidFill>
                  <a:srgbClr val="C00000"/>
                </a:solidFill>
                <a:effectLst>
                  <a:outerShdw blurRad="38100" dist="38100" dir="2700000" algn="tl">
                    <a:srgbClr val="000000">
                      <a:alpha val="43137"/>
                    </a:srgbClr>
                  </a:outerShdw>
                </a:effectLst>
                <a:latin typeface="Symbol" pitchFamily="18" charset="2"/>
              </a:rPr>
              <a:t>f</a:t>
            </a:r>
            <a:r>
              <a:rPr lang="en-US" sz="1600" b="1" dirty="0">
                <a:solidFill>
                  <a:srgbClr val="C00000"/>
                </a:solidFill>
                <a:effectLst>
                  <a:outerShdw blurRad="38100" dist="38100" dir="2700000" algn="tl">
                    <a:srgbClr val="000000">
                      <a:alpha val="43137"/>
                    </a:srgbClr>
                  </a:outerShdw>
                </a:effectLst>
                <a:latin typeface="Comic Sans MS" pitchFamily="66" charset="0"/>
              </a:rPr>
              <a:t>)=f(</a:t>
            </a:r>
            <a:r>
              <a:rPr lang="en-US" sz="1600" b="1" dirty="0" err="1">
                <a:solidFill>
                  <a:srgbClr val="C00000"/>
                </a:solidFill>
                <a:effectLst>
                  <a:outerShdw blurRad="38100" dist="38100" dir="2700000" algn="tl">
                    <a:srgbClr val="000000">
                      <a:alpha val="43137"/>
                    </a:srgbClr>
                  </a:outerShdw>
                </a:effectLst>
                <a:latin typeface="Symbol" pitchFamily="18" charset="2"/>
              </a:rPr>
              <a:t>p+f</a:t>
            </a:r>
            <a:r>
              <a:rPr lang="en-US" sz="1600" b="1" dirty="0">
                <a:solidFill>
                  <a:srgbClr val="C00000"/>
                </a:solidFill>
                <a:effectLst>
                  <a:outerShdw blurRad="38100" dist="38100" dir="2700000" algn="tl">
                    <a:srgbClr val="000000">
                      <a:alpha val="43137"/>
                    </a:srgbClr>
                  </a:outerShdw>
                </a:effectLst>
                <a:latin typeface="Comic Sans MS" pitchFamily="66" charset="0"/>
              </a:rPr>
              <a:t>),</a:t>
            </a:r>
          </a:p>
        </p:txBody>
      </p:sp>
      <p:graphicFrame>
        <p:nvGraphicFramePr>
          <p:cNvPr id="1026" name="Object 3"/>
          <p:cNvGraphicFramePr>
            <a:graphicFrameLocks noChangeAspect="1"/>
          </p:cNvGraphicFramePr>
          <p:nvPr/>
        </p:nvGraphicFramePr>
        <p:xfrm>
          <a:off x="749300" y="493713"/>
          <a:ext cx="7556500" cy="622300"/>
        </p:xfrm>
        <a:graphic>
          <a:graphicData uri="http://schemas.openxmlformats.org/presentationml/2006/ole">
            <p:oleObj spid="_x0000_s1026" name="Equation" r:id="rId3" imgW="7556400" imgH="622080" progId="Equation.3">
              <p:embed/>
            </p:oleObj>
          </a:graphicData>
        </a:graphic>
      </p:graphicFrame>
      <p:sp>
        <p:nvSpPr>
          <p:cNvPr id="16" name="Rectangle 15"/>
          <p:cNvSpPr/>
          <p:nvPr/>
        </p:nvSpPr>
        <p:spPr>
          <a:xfrm>
            <a:off x="674688" y="1495425"/>
            <a:ext cx="7250112" cy="368300"/>
          </a:xfrm>
          <a:prstGeom prst="rect">
            <a:avLst/>
          </a:prstGeom>
        </p:spPr>
        <p:txBody>
          <a:bodyPr>
            <a:spAutoFit/>
          </a:bodyPr>
          <a:lstStyle/>
          <a:p>
            <a:pPr fontAlgn="auto">
              <a:spcBef>
                <a:spcPts val="0"/>
              </a:spcBef>
              <a:spcAft>
                <a:spcPts val="0"/>
              </a:spcAft>
              <a:defRPr/>
            </a:pPr>
            <a:r>
              <a:rPr lang="en-US" b="1" dirty="0">
                <a:solidFill>
                  <a:srgbClr val="C00000"/>
                </a:solidFill>
                <a:effectLst>
                  <a:outerShdw blurRad="38100" dist="38100" dir="2700000" algn="tl">
                    <a:srgbClr val="000000">
                      <a:alpha val="43137"/>
                    </a:srgbClr>
                  </a:outerShdw>
                </a:effectLst>
                <a:latin typeface="Comic Sans MS" pitchFamily="66" charset="0"/>
              </a:rPr>
              <a:t>At mid rapidity  (y=0) and for collision of same type of nuclei, </a:t>
            </a:r>
            <a:endParaRPr lang="en-US" dirty="0">
              <a:latin typeface="+mn-lt"/>
            </a:endParaRPr>
          </a:p>
        </p:txBody>
      </p:sp>
      <p:grpSp>
        <p:nvGrpSpPr>
          <p:cNvPr id="1031" name="Group 19"/>
          <p:cNvGrpSpPr>
            <a:grpSpLocks/>
          </p:cNvGrpSpPr>
          <p:nvPr/>
        </p:nvGrpSpPr>
        <p:grpSpPr bwMode="auto">
          <a:xfrm>
            <a:off x="1646238" y="4786313"/>
            <a:ext cx="4889500" cy="1398587"/>
            <a:chOff x="1442353" y="4960262"/>
            <a:chExt cx="4890304" cy="1399033"/>
          </a:xfrm>
        </p:grpSpPr>
        <p:sp>
          <p:nvSpPr>
            <p:cNvPr id="3" name="Text Box 5"/>
            <p:cNvSpPr txBox="1">
              <a:spLocks noChangeArrowheads="1"/>
            </p:cNvSpPr>
            <p:nvPr/>
          </p:nvSpPr>
          <p:spPr bwMode="auto">
            <a:xfrm>
              <a:off x="1442353" y="5450955"/>
              <a:ext cx="1764002" cy="40017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v</a:t>
              </a:r>
              <a:r>
                <a:rPr lang="en-US" sz="2000" b="1" baseline="-250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2</a:t>
              </a:r>
              <a:r>
                <a:rPr lang="en-US" sz="20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a:t>
              </a:r>
              <a:r>
                <a:rPr lang="en-US" sz="2000" b="1" dirty="0" err="1">
                  <a:solidFill>
                    <a:schemeClr val="tx1">
                      <a:lumMod val="95000"/>
                      <a:lumOff val="5000"/>
                    </a:schemeClr>
                  </a:solidFill>
                  <a:effectLst>
                    <a:outerShdw blurRad="38100" dist="38100" dir="2700000" algn="tl">
                      <a:srgbClr val="000000">
                        <a:alpha val="43137"/>
                      </a:srgbClr>
                    </a:outerShdw>
                  </a:effectLst>
                  <a:latin typeface="Comic Sans MS" pitchFamily="66" charset="0"/>
                </a:rPr>
                <a:t>p</a:t>
              </a:r>
              <a:r>
                <a:rPr lang="en-US" sz="2000" b="1" baseline="-25000" dirty="0" err="1">
                  <a:solidFill>
                    <a:schemeClr val="tx1">
                      <a:lumMod val="95000"/>
                      <a:lumOff val="5000"/>
                    </a:schemeClr>
                  </a:solidFill>
                  <a:effectLst>
                    <a:outerShdw blurRad="38100" dist="38100" dir="2700000" algn="tl">
                      <a:srgbClr val="000000">
                        <a:alpha val="43137"/>
                      </a:srgbClr>
                    </a:outerShdw>
                  </a:effectLst>
                  <a:latin typeface="Comic Sans MS" pitchFamily="66" charset="0"/>
                </a:rPr>
                <a:t>T</a:t>
              </a:r>
              <a:r>
                <a:rPr lang="en-US" sz="2000" b="1" dirty="0" err="1">
                  <a:solidFill>
                    <a:schemeClr val="tx1">
                      <a:lumMod val="95000"/>
                      <a:lumOff val="5000"/>
                    </a:schemeClr>
                  </a:solidFill>
                  <a:effectLst>
                    <a:outerShdw blurRad="38100" dist="38100" dir="2700000" algn="tl">
                      <a:srgbClr val="000000">
                        <a:alpha val="43137"/>
                      </a:srgbClr>
                    </a:outerShdw>
                  </a:effectLst>
                  <a:latin typeface="Comic Sans MS" pitchFamily="66" charset="0"/>
                </a:rPr>
                <a:t>,b</a:t>
              </a:r>
              <a:r>
                <a:rPr lang="en-US" sz="2000"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a:t>
              </a:r>
            </a:p>
          </p:txBody>
        </p:sp>
        <p:sp>
          <p:nvSpPr>
            <p:cNvPr id="4" name="Text Box 6"/>
            <p:cNvSpPr txBox="1">
              <a:spLocks noChangeArrowheads="1"/>
            </p:cNvSpPr>
            <p:nvPr/>
          </p:nvSpPr>
          <p:spPr bwMode="auto">
            <a:xfrm>
              <a:off x="2957077" y="4960262"/>
              <a:ext cx="3375580" cy="64631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3600" dirty="0">
                  <a:effectLst>
                    <a:outerShdw blurRad="38100" dist="38100" dir="2700000" algn="tl">
                      <a:srgbClr val="000000">
                        <a:alpha val="43137"/>
                      </a:srgbClr>
                    </a:outerShdw>
                  </a:effectLst>
                  <a:latin typeface="Comic Sans MS" pitchFamily="66" charset="0"/>
                  <a:sym typeface="Symbol" pitchFamily="18" charset="2"/>
                </a:rPr>
                <a:t></a:t>
              </a:r>
              <a:endParaRPr lang="en-US" sz="1600" baseline="30000" dirty="0">
                <a:effectLst>
                  <a:outerShdw blurRad="38100" dist="38100" dir="2700000" algn="tl">
                    <a:srgbClr val="000000">
                      <a:alpha val="43137"/>
                    </a:srgbClr>
                  </a:outerShdw>
                </a:effectLst>
                <a:latin typeface="Comic Sans MS" pitchFamily="66" charset="0"/>
                <a:sym typeface="Symbol" pitchFamily="18" charset="2"/>
              </a:endParaRPr>
            </a:p>
          </p:txBody>
        </p:sp>
        <p:sp>
          <p:nvSpPr>
            <p:cNvPr id="5" name="Text Box 7"/>
            <p:cNvSpPr txBox="1">
              <a:spLocks noChangeArrowheads="1"/>
            </p:cNvSpPr>
            <p:nvPr/>
          </p:nvSpPr>
          <p:spPr bwMode="auto">
            <a:xfrm>
              <a:off x="4478152" y="5019018"/>
              <a:ext cx="1324193" cy="64631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err="1">
                  <a:effectLst>
                    <a:outerShdw blurRad="38100" dist="38100" dir="2700000" algn="tl">
                      <a:srgbClr val="000000">
                        <a:alpha val="43137"/>
                      </a:srgbClr>
                    </a:outerShdw>
                  </a:effectLst>
                  <a:latin typeface="Comic Sans MS" pitchFamily="66" charset="0"/>
                </a:rPr>
                <a:t>dN</a:t>
              </a:r>
              <a:r>
                <a:rPr lang="en-US" b="1" dirty="0">
                  <a:effectLst>
                    <a:outerShdw blurRad="38100" dist="38100" dir="2700000" algn="tl">
                      <a:srgbClr val="000000">
                        <a:alpha val="43137"/>
                      </a:srgbClr>
                    </a:outerShdw>
                  </a:effectLst>
                  <a:latin typeface="Comic Sans MS" pitchFamily="66" charset="0"/>
                </a:rPr>
                <a:t>(b)</a:t>
              </a:r>
            </a:p>
            <a:p>
              <a:pPr fontAlgn="auto">
                <a:spcBef>
                  <a:spcPts val="0"/>
                </a:spcBef>
                <a:spcAft>
                  <a:spcPts val="0"/>
                </a:spcAft>
                <a:defRPr/>
              </a:pPr>
              <a:r>
                <a:rPr lang="en-US" b="1" dirty="0" err="1">
                  <a:effectLst>
                    <a:outerShdw blurRad="38100" dist="38100" dir="2700000" algn="tl">
                      <a:srgbClr val="000000">
                        <a:alpha val="43137"/>
                      </a:srgbClr>
                    </a:outerShdw>
                  </a:effectLst>
                  <a:latin typeface="Comic Sans MS" pitchFamily="66" charset="0"/>
                </a:rPr>
                <a:t>p</a:t>
              </a:r>
              <a:r>
                <a:rPr lang="en-US" b="1" baseline="-25000" dirty="0" err="1">
                  <a:effectLst>
                    <a:outerShdw blurRad="38100" dist="38100" dir="2700000" algn="tl">
                      <a:srgbClr val="000000">
                        <a:alpha val="43137"/>
                      </a:srgbClr>
                    </a:outerShdw>
                  </a:effectLst>
                  <a:latin typeface="Comic Sans MS" pitchFamily="66" charset="0"/>
                </a:rPr>
                <a:t>T</a:t>
              </a:r>
              <a:r>
                <a:rPr lang="en-US" b="1" dirty="0" err="1">
                  <a:effectLst>
                    <a:outerShdw blurRad="38100" dist="38100" dir="2700000" algn="tl">
                      <a:srgbClr val="000000">
                        <a:alpha val="43137"/>
                      </a:srgbClr>
                    </a:outerShdw>
                  </a:effectLst>
                  <a:latin typeface="Comic Sans MS" pitchFamily="66" charset="0"/>
                </a:rPr>
                <a:t>dp</a:t>
              </a:r>
              <a:r>
                <a:rPr lang="en-US" b="1" baseline="-25000" dirty="0" err="1">
                  <a:effectLst>
                    <a:outerShdw blurRad="38100" dist="38100" dir="2700000" algn="tl">
                      <a:srgbClr val="000000">
                        <a:alpha val="43137"/>
                      </a:srgbClr>
                    </a:outerShdw>
                  </a:effectLst>
                  <a:latin typeface="Comic Sans MS" pitchFamily="66" charset="0"/>
                </a:rPr>
                <a:t>T</a:t>
              </a:r>
              <a:r>
                <a:rPr lang="en-US" b="1" dirty="0" err="1">
                  <a:effectLst>
                    <a:outerShdw blurRad="38100" dist="38100" dir="2700000" algn="tl">
                      <a:srgbClr val="000000">
                        <a:alpha val="43137"/>
                      </a:srgbClr>
                    </a:outerShdw>
                  </a:effectLst>
                  <a:latin typeface="Comic Sans MS" pitchFamily="66" charset="0"/>
                </a:rPr>
                <a:t>dyd</a:t>
              </a:r>
              <a:r>
                <a:rPr lang="en-US" b="1" dirty="0">
                  <a:effectLst>
                    <a:outerShdw blurRad="38100" dist="38100" dir="2700000" algn="tl">
                      <a:srgbClr val="000000">
                        <a:alpha val="43137"/>
                      </a:srgbClr>
                    </a:outerShdw>
                  </a:effectLst>
                  <a:latin typeface="Comic Sans MS" pitchFamily="66" charset="0"/>
                  <a:sym typeface="Symbol" pitchFamily="18" charset="2"/>
                </a:rPr>
                <a:t></a:t>
              </a:r>
            </a:p>
          </p:txBody>
        </p:sp>
        <p:sp>
          <p:nvSpPr>
            <p:cNvPr id="6" name="Line 8"/>
            <p:cNvSpPr>
              <a:spLocks noChangeShapeType="1"/>
            </p:cNvSpPr>
            <p:nvPr/>
          </p:nvSpPr>
          <p:spPr bwMode="auto">
            <a:xfrm>
              <a:off x="4478152" y="5366792"/>
              <a:ext cx="1535364" cy="0"/>
            </a:xfrm>
            <a:prstGeom prst="line">
              <a:avLst/>
            </a:prstGeom>
            <a:noFill/>
            <a:ln w="28575">
              <a:solidFill>
                <a:srgbClr val="CC3300"/>
              </a:solidFill>
              <a:round/>
              <a:headEnd/>
              <a:tailEnd/>
            </a:ln>
            <a:effectLst/>
          </p:spPr>
          <p:txBody>
            <a:bodyPr>
              <a:spAutoFit/>
            </a:bodyPr>
            <a:lstStyle/>
            <a:p>
              <a:pPr fontAlgn="auto">
                <a:spcBef>
                  <a:spcPts val="0"/>
                </a:spcBef>
                <a:spcAft>
                  <a:spcPts val="0"/>
                </a:spcAft>
                <a:defRPr/>
              </a:pPr>
              <a:endParaRPr lang="en-US" sz="1600">
                <a:solidFill>
                  <a:schemeClr val="accent4">
                    <a:lumMod val="75000"/>
                  </a:schemeClr>
                </a:solidFill>
                <a:effectLst>
                  <a:outerShdw blurRad="38100" dist="38100" dir="2700000" algn="tl">
                    <a:srgbClr val="000000">
                      <a:alpha val="43137"/>
                    </a:srgbClr>
                  </a:outerShdw>
                </a:effectLst>
                <a:latin typeface="+mn-lt"/>
              </a:endParaRPr>
            </a:p>
          </p:txBody>
        </p:sp>
        <p:sp>
          <p:nvSpPr>
            <p:cNvPr id="7" name="Line 9"/>
            <p:cNvSpPr>
              <a:spLocks noChangeShapeType="1"/>
            </p:cNvSpPr>
            <p:nvPr/>
          </p:nvSpPr>
          <p:spPr bwMode="auto">
            <a:xfrm>
              <a:off x="2869750" y="5679628"/>
              <a:ext cx="3375580" cy="46053"/>
            </a:xfrm>
            <a:prstGeom prst="line">
              <a:avLst/>
            </a:prstGeom>
            <a:noFill/>
            <a:ln w="28575">
              <a:solidFill>
                <a:srgbClr val="CC3300"/>
              </a:solidFill>
              <a:round/>
              <a:headEnd/>
              <a:tailEnd/>
            </a:ln>
            <a:effectLst/>
          </p:spPr>
          <p:txBody>
            <a:bodyPr>
              <a:spAutoFit/>
            </a:bodyPr>
            <a:lstStyle/>
            <a:p>
              <a:pPr fontAlgn="auto">
                <a:spcBef>
                  <a:spcPts val="0"/>
                </a:spcBef>
                <a:spcAft>
                  <a:spcPts val="0"/>
                </a:spcAft>
                <a:defRPr/>
              </a:pPr>
              <a:endParaRPr lang="en-US" sz="1600">
                <a:solidFill>
                  <a:schemeClr val="accent4">
                    <a:lumMod val="75000"/>
                  </a:schemeClr>
                </a:solidFill>
                <a:effectLst>
                  <a:outerShdw blurRad="38100" dist="38100" dir="2700000" algn="tl">
                    <a:srgbClr val="000000">
                      <a:alpha val="43137"/>
                    </a:srgbClr>
                  </a:outerShdw>
                </a:effectLst>
                <a:latin typeface="+mn-lt"/>
              </a:endParaRPr>
            </a:p>
          </p:txBody>
        </p:sp>
        <p:sp>
          <p:nvSpPr>
            <p:cNvPr id="8" name="Rectangle 10"/>
            <p:cNvSpPr>
              <a:spLocks noChangeArrowheads="1"/>
            </p:cNvSpPr>
            <p:nvPr/>
          </p:nvSpPr>
          <p:spPr bwMode="auto">
            <a:xfrm>
              <a:off x="3392124" y="5712977"/>
              <a:ext cx="311201" cy="64631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600" dirty="0">
                  <a:effectLst>
                    <a:outerShdw blurRad="38100" dist="38100" dir="2700000" algn="tl">
                      <a:srgbClr val="000000">
                        <a:alpha val="43137"/>
                      </a:srgbClr>
                    </a:outerShdw>
                  </a:effectLst>
                  <a:latin typeface="Comic Sans MS" pitchFamily="66" charset="0"/>
                  <a:sym typeface="Symbol" pitchFamily="18" charset="2"/>
                </a:rPr>
                <a:t></a:t>
              </a:r>
            </a:p>
          </p:txBody>
        </p:sp>
        <p:sp>
          <p:nvSpPr>
            <p:cNvPr id="9" name="Rectangle 11"/>
            <p:cNvSpPr>
              <a:spLocks noChangeArrowheads="1"/>
            </p:cNvSpPr>
            <p:nvPr/>
          </p:nvSpPr>
          <p:spPr bwMode="auto">
            <a:xfrm>
              <a:off x="3571540" y="5771733"/>
              <a:ext cx="460451" cy="36841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sym typeface="Symbol" pitchFamily="18" charset="2"/>
                </a:rPr>
                <a:t>d</a:t>
              </a:r>
            </a:p>
          </p:txBody>
        </p:sp>
        <p:sp>
          <p:nvSpPr>
            <p:cNvPr id="10" name="Text Box 12"/>
            <p:cNvSpPr txBox="1">
              <a:spLocks noChangeArrowheads="1"/>
            </p:cNvSpPr>
            <p:nvPr/>
          </p:nvSpPr>
          <p:spPr bwMode="auto">
            <a:xfrm>
              <a:off x="4152661" y="5678041"/>
              <a:ext cx="1322605" cy="64631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err="1">
                  <a:effectLst>
                    <a:outerShdw blurRad="38100" dist="38100" dir="2700000" algn="tl">
                      <a:srgbClr val="000000">
                        <a:alpha val="43137"/>
                      </a:srgbClr>
                    </a:outerShdw>
                  </a:effectLst>
                  <a:latin typeface="Comic Sans MS" pitchFamily="66" charset="0"/>
                </a:rPr>
                <a:t>dN</a:t>
              </a:r>
              <a:r>
                <a:rPr lang="en-US" b="1" dirty="0">
                  <a:effectLst>
                    <a:outerShdw blurRad="38100" dist="38100" dir="2700000" algn="tl">
                      <a:srgbClr val="000000">
                        <a:alpha val="43137"/>
                      </a:srgbClr>
                    </a:outerShdw>
                  </a:effectLst>
                  <a:latin typeface="Comic Sans MS" pitchFamily="66" charset="0"/>
                </a:rPr>
                <a:t>(b)</a:t>
              </a:r>
            </a:p>
            <a:p>
              <a:pPr fontAlgn="auto">
                <a:spcBef>
                  <a:spcPts val="0"/>
                </a:spcBef>
                <a:spcAft>
                  <a:spcPts val="0"/>
                </a:spcAft>
                <a:defRPr/>
              </a:pPr>
              <a:r>
                <a:rPr lang="en-US" b="1" dirty="0" err="1">
                  <a:effectLst>
                    <a:outerShdw blurRad="38100" dist="38100" dir="2700000" algn="tl">
                      <a:srgbClr val="000000">
                        <a:alpha val="43137"/>
                      </a:srgbClr>
                    </a:outerShdw>
                  </a:effectLst>
                  <a:latin typeface="Comic Sans MS" pitchFamily="66" charset="0"/>
                </a:rPr>
                <a:t>p</a:t>
              </a:r>
              <a:r>
                <a:rPr lang="en-US" b="1" baseline="-25000" dirty="0" err="1">
                  <a:effectLst>
                    <a:outerShdw blurRad="38100" dist="38100" dir="2700000" algn="tl">
                      <a:srgbClr val="000000">
                        <a:alpha val="43137"/>
                      </a:srgbClr>
                    </a:outerShdw>
                  </a:effectLst>
                  <a:latin typeface="Comic Sans MS" pitchFamily="66" charset="0"/>
                </a:rPr>
                <a:t>T</a:t>
              </a:r>
              <a:r>
                <a:rPr lang="en-US" b="1" dirty="0" err="1">
                  <a:effectLst>
                    <a:outerShdw blurRad="38100" dist="38100" dir="2700000" algn="tl">
                      <a:srgbClr val="000000">
                        <a:alpha val="43137"/>
                      </a:srgbClr>
                    </a:outerShdw>
                  </a:effectLst>
                  <a:latin typeface="Comic Sans MS" pitchFamily="66" charset="0"/>
                </a:rPr>
                <a:t>dp</a:t>
              </a:r>
              <a:r>
                <a:rPr lang="en-US" b="1" baseline="-25000" dirty="0" err="1">
                  <a:effectLst>
                    <a:outerShdw blurRad="38100" dist="38100" dir="2700000" algn="tl">
                      <a:srgbClr val="000000">
                        <a:alpha val="43137"/>
                      </a:srgbClr>
                    </a:outerShdw>
                  </a:effectLst>
                  <a:latin typeface="Comic Sans MS" pitchFamily="66" charset="0"/>
                </a:rPr>
                <a:t>T</a:t>
              </a:r>
              <a:r>
                <a:rPr lang="en-US" b="1" dirty="0" err="1">
                  <a:effectLst>
                    <a:outerShdw blurRad="38100" dist="38100" dir="2700000" algn="tl">
                      <a:srgbClr val="000000">
                        <a:alpha val="43137"/>
                      </a:srgbClr>
                    </a:outerShdw>
                  </a:effectLst>
                  <a:latin typeface="Comic Sans MS" pitchFamily="66" charset="0"/>
                </a:rPr>
                <a:t>dyd</a:t>
              </a:r>
              <a:r>
                <a:rPr lang="en-US" b="1" dirty="0">
                  <a:effectLst>
                    <a:outerShdw blurRad="38100" dist="38100" dir="2700000" algn="tl">
                      <a:srgbClr val="000000">
                        <a:alpha val="43137"/>
                      </a:srgbClr>
                    </a:outerShdw>
                  </a:effectLst>
                  <a:latin typeface="Comic Sans MS" pitchFamily="66" charset="0"/>
                  <a:sym typeface="Symbol" pitchFamily="18" charset="2"/>
                </a:rPr>
                <a:t></a:t>
              </a:r>
            </a:p>
          </p:txBody>
        </p:sp>
        <p:sp>
          <p:nvSpPr>
            <p:cNvPr id="11" name="Line 13"/>
            <p:cNvSpPr>
              <a:spLocks noChangeShapeType="1"/>
            </p:cNvSpPr>
            <p:nvPr/>
          </p:nvSpPr>
          <p:spPr bwMode="auto">
            <a:xfrm rot="120000" flipV="1">
              <a:off x="4062159" y="5979762"/>
              <a:ext cx="1386115" cy="46052"/>
            </a:xfrm>
            <a:prstGeom prst="line">
              <a:avLst/>
            </a:prstGeom>
            <a:noFill/>
            <a:ln w="28575">
              <a:solidFill>
                <a:srgbClr val="CC3300"/>
              </a:solidFill>
              <a:round/>
              <a:headEnd/>
              <a:tailEnd/>
            </a:ln>
            <a:effectLst/>
          </p:spPr>
          <p:txBody>
            <a:bodyPr>
              <a:spAutoFit/>
            </a:bodyPr>
            <a:lstStyle/>
            <a:p>
              <a:pPr fontAlgn="auto">
                <a:spcBef>
                  <a:spcPts val="0"/>
                </a:spcBef>
                <a:spcAft>
                  <a:spcPts val="0"/>
                </a:spcAft>
                <a:defRPr/>
              </a:pPr>
              <a:endParaRPr lang="en-US" sz="1600">
                <a:solidFill>
                  <a:schemeClr val="accent4">
                    <a:lumMod val="75000"/>
                  </a:schemeClr>
                </a:solidFill>
                <a:effectLst>
                  <a:outerShdw blurRad="38100" dist="38100" dir="2700000" algn="tl">
                    <a:srgbClr val="000000">
                      <a:alpha val="43137"/>
                    </a:srgbClr>
                  </a:outerShdw>
                </a:effectLst>
                <a:latin typeface="+mn-lt"/>
              </a:endParaRPr>
            </a:p>
          </p:txBody>
        </p:sp>
        <p:sp>
          <p:nvSpPr>
            <p:cNvPr id="19" name="Rectangle 18"/>
            <p:cNvSpPr/>
            <p:nvPr/>
          </p:nvSpPr>
          <p:spPr>
            <a:xfrm>
              <a:off x="3179364" y="5101594"/>
              <a:ext cx="1362299" cy="370006"/>
            </a:xfrm>
            <a:prstGeom prst="rect">
              <a:avLst/>
            </a:prstGeom>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sym typeface="Symbol" pitchFamily="18" charset="2"/>
                </a:rPr>
                <a:t>d </a:t>
              </a:r>
              <a:r>
                <a:rPr lang="en-US" b="1" dirty="0" err="1">
                  <a:effectLst>
                    <a:outerShdw blurRad="38100" dist="38100" dir="2700000" algn="tl">
                      <a:srgbClr val="000000">
                        <a:alpha val="43137"/>
                      </a:srgbClr>
                    </a:outerShdw>
                  </a:effectLst>
                  <a:latin typeface="Comic Sans MS" pitchFamily="66" charset="0"/>
                  <a:sym typeface="Symbol" pitchFamily="18" charset="2"/>
                </a:rPr>
                <a:t>cos</a:t>
              </a:r>
              <a:r>
                <a:rPr lang="en-US" b="1" dirty="0">
                  <a:effectLst>
                    <a:outerShdw blurRad="38100" dist="38100" dir="2700000" algn="tl">
                      <a:srgbClr val="000000">
                        <a:alpha val="43137"/>
                      </a:srgbClr>
                    </a:outerShdw>
                  </a:effectLst>
                  <a:latin typeface="Comic Sans MS" pitchFamily="66" charset="0"/>
                  <a:sym typeface="Symbol" pitchFamily="18" charset="2"/>
                </a:rPr>
                <a:t>(2)</a:t>
              </a:r>
              <a:endParaRPr lang="en-US" b="1" baseline="30000" dirty="0">
                <a:effectLst>
                  <a:outerShdw blurRad="38100" dist="38100" dir="2700000" algn="tl">
                    <a:srgbClr val="000000">
                      <a:alpha val="43137"/>
                    </a:srgbClr>
                  </a:outerShdw>
                </a:effectLst>
                <a:latin typeface="Comic Sans MS" pitchFamily="66" charset="0"/>
                <a:sym typeface="Symbol" pitchFamily="18" charset="2"/>
              </a:endParaRP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5" y="188913"/>
            <a:ext cx="8302625" cy="6278562"/>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en-US" b="1" u="sng" dirty="0">
                <a:latin typeface="Imprint MT Shadow" pitchFamily="82" charset="0"/>
              </a:rPr>
              <a:t>List of </a:t>
            </a:r>
            <a:r>
              <a:rPr lang="en-US" b="1" u="sng" dirty="0" err="1">
                <a:latin typeface="Imprint MT Shadow" pitchFamily="82" charset="0"/>
              </a:rPr>
              <a:t>publicaions</a:t>
            </a:r>
            <a:r>
              <a:rPr lang="en-US" b="1" u="sng" dirty="0">
                <a:latin typeface="Imprint MT Shadow" pitchFamily="82" charset="0"/>
              </a:rPr>
              <a:t> :</a:t>
            </a:r>
          </a:p>
          <a:p>
            <a:pPr fontAlgn="auto">
              <a:spcBef>
                <a:spcPts val="0"/>
              </a:spcBef>
              <a:spcAft>
                <a:spcPts val="0"/>
              </a:spcAft>
              <a:defRPr/>
            </a:pPr>
            <a:endParaRPr lang="en-US" sz="1600" dirty="0">
              <a:latin typeface="Imprint MT Shadow" pitchFamily="82" charset="0"/>
            </a:endParaRPr>
          </a:p>
          <a:p>
            <a:pPr fontAlgn="auto">
              <a:spcBef>
                <a:spcPts val="0"/>
              </a:spcBef>
              <a:spcAft>
                <a:spcPts val="0"/>
              </a:spcAft>
              <a:defRPr/>
            </a:pPr>
            <a:r>
              <a:rPr lang="en-US" sz="1600" b="1" dirty="0">
                <a:latin typeface="Imprint MT Shadow" pitchFamily="82" charset="0"/>
              </a:rPr>
              <a:t>Elliptic flow of thermal photons in relativistic nuclear collisions.</a:t>
            </a:r>
          </a:p>
          <a:p>
            <a:pPr fontAlgn="auto">
              <a:spcBef>
                <a:spcPts val="0"/>
              </a:spcBef>
              <a:spcAft>
                <a:spcPts val="0"/>
              </a:spcAft>
              <a:defRPr/>
            </a:pPr>
            <a:r>
              <a:rPr lang="en-US" sz="1600" i="1" u="sng" dirty="0">
                <a:latin typeface="Imprint MT Shadow" pitchFamily="82" charset="0"/>
              </a:rPr>
              <a:t>Rupa </a:t>
            </a:r>
            <a:r>
              <a:rPr lang="en-US" sz="1600" i="1" u="sng" dirty="0" err="1">
                <a:latin typeface="Imprint MT Shadow" pitchFamily="82" charset="0"/>
              </a:rPr>
              <a:t>Chatterjee</a:t>
            </a:r>
            <a:r>
              <a:rPr lang="en-US" sz="1600" u="sng" dirty="0">
                <a:latin typeface="Imprint MT Shadow" pitchFamily="82" charset="0"/>
              </a:rPr>
              <a:t>, </a:t>
            </a:r>
            <a:r>
              <a:rPr lang="en-US" sz="1600" dirty="0">
                <a:latin typeface="Imprint MT Shadow" pitchFamily="82" charset="0"/>
              </a:rPr>
              <a:t>Evan S. </a:t>
            </a:r>
            <a:r>
              <a:rPr lang="en-US" sz="1600" dirty="0" err="1">
                <a:latin typeface="Imprint MT Shadow" pitchFamily="82" charset="0"/>
              </a:rPr>
              <a:t>Frodermann</a:t>
            </a:r>
            <a:r>
              <a:rPr lang="en-US" sz="1600" dirty="0">
                <a:latin typeface="Imprint MT Shadow" pitchFamily="82" charset="0"/>
              </a:rPr>
              <a:t>, Ulrich W. Heinz, </a:t>
            </a:r>
            <a:r>
              <a:rPr lang="en-US" sz="1600" dirty="0" err="1">
                <a:latin typeface="Imprint MT Shadow" pitchFamily="82" charset="0"/>
              </a:rPr>
              <a:t>Dinesh</a:t>
            </a:r>
            <a:r>
              <a:rPr lang="en-US" sz="1600" dirty="0">
                <a:latin typeface="Imprint MT Shadow" pitchFamily="82" charset="0"/>
              </a:rPr>
              <a:t> K. </a:t>
            </a:r>
            <a:r>
              <a:rPr lang="en-US" sz="1600" dirty="0" err="1">
                <a:latin typeface="Imprint MT Shadow" pitchFamily="82" charset="0"/>
              </a:rPr>
              <a:t>Srivastava</a:t>
            </a:r>
            <a:r>
              <a:rPr lang="en-US" sz="1600" dirty="0">
                <a:latin typeface="Imprint MT Shadow" pitchFamily="82" charset="0"/>
              </a:rPr>
              <a:t>.</a:t>
            </a:r>
          </a:p>
          <a:p>
            <a:pPr fontAlgn="auto">
              <a:spcBef>
                <a:spcPts val="0"/>
              </a:spcBef>
              <a:spcAft>
                <a:spcPts val="0"/>
              </a:spcAft>
              <a:defRPr/>
            </a:pPr>
            <a:r>
              <a:rPr lang="en-US" sz="1600" dirty="0">
                <a:latin typeface="Imprint MT Shadow" pitchFamily="82" charset="0"/>
              </a:rPr>
              <a:t>Phys. Rev. </a:t>
            </a:r>
            <a:r>
              <a:rPr lang="en-US" sz="1600" dirty="0" err="1">
                <a:latin typeface="Imprint MT Shadow" pitchFamily="82" charset="0"/>
              </a:rPr>
              <a:t>Lett</a:t>
            </a:r>
            <a:r>
              <a:rPr lang="en-US" sz="1600" dirty="0">
                <a:latin typeface="Imprint MT Shadow" pitchFamily="82" charset="0"/>
              </a:rPr>
              <a:t>. </a:t>
            </a:r>
            <a:r>
              <a:rPr lang="en-US" sz="1600" b="1" dirty="0">
                <a:latin typeface="Imprint MT Shadow" pitchFamily="82" charset="0"/>
              </a:rPr>
              <a:t>96</a:t>
            </a:r>
            <a:r>
              <a:rPr lang="en-US" sz="1600" dirty="0">
                <a:latin typeface="Imprint MT Shadow" pitchFamily="82" charset="0"/>
              </a:rPr>
              <a:t>, 202302, 2006</a:t>
            </a:r>
          </a:p>
          <a:p>
            <a:pPr fontAlgn="auto">
              <a:spcBef>
                <a:spcPts val="0"/>
              </a:spcBef>
              <a:spcAft>
                <a:spcPts val="0"/>
              </a:spcAft>
              <a:defRPr/>
            </a:pPr>
            <a:endParaRPr lang="en-US" sz="1600" dirty="0">
              <a:latin typeface="Imprint MT Shadow" pitchFamily="82" charset="0"/>
            </a:endParaRPr>
          </a:p>
          <a:p>
            <a:pPr fontAlgn="auto">
              <a:spcBef>
                <a:spcPts val="0"/>
              </a:spcBef>
              <a:spcAft>
                <a:spcPts val="0"/>
              </a:spcAft>
              <a:defRPr/>
            </a:pPr>
            <a:r>
              <a:rPr lang="en-US" sz="1600" b="1" dirty="0" err="1">
                <a:latin typeface="Imprint MT Shadow" pitchFamily="82" charset="0"/>
              </a:rPr>
              <a:t>Azimuthal</a:t>
            </a:r>
            <a:r>
              <a:rPr lang="en-US" sz="1600" b="1" dirty="0">
                <a:latin typeface="Imprint MT Shadow" pitchFamily="82" charset="0"/>
              </a:rPr>
              <a:t> flow of decay photons in relativistic nuclear collisions.</a:t>
            </a:r>
          </a:p>
          <a:p>
            <a:pPr fontAlgn="auto">
              <a:spcBef>
                <a:spcPts val="0"/>
              </a:spcBef>
              <a:spcAft>
                <a:spcPts val="0"/>
              </a:spcAft>
              <a:defRPr/>
            </a:pPr>
            <a:r>
              <a:rPr lang="en-US" sz="1600" dirty="0" err="1">
                <a:latin typeface="Imprint MT Shadow" pitchFamily="82" charset="0"/>
              </a:rPr>
              <a:t>Biswanath</a:t>
            </a:r>
            <a:r>
              <a:rPr lang="en-US" sz="1600" dirty="0">
                <a:latin typeface="Imprint MT Shadow" pitchFamily="82" charset="0"/>
              </a:rPr>
              <a:t> </a:t>
            </a:r>
            <a:r>
              <a:rPr lang="en-US" sz="1600" dirty="0" err="1">
                <a:latin typeface="Imprint MT Shadow" pitchFamily="82" charset="0"/>
              </a:rPr>
              <a:t>Layek</a:t>
            </a:r>
            <a:r>
              <a:rPr lang="en-US" sz="1600" dirty="0">
                <a:latin typeface="Imprint MT Shadow" pitchFamily="82" charset="0"/>
              </a:rPr>
              <a:t>, </a:t>
            </a:r>
            <a:r>
              <a:rPr lang="en-US" sz="1600" i="1" u="sng" dirty="0">
                <a:latin typeface="Imprint MT Shadow" pitchFamily="82" charset="0"/>
              </a:rPr>
              <a:t>Rupa </a:t>
            </a:r>
            <a:r>
              <a:rPr lang="en-US" sz="1600" i="1" u="sng" dirty="0" err="1">
                <a:latin typeface="Imprint MT Shadow" pitchFamily="82" charset="0"/>
              </a:rPr>
              <a:t>Chatterjee</a:t>
            </a:r>
            <a:r>
              <a:rPr lang="en-US" sz="1600" dirty="0">
                <a:latin typeface="Imprint MT Shadow" pitchFamily="82" charset="0"/>
              </a:rPr>
              <a:t>, </a:t>
            </a:r>
            <a:r>
              <a:rPr lang="en-US" sz="1600" dirty="0" err="1">
                <a:latin typeface="Imprint MT Shadow" pitchFamily="82" charset="0"/>
              </a:rPr>
              <a:t>Dinesh</a:t>
            </a:r>
            <a:r>
              <a:rPr lang="en-US" sz="1600" dirty="0">
                <a:latin typeface="Imprint MT Shadow" pitchFamily="82" charset="0"/>
              </a:rPr>
              <a:t> K. </a:t>
            </a:r>
            <a:r>
              <a:rPr lang="en-US" sz="1600" dirty="0" err="1">
                <a:latin typeface="Imprint MT Shadow" pitchFamily="82" charset="0"/>
              </a:rPr>
              <a:t>Srivastava</a:t>
            </a:r>
            <a:r>
              <a:rPr lang="en-US" sz="1600" dirty="0">
                <a:latin typeface="Imprint MT Shadow" pitchFamily="82" charset="0"/>
              </a:rPr>
              <a:t>.</a:t>
            </a:r>
          </a:p>
          <a:p>
            <a:pPr fontAlgn="auto">
              <a:spcBef>
                <a:spcPts val="0"/>
              </a:spcBef>
              <a:spcAft>
                <a:spcPts val="0"/>
              </a:spcAft>
              <a:defRPr/>
            </a:pPr>
            <a:r>
              <a:rPr lang="en-US" sz="1600" dirty="0">
                <a:latin typeface="Imprint MT Shadow" pitchFamily="82" charset="0"/>
              </a:rPr>
              <a:t>Phys. Rev. C</a:t>
            </a:r>
            <a:r>
              <a:rPr lang="en-US" sz="1600" b="1" dirty="0">
                <a:latin typeface="Imprint MT Shadow" pitchFamily="82" charset="0"/>
              </a:rPr>
              <a:t>74</a:t>
            </a:r>
            <a:r>
              <a:rPr lang="en-US" sz="1600" dirty="0">
                <a:latin typeface="Imprint MT Shadow" pitchFamily="82" charset="0"/>
              </a:rPr>
              <a:t>, 044901, 2006</a:t>
            </a:r>
          </a:p>
          <a:p>
            <a:pPr fontAlgn="auto">
              <a:spcBef>
                <a:spcPts val="0"/>
              </a:spcBef>
              <a:spcAft>
                <a:spcPts val="0"/>
              </a:spcAft>
              <a:defRPr/>
            </a:pPr>
            <a:endParaRPr lang="en-US" sz="1600" dirty="0">
              <a:latin typeface="Imprint MT Shadow" pitchFamily="82" charset="0"/>
            </a:endParaRPr>
          </a:p>
          <a:p>
            <a:pPr fontAlgn="auto">
              <a:spcBef>
                <a:spcPts val="0"/>
              </a:spcBef>
              <a:spcAft>
                <a:spcPts val="0"/>
              </a:spcAft>
              <a:defRPr/>
            </a:pPr>
            <a:r>
              <a:rPr lang="en-US" sz="1600" b="1" dirty="0">
                <a:latin typeface="Imprint MT Shadow" pitchFamily="82" charset="0"/>
              </a:rPr>
              <a:t>Elliptic flow of thermal </a:t>
            </a:r>
            <a:r>
              <a:rPr lang="en-US" sz="1600" b="1" dirty="0" err="1">
                <a:latin typeface="Imprint MT Shadow" pitchFamily="82" charset="0"/>
              </a:rPr>
              <a:t>dileptons</a:t>
            </a:r>
            <a:r>
              <a:rPr lang="en-US" sz="1600" b="1" dirty="0">
                <a:latin typeface="Imprint MT Shadow" pitchFamily="82" charset="0"/>
              </a:rPr>
              <a:t> in </a:t>
            </a:r>
            <a:r>
              <a:rPr lang="en-US" sz="1600" b="1" dirty="0" err="1">
                <a:latin typeface="Imprint MT Shadow" pitchFamily="82" charset="0"/>
              </a:rPr>
              <a:t>relativisti</a:t>
            </a:r>
            <a:r>
              <a:rPr lang="en-US" sz="1600" b="1" dirty="0">
                <a:latin typeface="Imprint MT Shadow" pitchFamily="82" charset="0"/>
              </a:rPr>
              <a:t> nuclear collisions.</a:t>
            </a:r>
          </a:p>
          <a:p>
            <a:pPr fontAlgn="auto">
              <a:spcBef>
                <a:spcPts val="0"/>
              </a:spcBef>
              <a:spcAft>
                <a:spcPts val="0"/>
              </a:spcAft>
              <a:defRPr/>
            </a:pPr>
            <a:r>
              <a:rPr lang="en-US" sz="1600" i="1" u="sng" dirty="0">
                <a:latin typeface="Imprint MT Shadow" pitchFamily="82" charset="0"/>
              </a:rPr>
              <a:t>Rupa </a:t>
            </a:r>
            <a:r>
              <a:rPr lang="en-US" sz="1600" i="1" u="sng" dirty="0" err="1">
                <a:latin typeface="Imprint MT Shadow" pitchFamily="82" charset="0"/>
              </a:rPr>
              <a:t>Chatterjee</a:t>
            </a:r>
            <a:r>
              <a:rPr lang="en-US" sz="1600" dirty="0">
                <a:latin typeface="Imprint MT Shadow" pitchFamily="82" charset="0"/>
              </a:rPr>
              <a:t>, </a:t>
            </a:r>
            <a:r>
              <a:rPr lang="en-US" sz="1600" dirty="0" err="1">
                <a:latin typeface="Imprint MT Shadow" pitchFamily="82" charset="0"/>
              </a:rPr>
              <a:t>Dinesh</a:t>
            </a:r>
            <a:r>
              <a:rPr lang="en-US" sz="1600" dirty="0">
                <a:latin typeface="Imprint MT Shadow" pitchFamily="82" charset="0"/>
              </a:rPr>
              <a:t> K. </a:t>
            </a:r>
            <a:r>
              <a:rPr lang="en-US" sz="1600" dirty="0" err="1">
                <a:latin typeface="Imprint MT Shadow" pitchFamily="82" charset="0"/>
              </a:rPr>
              <a:t>Srivastava</a:t>
            </a:r>
            <a:r>
              <a:rPr lang="en-US" sz="1600" dirty="0">
                <a:latin typeface="Imprint MT Shadow" pitchFamily="82" charset="0"/>
              </a:rPr>
              <a:t>, Ulrich W. Heinz, Charles Gale</a:t>
            </a:r>
          </a:p>
          <a:p>
            <a:pPr fontAlgn="auto">
              <a:spcBef>
                <a:spcPts val="0"/>
              </a:spcBef>
              <a:spcAft>
                <a:spcPts val="0"/>
              </a:spcAft>
              <a:defRPr/>
            </a:pPr>
            <a:r>
              <a:rPr lang="en-US" sz="1600" dirty="0">
                <a:latin typeface="Imprint MT Shadow" pitchFamily="82" charset="0"/>
              </a:rPr>
              <a:t>Phys. Rev. C</a:t>
            </a:r>
            <a:r>
              <a:rPr lang="en-US" sz="1600" b="1" dirty="0">
                <a:latin typeface="Imprint MT Shadow" pitchFamily="82" charset="0"/>
              </a:rPr>
              <a:t>75</a:t>
            </a:r>
            <a:r>
              <a:rPr lang="en-US" sz="1600" dirty="0">
                <a:latin typeface="Imprint MT Shadow" pitchFamily="82" charset="0"/>
              </a:rPr>
              <a:t>, 054909, 2007</a:t>
            </a:r>
          </a:p>
          <a:p>
            <a:pPr fontAlgn="auto">
              <a:spcBef>
                <a:spcPts val="0"/>
              </a:spcBef>
              <a:spcAft>
                <a:spcPts val="0"/>
              </a:spcAft>
              <a:defRPr/>
            </a:pPr>
            <a:endParaRPr lang="en-US" sz="1600" dirty="0">
              <a:latin typeface="Imprint MT Shadow" pitchFamily="82" charset="0"/>
            </a:endParaRPr>
          </a:p>
          <a:p>
            <a:pPr fontAlgn="auto">
              <a:spcBef>
                <a:spcPts val="0"/>
              </a:spcBef>
              <a:spcAft>
                <a:spcPts val="0"/>
              </a:spcAft>
              <a:defRPr/>
            </a:pPr>
            <a:r>
              <a:rPr lang="en-US" sz="1600" b="1" dirty="0">
                <a:latin typeface="Imprint MT Shadow" pitchFamily="82" charset="0"/>
              </a:rPr>
              <a:t>Evolution of  anisotropic flow with </a:t>
            </a:r>
            <a:r>
              <a:rPr lang="en-US" sz="1600" b="1" dirty="0" err="1">
                <a:latin typeface="Imprint MT Shadow" pitchFamily="82" charset="0"/>
              </a:rPr>
              <a:t>eletromagnetic</a:t>
            </a:r>
            <a:r>
              <a:rPr lang="en-US" sz="1600" b="1" dirty="0">
                <a:latin typeface="Imprint MT Shadow" pitchFamily="82" charset="0"/>
              </a:rPr>
              <a:t> radiation.</a:t>
            </a:r>
          </a:p>
          <a:p>
            <a:pPr fontAlgn="auto">
              <a:spcBef>
                <a:spcPts val="0"/>
              </a:spcBef>
              <a:spcAft>
                <a:spcPts val="0"/>
              </a:spcAft>
              <a:defRPr/>
            </a:pPr>
            <a:r>
              <a:rPr lang="en-US" sz="1600" i="1" u="sng" dirty="0" err="1">
                <a:latin typeface="Imprint MT Shadow" pitchFamily="82" charset="0"/>
              </a:rPr>
              <a:t>Rupa</a:t>
            </a:r>
            <a:r>
              <a:rPr lang="en-US" sz="1600" i="1" u="sng" dirty="0">
                <a:latin typeface="Imprint MT Shadow" pitchFamily="82" charset="0"/>
              </a:rPr>
              <a:t> </a:t>
            </a:r>
            <a:r>
              <a:rPr lang="en-US" sz="1600" i="1" u="sng" dirty="0" err="1">
                <a:latin typeface="Imprint MT Shadow" pitchFamily="82" charset="0"/>
              </a:rPr>
              <a:t>Chatterjee</a:t>
            </a:r>
            <a:r>
              <a:rPr lang="en-US" sz="1600" dirty="0">
                <a:latin typeface="Imprint MT Shadow" pitchFamily="82" charset="0"/>
              </a:rPr>
              <a:t>, </a:t>
            </a:r>
            <a:r>
              <a:rPr lang="en-US" sz="1600" dirty="0" err="1">
                <a:latin typeface="Imprint MT Shadow" pitchFamily="82" charset="0"/>
              </a:rPr>
              <a:t>Dinesh</a:t>
            </a:r>
            <a:r>
              <a:rPr lang="en-US" sz="1600" dirty="0">
                <a:latin typeface="Imprint MT Shadow" pitchFamily="82" charset="0"/>
              </a:rPr>
              <a:t> K. </a:t>
            </a:r>
            <a:r>
              <a:rPr lang="en-US" sz="1600" dirty="0" err="1">
                <a:latin typeface="Imprint MT Shadow" pitchFamily="82" charset="0"/>
              </a:rPr>
              <a:t>Srivastava</a:t>
            </a:r>
            <a:r>
              <a:rPr lang="en-US" sz="1600" dirty="0">
                <a:latin typeface="Imprint MT Shadow" pitchFamily="82" charset="0"/>
              </a:rPr>
              <a:t>, Ulrich W. Heinz ( in preparation)</a:t>
            </a:r>
          </a:p>
          <a:p>
            <a:pPr fontAlgn="auto">
              <a:spcBef>
                <a:spcPts val="0"/>
              </a:spcBef>
              <a:spcAft>
                <a:spcPts val="0"/>
              </a:spcAft>
              <a:defRPr/>
            </a:pPr>
            <a:endParaRPr lang="en-US" sz="1600" dirty="0">
              <a:latin typeface="Imprint MT Shadow" pitchFamily="82" charset="0"/>
            </a:endParaRPr>
          </a:p>
          <a:p>
            <a:pPr fontAlgn="auto">
              <a:spcBef>
                <a:spcPts val="0"/>
              </a:spcBef>
              <a:spcAft>
                <a:spcPts val="0"/>
              </a:spcAft>
              <a:defRPr/>
            </a:pPr>
            <a:endParaRPr lang="en-US" sz="1600" dirty="0">
              <a:latin typeface="Imprint MT Shadow" pitchFamily="82" charset="0"/>
            </a:endParaRPr>
          </a:p>
          <a:p>
            <a:pPr fontAlgn="auto">
              <a:spcBef>
                <a:spcPts val="0"/>
              </a:spcBef>
              <a:spcAft>
                <a:spcPts val="0"/>
              </a:spcAft>
              <a:defRPr/>
            </a:pPr>
            <a:r>
              <a:rPr lang="en-US" sz="1600" b="1" dirty="0">
                <a:latin typeface="Imprint MT Shadow" pitchFamily="82" charset="0"/>
              </a:rPr>
              <a:t>Single photon production from </a:t>
            </a:r>
            <a:r>
              <a:rPr lang="en-US" sz="1600" b="1" dirty="0" err="1">
                <a:latin typeface="Imprint MT Shadow" pitchFamily="82" charset="0"/>
              </a:rPr>
              <a:t>Pb+Pb</a:t>
            </a:r>
            <a:r>
              <a:rPr lang="en-US" sz="1600" b="1" dirty="0">
                <a:latin typeface="Imprint MT Shadow" pitchFamily="82" charset="0"/>
              </a:rPr>
              <a:t> collisions at SPS.</a:t>
            </a:r>
          </a:p>
          <a:p>
            <a:pPr fontAlgn="auto">
              <a:spcBef>
                <a:spcPts val="0"/>
              </a:spcBef>
              <a:spcAft>
                <a:spcPts val="0"/>
              </a:spcAft>
              <a:defRPr/>
            </a:pPr>
            <a:r>
              <a:rPr lang="en-US" sz="1600" i="1" u="sng" dirty="0" err="1">
                <a:latin typeface="Imprint MT Shadow" pitchFamily="82" charset="0"/>
              </a:rPr>
              <a:t>Rupa</a:t>
            </a:r>
            <a:r>
              <a:rPr lang="en-US" sz="1600" i="1" u="sng" dirty="0">
                <a:latin typeface="Imprint MT Shadow" pitchFamily="82" charset="0"/>
              </a:rPr>
              <a:t> </a:t>
            </a:r>
            <a:r>
              <a:rPr lang="en-US" sz="1600" i="1" u="sng" dirty="0" err="1">
                <a:latin typeface="Imprint MT Shadow" pitchFamily="82" charset="0"/>
              </a:rPr>
              <a:t>Chatterjee</a:t>
            </a:r>
            <a:r>
              <a:rPr lang="en-US" sz="1600" dirty="0">
                <a:latin typeface="Imprint MT Shadow" pitchFamily="82" charset="0"/>
              </a:rPr>
              <a:t>, </a:t>
            </a:r>
            <a:r>
              <a:rPr lang="en-US" sz="1600" dirty="0" err="1">
                <a:latin typeface="Imprint MT Shadow" pitchFamily="82" charset="0"/>
              </a:rPr>
              <a:t>Sangyong</a:t>
            </a:r>
            <a:r>
              <a:rPr lang="en-US" sz="1600" dirty="0">
                <a:latin typeface="Imprint MT Shadow" pitchFamily="82" charset="0"/>
              </a:rPr>
              <a:t> </a:t>
            </a:r>
            <a:r>
              <a:rPr lang="en-US" sz="1600" dirty="0" err="1">
                <a:latin typeface="Imprint MT Shadow" pitchFamily="82" charset="0"/>
              </a:rPr>
              <a:t>Jeon</a:t>
            </a:r>
            <a:r>
              <a:rPr lang="en-US" sz="1600" dirty="0">
                <a:latin typeface="Imprint MT Shadow" pitchFamily="82" charset="0"/>
              </a:rPr>
              <a:t>, </a:t>
            </a:r>
            <a:r>
              <a:rPr lang="en-US" sz="1600" dirty="0" err="1">
                <a:latin typeface="Imprint MT Shadow" pitchFamily="82" charset="0"/>
              </a:rPr>
              <a:t>Dinesh</a:t>
            </a:r>
            <a:r>
              <a:rPr lang="en-US" sz="1600" dirty="0">
                <a:latin typeface="Imprint MT Shadow" pitchFamily="82" charset="0"/>
              </a:rPr>
              <a:t> K. </a:t>
            </a:r>
            <a:r>
              <a:rPr lang="en-US" sz="1600" dirty="0" err="1">
                <a:latin typeface="Imprint MT Shadow" pitchFamily="82" charset="0"/>
              </a:rPr>
              <a:t>Srivastava</a:t>
            </a:r>
            <a:r>
              <a:rPr lang="en-US" sz="1600" dirty="0">
                <a:latin typeface="Imprint MT Shadow" pitchFamily="82" charset="0"/>
              </a:rPr>
              <a:t> (in preparation)</a:t>
            </a:r>
          </a:p>
          <a:p>
            <a:pPr fontAlgn="auto">
              <a:spcBef>
                <a:spcPts val="0"/>
              </a:spcBef>
              <a:spcAft>
                <a:spcPts val="0"/>
              </a:spcAft>
              <a:defRPr/>
            </a:pPr>
            <a:endParaRPr lang="en-US" sz="1600" dirty="0">
              <a:latin typeface="Imprint MT Shadow" pitchFamily="82" charset="0"/>
            </a:endParaRPr>
          </a:p>
          <a:p>
            <a:pPr fontAlgn="auto">
              <a:spcBef>
                <a:spcPts val="0"/>
              </a:spcBef>
              <a:spcAft>
                <a:spcPts val="0"/>
              </a:spcAft>
              <a:defRPr/>
            </a:pPr>
            <a:r>
              <a:rPr lang="en-US" sz="1600" b="1" u="sng" dirty="0">
                <a:latin typeface="Imprint MT Shadow" pitchFamily="82" charset="0"/>
              </a:rPr>
              <a:t>Conference proceedings: </a:t>
            </a:r>
          </a:p>
          <a:p>
            <a:pPr fontAlgn="auto">
              <a:spcBef>
                <a:spcPts val="0"/>
              </a:spcBef>
              <a:spcAft>
                <a:spcPts val="0"/>
              </a:spcAft>
              <a:defRPr/>
            </a:pPr>
            <a:r>
              <a:rPr lang="en-US" sz="1600" b="1" dirty="0">
                <a:latin typeface="Imprint MT Shadow" pitchFamily="82" charset="0"/>
              </a:rPr>
              <a:t>Elliptic flow of thermal photons and </a:t>
            </a:r>
            <a:r>
              <a:rPr lang="en-US" sz="1600" b="1" dirty="0" err="1">
                <a:latin typeface="Imprint MT Shadow" pitchFamily="82" charset="0"/>
              </a:rPr>
              <a:t>dileptons</a:t>
            </a:r>
            <a:endParaRPr lang="en-US" sz="1600" b="1" dirty="0">
              <a:latin typeface="Imprint MT Shadow" pitchFamily="82" charset="0"/>
            </a:endParaRPr>
          </a:p>
          <a:p>
            <a:pPr fontAlgn="auto">
              <a:spcBef>
                <a:spcPts val="0"/>
              </a:spcBef>
              <a:spcAft>
                <a:spcPts val="0"/>
              </a:spcAft>
              <a:defRPr/>
            </a:pPr>
            <a:r>
              <a:rPr lang="en-US" sz="1600" dirty="0">
                <a:latin typeface="Imprint MT Shadow" pitchFamily="82" charset="0"/>
              </a:rPr>
              <a:t>Ulrich W. Heinz, </a:t>
            </a:r>
            <a:r>
              <a:rPr lang="en-US" sz="1600" i="1" u="sng" dirty="0" err="1">
                <a:latin typeface="Imprint MT Shadow" pitchFamily="82" charset="0"/>
              </a:rPr>
              <a:t>Rupa</a:t>
            </a:r>
            <a:r>
              <a:rPr lang="en-US" sz="1600" i="1" u="sng" dirty="0">
                <a:latin typeface="Imprint MT Shadow" pitchFamily="82" charset="0"/>
              </a:rPr>
              <a:t> </a:t>
            </a:r>
            <a:r>
              <a:rPr lang="en-US" sz="1600" i="1" u="sng" dirty="0" err="1">
                <a:latin typeface="Imprint MT Shadow" pitchFamily="82" charset="0"/>
              </a:rPr>
              <a:t>Chatterje</a:t>
            </a:r>
            <a:r>
              <a:rPr lang="en-US" sz="1600" u="sng" dirty="0" err="1">
                <a:latin typeface="Imprint MT Shadow" pitchFamily="82" charset="0"/>
              </a:rPr>
              <a:t>e</a:t>
            </a:r>
            <a:r>
              <a:rPr lang="en-US" sz="1600" dirty="0">
                <a:latin typeface="Imprint MT Shadow" pitchFamily="82" charset="0"/>
              </a:rPr>
              <a:t>, Evan S. </a:t>
            </a:r>
            <a:r>
              <a:rPr lang="en-US" sz="1600" dirty="0" err="1">
                <a:latin typeface="Imprint MT Shadow" pitchFamily="82" charset="0"/>
              </a:rPr>
              <a:t>Frodermann</a:t>
            </a:r>
            <a:r>
              <a:rPr lang="en-US" sz="1600" dirty="0">
                <a:latin typeface="Imprint MT Shadow" pitchFamily="82" charset="0"/>
              </a:rPr>
              <a:t>, Charles Gale, </a:t>
            </a:r>
            <a:r>
              <a:rPr lang="en-US" sz="1600" dirty="0" err="1">
                <a:latin typeface="Imprint MT Shadow" pitchFamily="82" charset="0"/>
              </a:rPr>
              <a:t>Dinesh</a:t>
            </a:r>
            <a:r>
              <a:rPr lang="en-US" sz="1600" dirty="0">
                <a:latin typeface="Imprint MT Shadow" pitchFamily="82" charset="0"/>
              </a:rPr>
              <a:t> K. </a:t>
            </a:r>
            <a:r>
              <a:rPr lang="en-US" sz="1600" dirty="0" err="1">
                <a:latin typeface="Imprint MT Shadow" pitchFamily="82" charset="0"/>
              </a:rPr>
              <a:t>Srivastava</a:t>
            </a:r>
            <a:r>
              <a:rPr lang="en-US" sz="1600" dirty="0">
                <a:latin typeface="Imprint MT Shadow" pitchFamily="82" charset="0"/>
              </a:rPr>
              <a:t>.</a:t>
            </a:r>
          </a:p>
          <a:p>
            <a:pPr fontAlgn="auto">
              <a:spcBef>
                <a:spcPts val="0"/>
              </a:spcBef>
              <a:spcAft>
                <a:spcPts val="0"/>
              </a:spcAft>
              <a:defRPr/>
            </a:pPr>
            <a:r>
              <a:rPr lang="en-US" sz="1600" dirty="0" err="1">
                <a:latin typeface="Imprint MT Shadow" pitchFamily="82" charset="0"/>
              </a:rPr>
              <a:t>Nucl</a:t>
            </a:r>
            <a:r>
              <a:rPr lang="en-US" sz="1600" dirty="0">
                <a:latin typeface="Imprint MT Shadow" pitchFamily="82" charset="0"/>
              </a:rPr>
              <a:t>. Phys. A</a:t>
            </a:r>
            <a:r>
              <a:rPr lang="en-US" sz="1600" b="1" dirty="0">
                <a:latin typeface="Imprint MT Shadow" pitchFamily="82" charset="0"/>
              </a:rPr>
              <a:t>783</a:t>
            </a:r>
            <a:r>
              <a:rPr lang="en-US" sz="1600" dirty="0">
                <a:latin typeface="Imprint MT Shadow" pitchFamily="82" charset="0"/>
              </a:rPr>
              <a:t>: 379, 2007</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488" y="254000"/>
            <a:ext cx="8716962" cy="6462713"/>
          </a:xfrm>
          <a:prstGeom prst="rect">
            <a:avLst/>
          </a:prstGeom>
          <a:solidFill>
            <a:schemeClr val="accent6">
              <a:lumMod val="20000"/>
              <a:lumOff val="80000"/>
            </a:schemeClr>
          </a:solidFill>
          <a:ln>
            <a:solidFill>
              <a:schemeClr val="accent3">
                <a:lumMod val="75000"/>
              </a:schemeClr>
            </a:solidFill>
          </a:ln>
        </p:spPr>
        <p:txBody>
          <a:bodyPr wrap="none">
            <a:spAutoFit/>
          </a:bodyPr>
          <a:lstStyle/>
          <a:p>
            <a:pPr fontAlgn="auto">
              <a:spcBef>
                <a:spcPts val="0"/>
              </a:spcBef>
              <a:spcAft>
                <a:spcPts val="0"/>
              </a:spcAft>
              <a:defRPr/>
            </a:pPr>
            <a:r>
              <a:rPr lang="en-US" b="1" dirty="0">
                <a:latin typeface="Imprint MT Shadow" pitchFamily="82" charset="0"/>
              </a:rPr>
              <a:t>Heavy Ion Collisions at the LHC – Last Call for </a:t>
            </a:r>
            <a:r>
              <a:rPr lang="en-US" b="1" dirty="0" err="1">
                <a:latin typeface="Imprint MT Shadow" pitchFamily="82" charset="0"/>
              </a:rPr>
              <a:t>Prdictions</a:t>
            </a:r>
            <a:endParaRPr lang="en-US" b="1" dirty="0">
              <a:latin typeface="Imprint MT Shadow" pitchFamily="82" charset="0"/>
            </a:endParaRPr>
          </a:p>
          <a:p>
            <a:pPr fontAlgn="auto">
              <a:spcBef>
                <a:spcPts val="0"/>
              </a:spcBef>
              <a:spcAft>
                <a:spcPts val="0"/>
              </a:spcAft>
              <a:defRPr/>
            </a:pPr>
            <a:r>
              <a:rPr lang="en-US" dirty="0">
                <a:latin typeface="Imprint MT Shadow" pitchFamily="82" charset="0"/>
              </a:rPr>
              <a:t>J. Phys. G</a:t>
            </a:r>
            <a:r>
              <a:rPr lang="en-US" b="1" dirty="0">
                <a:latin typeface="Imprint MT Shadow" pitchFamily="82" charset="0"/>
              </a:rPr>
              <a:t>35</a:t>
            </a:r>
            <a:r>
              <a:rPr lang="en-US" dirty="0">
                <a:latin typeface="Imprint MT Shadow" pitchFamily="82" charset="0"/>
              </a:rPr>
              <a:t>: 054001, 2008</a:t>
            </a:r>
          </a:p>
          <a:p>
            <a:pPr fontAlgn="auto">
              <a:spcBef>
                <a:spcPts val="0"/>
              </a:spcBef>
              <a:spcAft>
                <a:spcPts val="0"/>
              </a:spcAft>
              <a:defRPr/>
            </a:pPr>
            <a:r>
              <a:rPr lang="en-US" dirty="0">
                <a:latin typeface="Imprint MT Shadow" pitchFamily="82" charset="0"/>
              </a:rPr>
              <a:t>a) </a:t>
            </a:r>
            <a:r>
              <a:rPr lang="en-US" b="1" dirty="0">
                <a:latin typeface="Imprint MT Shadow" pitchFamily="82" charset="0"/>
              </a:rPr>
              <a:t>Evolution of </a:t>
            </a:r>
            <a:r>
              <a:rPr lang="en-US" b="1" dirty="0" err="1">
                <a:latin typeface="Imprint MT Shadow" pitchFamily="82" charset="0"/>
              </a:rPr>
              <a:t>Pion</a:t>
            </a:r>
            <a:r>
              <a:rPr lang="en-US" b="1" dirty="0">
                <a:latin typeface="Imprint MT Shadow" pitchFamily="82" charset="0"/>
              </a:rPr>
              <a:t> HBT from RHIC to LHC - predictions from ideal hydrodynamics</a:t>
            </a:r>
          </a:p>
          <a:p>
            <a:pPr fontAlgn="auto">
              <a:spcBef>
                <a:spcPts val="0"/>
              </a:spcBef>
              <a:spcAft>
                <a:spcPts val="0"/>
              </a:spcAft>
              <a:defRPr/>
            </a:pPr>
            <a:r>
              <a:rPr lang="en-US" dirty="0">
                <a:latin typeface="Imprint MT Shadow" pitchFamily="82" charset="0"/>
              </a:rPr>
              <a:t>E. </a:t>
            </a:r>
            <a:r>
              <a:rPr lang="en-US" dirty="0" err="1">
                <a:latin typeface="Imprint MT Shadow" pitchFamily="82" charset="0"/>
              </a:rPr>
              <a:t>Froderman</a:t>
            </a:r>
            <a:r>
              <a:rPr lang="en-US" dirty="0">
                <a:latin typeface="Imprint MT Shadow" pitchFamily="82" charset="0"/>
              </a:rPr>
              <a:t>, </a:t>
            </a:r>
            <a:r>
              <a:rPr lang="en-US" i="1" u="sng" dirty="0">
                <a:latin typeface="Imprint MT Shadow" pitchFamily="82" charset="0"/>
              </a:rPr>
              <a:t>R. </a:t>
            </a:r>
            <a:r>
              <a:rPr lang="en-US" i="1" u="sng" dirty="0" err="1">
                <a:latin typeface="Imprint MT Shadow" pitchFamily="82" charset="0"/>
              </a:rPr>
              <a:t>Chatterjee</a:t>
            </a:r>
            <a:r>
              <a:rPr lang="en-US" dirty="0">
                <a:latin typeface="Imprint MT Shadow" pitchFamily="82" charset="0"/>
              </a:rPr>
              <a:t>, U. Heinz</a:t>
            </a:r>
          </a:p>
          <a:p>
            <a:pPr fontAlgn="auto">
              <a:spcBef>
                <a:spcPts val="0"/>
              </a:spcBef>
              <a:spcAft>
                <a:spcPts val="0"/>
              </a:spcAft>
              <a:defRPr/>
            </a:pPr>
            <a:r>
              <a:rPr lang="en-US" dirty="0">
                <a:latin typeface="Imprint MT Shadow" pitchFamily="82" charset="0"/>
              </a:rPr>
              <a:t>b)</a:t>
            </a:r>
            <a:r>
              <a:rPr lang="en-US" b="1" dirty="0">
                <a:latin typeface="Imprint MT Shadow" pitchFamily="82" charset="0"/>
              </a:rPr>
              <a:t>Elliptic flow of thermal photons from RHC to LHC</a:t>
            </a:r>
          </a:p>
          <a:p>
            <a:pPr fontAlgn="auto">
              <a:spcBef>
                <a:spcPts val="0"/>
              </a:spcBef>
              <a:spcAft>
                <a:spcPts val="0"/>
              </a:spcAft>
              <a:defRPr/>
            </a:pPr>
            <a:r>
              <a:rPr lang="en-US" i="1" u="sng" dirty="0">
                <a:latin typeface="Imprint MT Shadow" pitchFamily="82" charset="0"/>
              </a:rPr>
              <a:t>R. </a:t>
            </a:r>
            <a:r>
              <a:rPr lang="en-US" i="1" u="sng" dirty="0" err="1">
                <a:latin typeface="Imprint MT Shadow" pitchFamily="82" charset="0"/>
              </a:rPr>
              <a:t>Chatterjee</a:t>
            </a:r>
            <a:r>
              <a:rPr lang="en-US" dirty="0">
                <a:latin typeface="Imprint MT Shadow" pitchFamily="82" charset="0"/>
              </a:rPr>
              <a:t>, E. </a:t>
            </a:r>
            <a:r>
              <a:rPr lang="en-US" dirty="0" err="1">
                <a:latin typeface="Imprint MT Shadow" pitchFamily="82" charset="0"/>
              </a:rPr>
              <a:t>Frodermann</a:t>
            </a:r>
            <a:r>
              <a:rPr lang="en-US" dirty="0">
                <a:latin typeface="Imprint MT Shadow" pitchFamily="82" charset="0"/>
              </a:rPr>
              <a:t>, U. Heinz, D. K. </a:t>
            </a:r>
            <a:r>
              <a:rPr lang="en-US" dirty="0" err="1">
                <a:latin typeface="Imprint MT Shadow" pitchFamily="82" charset="0"/>
              </a:rPr>
              <a:t>Srivastava</a:t>
            </a:r>
            <a:endParaRPr lang="en-US" b="1" u="sng" dirty="0">
              <a:latin typeface="Imprint MT Shadow" pitchFamily="82" charset="0"/>
            </a:endParaRPr>
          </a:p>
          <a:p>
            <a:pPr fontAlgn="auto">
              <a:spcBef>
                <a:spcPts val="0"/>
              </a:spcBef>
              <a:spcAft>
                <a:spcPts val="0"/>
              </a:spcAft>
              <a:defRPr/>
            </a:pPr>
            <a:endParaRPr lang="en-US" b="1" u="sng" dirty="0">
              <a:latin typeface="Imprint MT Shadow" pitchFamily="82" charset="0"/>
            </a:endParaRPr>
          </a:p>
          <a:p>
            <a:pPr fontAlgn="auto">
              <a:spcBef>
                <a:spcPts val="0"/>
              </a:spcBef>
              <a:spcAft>
                <a:spcPts val="0"/>
              </a:spcAft>
              <a:defRPr/>
            </a:pPr>
            <a:r>
              <a:rPr lang="en-US" b="1" dirty="0">
                <a:latin typeface="Imprint MT Shadow" pitchFamily="82" charset="0"/>
              </a:rPr>
              <a:t>Exploring evolution of anisotropy with electromagnetic radiation.</a:t>
            </a:r>
          </a:p>
          <a:p>
            <a:pPr fontAlgn="auto">
              <a:spcBef>
                <a:spcPts val="0"/>
              </a:spcBef>
              <a:spcAft>
                <a:spcPts val="0"/>
              </a:spcAft>
              <a:defRPr/>
            </a:pPr>
            <a:r>
              <a:rPr lang="en-US" i="1" u="sng" dirty="0" err="1">
                <a:latin typeface="Imprint MT Shadow" pitchFamily="82" charset="0"/>
              </a:rPr>
              <a:t>Rupa</a:t>
            </a:r>
            <a:r>
              <a:rPr lang="en-US" i="1" u="sng" dirty="0">
                <a:latin typeface="Imprint MT Shadow" pitchFamily="82" charset="0"/>
              </a:rPr>
              <a:t> </a:t>
            </a:r>
            <a:r>
              <a:rPr lang="en-US" i="1" u="sng" dirty="0" err="1">
                <a:latin typeface="Imprint MT Shadow" pitchFamily="82" charset="0"/>
              </a:rPr>
              <a:t>Chatterjee</a:t>
            </a:r>
            <a:r>
              <a:rPr lang="en-US" i="1" u="sng" dirty="0">
                <a:latin typeface="Imprint MT Shadow" pitchFamily="82" charset="0"/>
              </a:rPr>
              <a:t>, </a:t>
            </a:r>
            <a:r>
              <a:rPr lang="en-US" dirty="0">
                <a:latin typeface="Imprint MT Shadow" pitchFamily="82" charset="0"/>
              </a:rPr>
              <a:t>D. K. </a:t>
            </a:r>
            <a:r>
              <a:rPr lang="en-US" dirty="0" err="1">
                <a:latin typeface="Imprint MT Shadow" pitchFamily="82" charset="0"/>
              </a:rPr>
              <a:t>Srivastava</a:t>
            </a:r>
            <a:r>
              <a:rPr lang="en-US" dirty="0">
                <a:latin typeface="Imprint MT Shadow" pitchFamily="82" charset="0"/>
              </a:rPr>
              <a:t>, U.  Heinz, Charles Gale. </a:t>
            </a:r>
          </a:p>
          <a:p>
            <a:pPr fontAlgn="auto">
              <a:spcBef>
                <a:spcPts val="0"/>
              </a:spcBef>
              <a:spcAft>
                <a:spcPts val="0"/>
              </a:spcAft>
              <a:defRPr/>
            </a:pPr>
            <a:r>
              <a:rPr lang="en-US" dirty="0">
                <a:latin typeface="+mn-lt"/>
              </a:rPr>
              <a:t>(poster presented at QM’08, </a:t>
            </a:r>
            <a:r>
              <a:rPr lang="en-US" dirty="0" err="1">
                <a:latin typeface="+mn-lt"/>
              </a:rPr>
              <a:t>Jaipur</a:t>
            </a:r>
            <a:r>
              <a:rPr lang="en-US" dirty="0">
                <a:latin typeface="+mn-lt"/>
              </a:rPr>
              <a:t>) To be published in Indian Journal of Physics.</a:t>
            </a:r>
          </a:p>
          <a:p>
            <a:pPr fontAlgn="auto">
              <a:spcBef>
                <a:spcPts val="0"/>
              </a:spcBef>
              <a:spcAft>
                <a:spcPts val="0"/>
              </a:spcAft>
              <a:defRPr/>
            </a:pPr>
            <a:endParaRPr lang="en-US" dirty="0">
              <a:latin typeface="+mn-lt"/>
            </a:endParaRPr>
          </a:p>
          <a:p>
            <a:pPr fontAlgn="auto">
              <a:spcBef>
                <a:spcPts val="0"/>
              </a:spcBef>
              <a:spcAft>
                <a:spcPts val="0"/>
              </a:spcAft>
              <a:defRPr/>
            </a:pPr>
            <a:r>
              <a:rPr lang="en-US" b="1" dirty="0">
                <a:latin typeface="Imprint MT Shadow" pitchFamily="82" charset="0"/>
              </a:rPr>
              <a:t>Elliptic flow of thermal photons</a:t>
            </a:r>
          </a:p>
          <a:p>
            <a:pPr fontAlgn="auto">
              <a:spcBef>
                <a:spcPts val="0"/>
              </a:spcBef>
              <a:spcAft>
                <a:spcPts val="0"/>
              </a:spcAft>
              <a:defRPr/>
            </a:pPr>
            <a:r>
              <a:rPr lang="en-US" i="1" u="sng" dirty="0" err="1">
                <a:latin typeface="Imprint MT Shadow" pitchFamily="82" charset="0"/>
              </a:rPr>
              <a:t>Rupa</a:t>
            </a:r>
            <a:r>
              <a:rPr lang="en-US" i="1" u="sng" dirty="0">
                <a:latin typeface="Imprint MT Shadow" pitchFamily="82" charset="0"/>
              </a:rPr>
              <a:t> </a:t>
            </a:r>
            <a:r>
              <a:rPr lang="en-US" i="1" u="sng" dirty="0" err="1">
                <a:latin typeface="Imprint MT Shadow" pitchFamily="82" charset="0"/>
              </a:rPr>
              <a:t>Chatterjee</a:t>
            </a:r>
            <a:r>
              <a:rPr lang="en-US" u="sng" dirty="0">
                <a:latin typeface="Imprint MT Shadow" pitchFamily="82" charset="0"/>
              </a:rPr>
              <a:t>, </a:t>
            </a:r>
            <a:r>
              <a:rPr lang="en-US" dirty="0">
                <a:latin typeface="Imprint MT Shadow" pitchFamily="82" charset="0"/>
              </a:rPr>
              <a:t>Evan S. </a:t>
            </a:r>
            <a:r>
              <a:rPr lang="en-US" dirty="0" err="1">
                <a:latin typeface="Imprint MT Shadow" pitchFamily="82" charset="0"/>
              </a:rPr>
              <a:t>Frodermann</a:t>
            </a:r>
            <a:r>
              <a:rPr lang="en-US" dirty="0">
                <a:latin typeface="Imprint MT Shadow" pitchFamily="82" charset="0"/>
              </a:rPr>
              <a:t>, Ulrich W. Heinz, </a:t>
            </a:r>
            <a:r>
              <a:rPr lang="en-US" dirty="0" err="1">
                <a:latin typeface="Imprint MT Shadow" pitchFamily="82" charset="0"/>
              </a:rPr>
              <a:t>Dinesh</a:t>
            </a:r>
            <a:r>
              <a:rPr lang="en-US" dirty="0">
                <a:latin typeface="Imprint MT Shadow" pitchFamily="82" charset="0"/>
              </a:rPr>
              <a:t> K. </a:t>
            </a:r>
            <a:r>
              <a:rPr lang="en-US" dirty="0" err="1">
                <a:latin typeface="Imprint MT Shadow" pitchFamily="82" charset="0"/>
              </a:rPr>
              <a:t>Srivastava</a:t>
            </a:r>
            <a:r>
              <a:rPr lang="en-US" dirty="0">
                <a:latin typeface="Imprint MT Shadow" pitchFamily="82" charset="0"/>
              </a:rPr>
              <a:t>.</a:t>
            </a:r>
          </a:p>
          <a:p>
            <a:pPr fontAlgn="auto">
              <a:spcBef>
                <a:spcPts val="0"/>
              </a:spcBef>
              <a:spcAft>
                <a:spcPts val="0"/>
              </a:spcAft>
              <a:defRPr/>
            </a:pPr>
            <a:r>
              <a:rPr lang="en-US" dirty="0">
                <a:latin typeface="Imprint MT Shadow" pitchFamily="82" charset="0"/>
              </a:rPr>
              <a:t>Proceedings of the DAE – BRNS SNP 51, 530 (2006)</a:t>
            </a:r>
          </a:p>
          <a:p>
            <a:pPr fontAlgn="auto">
              <a:spcBef>
                <a:spcPts val="0"/>
              </a:spcBef>
              <a:spcAft>
                <a:spcPts val="0"/>
              </a:spcAft>
              <a:defRPr/>
            </a:pPr>
            <a:endParaRPr lang="en-US" dirty="0">
              <a:latin typeface="Imprint MT Shadow" pitchFamily="82" charset="0"/>
            </a:endParaRPr>
          </a:p>
          <a:p>
            <a:pPr fontAlgn="auto">
              <a:spcBef>
                <a:spcPts val="0"/>
              </a:spcBef>
              <a:spcAft>
                <a:spcPts val="0"/>
              </a:spcAft>
              <a:defRPr/>
            </a:pPr>
            <a:r>
              <a:rPr lang="en-US" b="1" dirty="0">
                <a:latin typeface="Imprint MT Shadow" pitchFamily="82" charset="0"/>
              </a:rPr>
              <a:t>Elliptic flow of decay photons</a:t>
            </a:r>
          </a:p>
          <a:p>
            <a:pPr fontAlgn="auto">
              <a:spcBef>
                <a:spcPts val="0"/>
              </a:spcBef>
              <a:spcAft>
                <a:spcPts val="0"/>
              </a:spcAft>
              <a:defRPr/>
            </a:pPr>
            <a:r>
              <a:rPr lang="en-US" dirty="0">
                <a:latin typeface="Imprint MT Shadow" pitchFamily="82" charset="0"/>
              </a:rPr>
              <a:t> </a:t>
            </a:r>
            <a:r>
              <a:rPr lang="en-US" dirty="0" err="1">
                <a:latin typeface="Imprint MT Shadow" pitchFamily="82" charset="0"/>
              </a:rPr>
              <a:t>Biswanath</a:t>
            </a:r>
            <a:r>
              <a:rPr lang="en-US" dirty="0">
                <a:latin typeface="Imprint MT Shadow" pitchFamily="82" charset="0"/>
              </a:rPr>
              <a:t> </a:t>
            </a:r>
            <a:r>
              <a:rPr lang="en-US" dirty="0" err="1">
                <a:latin typeface="Imprint MT Shadow" pitchFamily="82" charset="0"/>
              </a:rPr>
              <a:t>Layek</a:t>
            </a:r>
            <a:r>
              <a:rPr lang="en-US" dirty="0">
                <a:latin typeface="Imprint MT Shadow" pitchFamily="82" charset="0"/>
              </a:rPr>
              <a:t>,  </a:t>
            </a:r>
            <a:r>
              <a:rPr lang="en-US" i="1" u="sng" dirty="0" err="1">
                <a:latin typeface="Imprint MT Shadow" pitchFamily="82" charset="0"/>
              </a:rPr>
              <a:t>Rupa</a:t>
            </a:r>
            <a:r>
              <a:rPr lang="en-US" i="1" u="sng" dirty="0">
                <a:latin typeface="Imprint MT Shadow" pitchFamily="82" charset="0"/>
              </a:rPr>
              <a:t> </a:t>
            </a:r>
            <a:r>
              <a:rPr lang="en-US" i="1" u="sng" dirty="0" err="1">
                <a:latin typeface="Imprint MT Shadow" pitchFamily="82" charset="0"/>
              </a:rPr>
              <a:t>Chatterjee</a:t>
            </a:r>
            <a:r>
              <a:rPr lang="en-US" u="sng" dirty="0">
                <a:latin typeface="Imprint MT Shadow" pitchFamily="82" charset="0"/>
              </a:rPr>
              <a:t>, </a:t>
            </a:r>
            <a:r>
              <a:rPr lang="en-US" dirty="0">
                <a:latin typeface="Imprint MT Shadow" pitchFamily="82" charset="0"/>
              </a:rPr>
              <a:t> </a:t>
            </a:r>
            <a:r>
              <a:rPr lang="en-US" dirty="0" err="1">
                <a:latin typeface="Imprint MT Shadow" pitchFamily="82" charset="0"/>
              </a:rPr>
              <a:t>Dinesh</a:t>
            </a:r>
            <a:r>
              <a:rPr lang="en-US" dirty="0">
                <a:latin typeface="Imprint MT Shadow" pitchFamily="82" charset="0"/>
              </a:rPr>
              <a:t> K. </a:t>
            </a:r>
            <a:r>
              <a:rPr lang="en-US" dirty="0" err="1">
                <a:latin typeface="Imprint MT Shadow" pitchFamily="82" charset="0"/>
              </a:rPr>
              <a:t>Srivastava</a:t>
            </a:r>
            <a:r>
              <a:rPr lang="en-US" dirty="0">
                <a:latin typeface="Imprint MT Shadow" pitchFamily="82" charset="0"/>
              </a:rPr>
              <a:t>.</a:t>
            </a:r>
          </a:p>
          <a:p>
            <a:pPr fontAlgn="auto">
              <a:spcBef>
                <a:spcPts val="0"/>
              </a:spcBef>
              <a:spcAft>
                <a:spcPts val="0"/>
              </a:spcAft>
              <a:defRPr/>
            </a:pPr>
            <a:r>
              <a:rPr lang="en-US" dirty="0">
                <a:latin typeface="Imprint MT Shadow" pitchFamily="82" charset="0"/>
              </a:rPr>
              <a:t>Proceedings of the DAE – BRNS SNP 51, 534 (2006)</a:t>
            </a:r>
          </a:p>
          <a:p>
            <a:pPr fontAlgn="auto">
              <a:spcBef>
                <a:spcPts val="0"/>
              </a:spcBef>
              <a:spcAft>
                <a:spcPts val="0"/>
              </a:spcAft>
              <a:defRPr/>
            </a:pPr>
            <a:endParaRPr lang="en-US" dirty="0">
              <a:latin typeface="Imprint MT Shadow" pitchFamily="82" charset="0"/>
            </a:endParaRPr>
          </a:p>
          <a:p>
            <a:pPr fontAlgn="auto">
              <a:spcBef>
                <a:spcPts val="0"/>
              </a:spcBef>
              <a:spcAft>
                <a:spcPts val="0"/>
              </a:spcAft>
              <a:defRPr/>
            </a:pPr>
            <a:r>
              <a:rPr lang="en-US" b="1" dirty="0">
                <a:latin typeface="Imprint MT Shadow" pitchFamily="82" charset="0"/>
              </a:rPr>
              <a:t>Thermal </a:t>
            </a:r>
            <a:r>
              <a:rPr lang="en-US" b="1" dirty="0" err="1">
                <a:latin typeface="Imprint MT Shadow" pitchFamily="82" charset="0"/>
              </a:rPr>
              <a:t>Dilepton</a:t>
            </a:r>
            <a:r>
              <a:rPr lang="en-US" b="1" dirty="0">
                <a:latin typeface="Imprint MT Shadow" pitchFamily="82" charset="0"/>
              </a:rPr>
              <a:t> v</a:t>
            </a:r>
            <a:r>
              <a:rPr lang="en-US" b="1" baseline="-25000" dirty="0">
                <a:latin typeface="Imprint MT Shadow" pitchFamily="82" charset="0"/>
              </a:rPr>
              <a:t>2</a:t>
            </a:r>
            <a:r>
              <a:rPr lang="en-US" b="1" dirty="0">
                <a:latin typeface="Imprint MT Shadow" pitchFamily="82" charset="0"/>
              </a:rPr>
              <a:t>: an </a:t>
            </a:r>
            <a:r>
              <a:rPr lang="en-US" b="1" dirty="0" err="1">
                <a:latin typeface="Imprint MT Shadow" pitchFamily="82" charset="0"/>
              </a:rPr>
              <a:t>Intereting</a:t>
            </a:r>
            <a:r>
              <a:rPr lang="en-US" b="1" dirty="0">
                <a:latin typeface="Imprint MT Shadow" pitchFamily="82" charset="0"/>
              </a:rPr>
              <a:t> observable for Study of QGP in  Relativistic </a:t>
            </a:r>
          </a:p>
          <a:p>
            <a:pPr fontAlgn="auto">
              <a:spcBef>
                <a:spcPts val="0"/>
              </a:spcBef>
              <a:spcAft>
                <a:spcPts val="0"/>
              </a:spcAft>
              <a:defRPr/>
            </a:pPr>
            <a:r>
              <a:rPr lang="en-US" b="1" dirty="0">
                <a:latin typeface="Imprint MT Shadow" pitchFamily="82" charset="0"/>
              </a:rPr>
              <a:t>Heavy Ion collisions</a:t>
            </a:r>
          </a:p>
          <a:p>
            <a:pPr fontAlgn="auto">
              <a:spcBef>
                <a:spcPts val="0"/>
              </a:spcBef>
              <a:spcAft>
                <a:spcPts val="0"/>
              </a:spcAft>
              <a:defRPr/>
            </a:pPr>
            <a:r>
              <a:rPr lang="en-US" dirty="0">
                <a:latin typeface="Imprint MT Shadow" pitchFamily="82" charset="0"/>
              </a:rPr>
              <a:t> </a:t>
            </a:r>
            <a:r>
              <a:rPr lang="en-US" i="1" u="sng" dirty="0" err="1">
                <a:latin typeface="Imprint MT Shadow" pitchFamily="82" charset="0"/>
              </a:rPr>
              <a:t>Rupa</a:t>
            </a:r>
            <a:r>
              <a:rPr lang="en-US" i="1" u="sng" dirty="0">
                <a:latin typeface="Imprint MT Shadow" pitchFamily="82" charset="0"/>
              </a:rPr>
              <a:t> </a:t>
            </a:r>
            <a:r>
              <a:rPr lang="en-US" i="1" u="sng" dirty="0" err="1">
                <a:latin typeface="Imprint MT Shadow" pitchFamily="82" charset="0"/>
              </a:rPr>
              <a:t>Chatterjee</a:t>
            </a:r>
            <a:r>
              <a:rPr lang="en-US" dirty="0">
                <a:latin typeface="Imprint MT Shadow" pitchFamily="82" charset="0"/>
              </a:rPr>
              <a:t>, </a:t>
            </a:r>
            <a:r>
              <a:rPr lang="en-US" dirty="0" err="1">
                <a:latin typeface="Imprint MT Shadow" pitchFamily="82" charset="0"/>
              </a:rPr>
              <a:t>Dinesh</a:t>
            </a:r>
            <a:r>
              <a:rPr lang="en-US" dirty="0">
                <a:latin typeface="Imprint MT Shadow" pitchFamily="82" charset="0"/>
              </a:rPr>
              <a:t> K. </a:t>
            </a:r>
            <a:r>
              <a:rPr lang="en-US" dirty="0" err="1">
                <a:latin typeface="Imprint MT Shadow" pitchFamily="82" charset="0"/>
              </a:rPr>
              <a:t>Srivastava</a:t>
            </a:r>
            <a:r>
              <a:rPr lang="en-US" dirty="0">
                <a:latin typeface="Imprint MT Shadow" pitchFamily="82" charset="0"/>
              </a:rPr>
              <a:t>, Ulrich W. Heinz, Charles Gale</a:t>
            </a:r>
          </a:p>
          <a:p>
            <a:pPr fontAlgn="auto">
              <a:spcBef>
                <a:spcPts val="0"/>
              </a:spcBef>
              <a:spcAft>
                <a:spcPts val="0"/>
              </a:spcAft>
              <a:defRPr/>
            </a:pPr>
            <a:r>
              <a:rPr lang="en-US" dirty="0">
                <a:latin typeface="Imprint MT Shadow" pitchFamily="82" charset="0"/>
              </a:rPr>
              <a:t>Proceedings of the DAE – BRNS SNP 52 (2007)</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713" y="869950"/>
            <a:ext cx="7727950" cy="4848225"/>
          </a:xfrm>
          <a:prstGeom prst="rect">
            <a:avLst/>
          </a:prstGeom>
        </p:spPr>
        <p:txBody>
          <a:bodyPr>
            <a:spAutoFit/>
          </a:bodyPr>
          <a:lstStyle/>
          <a:p>
            <a:pPr algn="ctr"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u="sng" dirty="0">
                <a:solidFill>
                  <a:srgbClr val="336699"/>
                </a:solidFill>
                <a:effectLst>
                  <a:outerShdw blurRad="38100" dist="38100" dir="2700000" algn="tl">
                    <a:srgbClr val="000000">
                      <a:alpha val="43137"/>
                    </a:srgbClr>
                  </a:outerShdw>
                </a:effectLst>
                <a:latin typeface="Times New Roman" pitchFamily="16" charset="0"/>
              </a:rPr>
              <a:t>Decay photons</a:t>
            </a:r>
            <a:r>
              <a:rPr lang="en-GB" sz="2400" dirty="0">
                <a:solidFill>
                  <a:srgbClr val="336699"/>
                </a:solidFill>
                <a:effectLst>
                  <a:outerShdw blurRad="38100" dist="38100" dir="2700000" algn="tl">
                    <a:srgbClr val="000000">
                      <a:alpha val="43137"/>
                    </a:srgbClr>
                  </a:outerShdw>
                </a:effectLst>
                <a:latin typeface="Times New Roman" pitchFamily="16" charset="0"/>
              </a:rPr>
              <a:t>: </a:t>
            </a:r>
          </a:p>
          <a:p>
            <a:pPr algn="ctr"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rgbClr val="336699"/>
              </a:solidFill>
              <a:effectLst>
                <a:outerShdw blurRad="38100" dist="38100" dir="2700000" algn="tl">
                  <a:srgbClr val="000000">
                    <a:alpha val="43137"/>
                  </a:srgbClr>
                </a:outerShdw>
              </a:effectLst>
              <a:latin typeface="Times New Roman" pitchFamily="16" charset="0"/>
            </a:endParaRP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rgbClr val="CC0000"/>
                </a:solidFill>
                <a:effectLst>
                  <a:outerShdw blurRad="38100" dist="38100" dir="2700000" algn="tl">
                    <a:srgbClr val="000000">
                      <a:alpha val="43137"/>
                    </a:srgbClr>
                  </a:outerShdw>
                </a:effectLst>
                <a:latin typeface="Times New Roman" pitchFamily="16" charset="0"/>
              </a:rPr>
              <a:t>Long lived (c</a:t>
            </a:r>
            <a:r>
              <a:rPr lang="en-GB" sz="2400" dirty="0">
                <a:solidFill>
                  <a:srgbClr val="CC0000"/>
                </a:solidFill>
                <a:effectLst>
                  <a:outerShdw blurRad="38100" dist="38100" dir="2700000" algn="tl">
                    <a:srgbClr val="000000">
                      <a:alpha val="43137"/>
                    </a:srgbClr>
                  </a:outerShdw>
                </a:effectLst>
                <a:latin typeface="Symbol" pitchFamily="16" charset="2"/>
              </a:rPr>
              <a:t></a:t>
            </a:r>
            <a:r>
              <a:rPr lang="en-GB" sz="2400" dirty="0">
                <a:solidFill>
                  <a:srgbClr val="CC0000"/>
                </a:solidFill>
                <a:effectLst>
                  <a:outerShdw blurRad="38100" dist="38100" dir="2700000" algn="tl">
                    <a:srgbClr val="000000">
                      <a:alpha val="43137"/>
                    </a:srgbClr>
                  </a:outerShdw>
                </a:effectLst>
                <a:latin typeface="Times New Roman" pitchFamily="16" charset="0"/>
              </a:rPr>
              <a:t> </a:t>
            </a:r>
            <a:r>
              <a:rPr lang="en-GB" sz="2400" dirty="0">
                <a:solidFill>
                  <a:srgbClr val="CC0000"/>
                </a:solidFill>
                <a:effectLst>
                  <a:outerShdw blurRad="38100" dist="38100" dir="2700000" algn="tl">
                    <a:srgbClr val="000000">
                      <a:alpha val="43137"/>
                    </a:srgbClr>
                  </a:outerShdw>
                </a:effectLst>
                <a:latin typeface="Times New Roman" pitchFamily="16" charset="0"/>
                <a:cs typeface="Arial" charset="0"/>
              </a:rPr>
              <a:t>»</a:t>
            </a:r>
            <a:r>
              <a:rPr lang="en-GB" sz="2400" baseline="-25000" dirty="0">
                <a:solidFill>
                  <a:srgbClr val="CC0000"/>
                </a:solidFill>
                <a:effectLst>
                  <a:outerShdw blurRad="38100" dist="38100" dir="2700000" algn="tl">
                    <a:srgbClr val="000000">
                      <a:alpha val="43137"/>
                    </a:srgbClr>
                  </a:outerShdw>
                </a:effectLst>
                <a:latin typeface="Times New Roman" pitchFamily="16" charset="0"/>
              </a:rPr>
              <a:t> </a:t>
            </a:r>
            <a:r>
              <a:rPr lang="en-GB" sz="2400" dirty="0" err="1">
                <a:solidFill>
                  <a:srgbClr val="CC0000"/>
                </a:solidFill>
                <a:effectLst>
                  <a:outerShdw blurRad="38100" dist="38100" dir="2700000" algn="tl">
                    <a:srgbClr val="000000">
                      <a:alpha val="43137"/>
                    </a:srgbClr>
                  </a:outerShdw>
                </a:effectLst>
                <a:latin typeface="Times New Roman" pitchFamily="16" charset="0"/>
              </a:rPr>
              <a:t>c</a:t>
            </a:r>
            <a:r>
              <a:rPr lang="en-GB" sz="2400" dirty="0" err="1">
                <a:solidFill>
                  <a:srgbClr val="CC0000"/>
                </a:solidFill>
                <a:effectLst>
                  <a:outerShdw blurRad="38100" dist="38100" dir="2700000" algn="tl">
                    <a:srgbClr val="000000">
                      <a:alpha val="43137"/>
                    </a:srgbClr>
                  </a:outerShdw>
                </a:effectLst>
                <a:latin typeface="Symbol" pitchFamily="16" charset="2"/>
              </a:rPr>
              <a:t></a:t>
            </a:r>
            <a:r>
              <a:rPr lang="en-GB" sz="2400" baseline="-25000" dirty="0" err="1">
                <a:solidFill>
                  <a:srgbClr val="CC0000"/>
                </a:solidFill>
                <a:effectLst>
                  <a:outerShdw blurRad="38100" dist="38100" dir="2700000" algn="tl">
                    <a:srgbClr val="000000">
                      <a:alpha val="43137"/>
                    </a:srgbClr>
                  </a:outerShdw>
                </a:effectLst>
                <a:latin typeface="Times New Roman" pitchFamily="16" charset="0"/>
              </a:rPr>
              <a:t>AB</a:t>
            </a:r>
            <a:r>
              <a:rPr lang="en-GB" sz="2400" baseline="-25000" dirty="0">
                <a:solidFill>
                  <a:srgbClr val="CC0000"/>
                </a:solidFill>
                <a:effectLst>
                  <a:outerShdw blurRad="38100" dist="38100" dir="2700000" algn="tl">
                    <a:srgbClr val="000000">
                      <a:alpha val="43137"/>
                    </a:srgbClr>
                  </a:outerShdw>
                </a:effectLst>
                <a:latin typeface="Times New Roman" pitchFamily="16" charset="0"/>
              </a:rPr>
              <a:t> </a:t>
            </a:r>
            <a:r>
              <a:rPr lang="en-GB" sz="2400" dirty="0">
                <a:solidFill>
                  <a:srgbClr val="CC0000"/>
                </a:solidFill>
                <a:effectLst>
                  <a:outerShdw blurRad="38100" dist="38100" dir="2700000" algn="tl">
                    <a:srgbClr val="000000">
                      <a:alpha val="43137"/>
                    </a:srgbClr>
                  </a:outerShdw>
                </a:effectLst>
                <a:latin typeface="Times New Roman" pitchFamily="16" charset="0"/>
              </a:rPr>
              <a:t>~ 50-100 fm)    </a:t>
            </a: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rgbClr val="CC0000"/>
              </a:solidFill>
              <a:effectLst>
                <a:outerShdw blurRad="38100" dist="38100" dir="2700000" algn="tl">
                  <a:srgbClr val="000000">
                    <a:alpha val="43137"/>
                  </a:srgbClr>
                </a:outerShdw>
              </a:effectLst>
              <a:latin typeface="Times New Roman" pitchFamily="16" charset="0"/>
            </a:endParaRP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rgbClr val="CC0000"/>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 π</a:t>
            </a:r>
            <a:r>
              <a:rPr lang="en-GB" sz="2400" baseline="300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0</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cs typeface="Times New Roman" pitchFamily="16" charset="0"/>
              </a:rPr>
              <a:t></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γγ</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 </a:t>
            </a:r>
            <a:r>
              <a:rPr lang="en-GB" sz="2400" dirty="0">
                <a:solidFill>
                  <a:srgbClr val="336699"/>
                </a:solidFill>
                <a:effectLst>
                  <a:outerShdw blurRad="38100" dist="38100" dir="2700000" algn="tl">
                    <a:srgbClr val="000000">
                      <a:alpha val="43137"/>
                    </a:srgbClr>
                  </a:outerShdw>
                </a:effectLst>
                <a:latin typeface="Symbol" pitchFamily="16"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γγ</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 </a:t>
            </a:r>
            <a:r>
              <a:rPr lang="en-GB" sz="2400" dirty="0">
                <a:solidFill>
                  <a:srgbClr val="336699"/>
                </a:solidFill>
                <a:effectLst>
                  <a:outerShdw blurRad="38100" dist="38100" dir="2700000" algn="tl">
                    <a:srgbClr val="000000">
                      <a:alpha val="43137"/>
                    </a:srgbClr>
                  </a:outerShdw>
                </a:effectLst>
                <a:latin typeface="Symbol" pitchFamily="16"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ργ</a:t>
            </a:r>
            <a:r>
              <a:rPr lang="en-GB" sz="2400" dirty="0">
                <a:solidFill>
                  <a:srgbClr val="336699"/>
                </a:solidFill>
                <a:effectLst>
                  <a:outerShdw blurRad="38100" dist="38100" dir="2700000" algn="tl">
                    <a:srgbClr val="000000">
                      <a:alpha val="43137"/>
                    </a:srgbClr>
                  </a:outerShdw>
                </a:effectLst>
                <a:latin typeface="Times New Roman" pitchFamily="16" charset="0"/>
              </a:rPr>
              <a:t>/</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ωγ</a:t>
            </a:r>
            <a:r>
              <a:rPr lang="en-GB" sz="2400" dirty="0">
                <a:solidFill>
                  <a:srgbClr val="336699"/>
                </a:solidFill>
                <a:effectLst>
                  <a:outerShdw blurRad="38100" dist="38100" dir="2700000" algn="tl">
                    <a:srgbClr val="000000">
                      <a:alpha val="43137"/>
                    </a:srgbClr>
                  </a:outerShdw>
                </a:effectLst>
                <a:latin typeface="Times New Roman" pitchFamily="16" charset="0"/>
              </a:rPr>
              <a:t>/2</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γ</a:t>
            </a: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endParaRP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rgbClr val="CC0000"/>
                </a:solidFill>
                <a:effectLst>
                  <a:outerShdw blurRad="38100" dist="38100" dir="2700000" algn="tl">
                    <a:srgbClr val="000000">
                      <a:alpha val="43137"/>
                    </a:srgbClr>
                  </a:outerShdw>
                </a:effectLst>
                <a:latin typeface="Times New Roman" pitchFamily="16" charset="0"/>
              </a:rPr>
              <a:t>Shot lived (c</a:t>
            </a:r>
            <a:r>
              <a:rPr lang="en-GB" sz="2400" dirty="0">
                <a:solidFill>
                  <a:srgbClr val="CC0000"/>
                </a:solidFill>
                <a:effectLst>
                  <a:outerShdw blurRad="38100" dist="38100" dir="2700000" algn="tl">
                    <a:srgbClr val="000000">
                      <a:alpha val="43137"/>
                    </a:srgbClr>
                  </a:outerShdw>
                </a:effectLst>
                <a:latin typeface="Symbol" pitchFamily="16" charset="2"/>
              </a:rPr>
              <a:t></a:t>
            </a:r>
            <a:r>
              <a:rPr lang="en-GB" sz="2400" dirty="0">
                <a:solidFill>
                  <a:srgbClr val="CC0000"/>
                </a:solidFill>
                <a:effectLst>
                  <a:outerShdw blurRad="38100" dist="38100" dir="2700000" algn="tl">
                    <a:srgbClr val="000000">
                      <a:alpha val="43137"/>
                    </a:srgbClr>
                  </a:outerShdw>
                </a:effectLst>
                <a:latin typeface="Times New Roman" pitchFamily="16" charset="0"/>
              </a:rPr>
              <a:t> </a:t>
            </a:r>
            <a:r>
              <a:rPr lang="en-GB" sz="2400" dirty="0">
                <a:solidFill>
                  <a:srgbClr val="CC0000"/>
                </a:solidFill>
                <a:effectLst>
                  <a:outerShdw blurRad="38100" dist="38100" dir="2700000" algn="tl">
                    <a:srgbClr val="000000">
                      <a:alpha val="43137"/>
                    </a:srgbClr>
                  </a:outerShdw>
                </a:effectLst>
                <a:latin typeface="Symbol" pitchFamily="16" charset="2"/>
              </a:rPr>
              <a:t></a:t>
            </a:r>
            <a:r>
              <a:rPr lang="en-GB" sz="2400" baseline="-25000" dirty="0">
                <a:solidFill>
                  <a:srgbClr val="CC0000"/>
                </a:solidFill>
                <a:effectLst>
                  <a:outerShdw blurRad="38100" dist="38100" dir="2700000" algn="tl">
                    <a:srgbClr val="000000">
                      <a:alpha val="43137"/>
                    </a:srgbClr>
                  </a:outerShdw>
                </a:effectLst>
                <a:latin typeface="Times New Roman" pitchFamily="16" charset="0"/>
              </a:rPr>
              <a:t> </a:t>
            </a:r>
            <a:r>
              <a:rPr lang="en-GB" sz="2400" dirty="0" err="1">
                <a:solidFill>
                  <a:srgbClr val="CC0000"/>
                </a:solidFill>
                <a:effectLst>
                  <a:outerShdw blurRad="38100" dist="38100" dir="2700000" algn="tl">
                    <a:srgbClr val="000000">
                      <a:alpha val="43137"/>
                    </a:srgbClr>
                  </a:outerShdw>
                </a:effectLst>
                <a:latin typeface="Times New Roman" pitchFamily="16" charset="0"/>
              </a:rPr>
              <a:t>c</a:t>
            </a:r>
            <a:r>
              <a:rPr lang="en-GB" sz="2400" dirty="0" err="1">
                <a:solidFill>
                  <a:srgbClr val="CC0000"/>
                </a:solidFill>
                <a:effectLst>
                  <a:outerShdw blurRad="38100" dist="38100" dir="2700000" algn="tl">
                    <a:srgbClr val="000000">
                      <a:alpha val="43137"/>
                    </a:srgbClr>
                  </a:outerShdw>
                </a:effectLst>
                <a:latin typeface="Symbol" pitchFamily="16" charset="2"/>
              </a:rPr>
              <a:t></a:t>
            </a:r>
            <a:r>
              <a:rPr lang="en-GB" sz="2400" baseline="-25000" dirty="0" err="1">
                <a:solidFill>
                  <a:srgbClr val="CC0000"/>
                </a:solidFill>
                <a:effectLst>
                  <a:outerShdw blurRad="38100" dist="38100" dir="2700000" algn="tl">
                    <a:srgbClr val="000000">
                      <a:alpha val="43137"/>
                    </a:srgbClr>
                  </a:outerShdw>
                </a:effectLst>
                <a:latin typeface="Times New Roman" pitchFamily="16" charset="0"/>
              </a:rPr>
              <a:t>AB</a:t>
            </a:r>
            <a:r>
              <a:rPr lang="en-GB" sz="2400" baseline="-25000" dirty="0">
                <a:solidFill>
                  <a:srgbClr val="CC0000"/>
                </a:solidFill>
                <a:effectLst>
                  <a:outerShdw blurRad="38100" dist="38100" dir="2700000" algn="tl">
                    <a:srgbClr val="000000">
                      <a:alpha val="43137"/>
                    </a:srgbClr>
                  </a:outerShdw>
                </a:effectLst>
                <a:latin typeface="Times New Roman" pitchFamily="16" charset="0"/>
              </a:rPr>
              <a:t> </a:t>
            </a:r>
            <a:r>
              <a:rPr lang="en-GB" sz="2400" dirty="0">
                <a:solidFill>
                  <a:srgbClr val="CC0000"/>
                </a:solidFill>
                <a:effectLst>
                  <a:outerShdw blurRad="38100" dist="38100" dir="2700000" algn="tl">
                    <a:srgbClr val="000000">
                      <a:alpha val="43137"/>
                    </a:srgbClr>
                  </a:outerShdw>
                </a:effectLst>
                <a:latin typeface="Times New Roman" pitchFamily="16" charset="0"/>
              </a:rPr>
              <a:t>~ 50-100 fm)                                  </a:t>
            </a: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rgbClr val="CC0000"/>
              </a:solidFill>
              <a:effectLst>
                <a:outerShdw blurRad="38100" dist="38100" dir="2700000" algn="tl">
                  <a:srgbClr val="000000">
                    <a:alpha val="43137"/>
                  </a:srgbClr>
                </a:outerShdw>
              </a:effectLst>
              <a:latin typeface="Times New Roman" pitchFamily="16" charset="0"/>
              <a:cs typeface="Times New Roman" pitchFamily="16" charset="0"/>
            </a:endParaRP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rgbClr val="CC0000"/>
              </a:solidFill>
              <a:effectLst>
                <a:outerShdw blurRad="38100" dist="38100" dir="2700000" algn="tl">
                  <a:srgbClr val="000000">
                    <a:alpha val="43137"/>
                  </a:srgbClr>
                </a:outerShdw>
              </a:effectLst>
              <a:latin typeface="Times New Roman" pitchFamily="16" charset="0"/>
              <a:cs typeface="Times New Roman" pitchFamily="16" charset="0"/>
            </a:endParaRPr>
          </a:p>
          <a:p>
            <a:pPr lvl="1" fontAlgn="auto">
              <a:spcBef>
                <a:spcPts val="6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ω</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πγ</a:t>
            </a:r>
            <a:r>
              <a:rPr lang="en-GB" sz="2400" dirty="0">
                <a:solidFill>
                  <a:srgbClr val="336699"/>
                </a:solidFill>
                <a:effectLst>
                  <a:outerShdw blurRad="38100" dist="38100" dir="2700000" algn="tl">
                    <a:srgbClr val="000000">
                      <a:alpha val="43137"/>
                    </a:srgbClr>
                  </a:outerShdw>
                </a:effectLst>
                <a:latin typeface="Times New Roman" pitchFamily="16" charset="0"/>
              </a:rPr>
              <a:t>, a</a:t>
            </a:r>
            <a:r>
              <a:rPr lang="en-GB" sz="2400" baseline="-25000" dirty="0">
                <a:solidFill>
                  <a:srgbClr val="336699"/>
                </a:solidFill>
                <a:effectLst>
                  <a:outerShdw blurRad="38100" dist="38100" dir="2700000" algn="tl">
                    <a:srgbClr val="000000">
                      <a:alpha val="43137"/>
                    </a:srgbClr>
                  </a:outerShdw>
                </a:effectLst>
                <a:latin typeface="Times New Roman" pitchFamily="16" charset="0"/>
              </a:rPr>
              <a:t>1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πγ</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Δ</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rPr>
              <a:t>N</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γ</a:t>
            </a:r>
            <a:r>
              <a:rPr lang="en-GB" sz="2400" dirty="0">
                <a:solidFill>
                  <a:srgbClr val="336699"/>
                </a:solidFill>
                <a:effectLst>
                  <a:outerShdw blurRad="38100" dist="38100" dir="2700000" algn="tl">
                    <a:srgbClr val="000000">
                      <a:alpha val="43137"/>
                    </a:srgbClr>
                  </a:outerShdw>
                </a:effectLst>
                <a:latin typeface="Times New Roman" pitchFamily="16" charset="0"/>
              </a:rPr>
              <a:t>, K</a:t>
            </a:r>
            <a:r>
              <a:rPr lang="en-GB" sz="2400" baseline="30000" dirty="0">
                <a:solidFill>
                  <a:srgbClr val="336699"/>
                </a:solidFill>
                <a:effectLst>
                  <a:outerShdw blurRad="38100" dist="38100" dir="2700000" algn="tl">
                    <a:srgbClr val="000000">
                      <a:alpha val="43137"/>
                    </a:srgbClr>
                  </a:outerShdw>
                </a:effectLst>
                <a:latin typeface="Times New Roman" pitchFamily="16" charset="0"/>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rPr>
              <a:t>K</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γ</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Symbol" pitchFamily="16" charset="2"/>
                <a:cs typeface="Times New Roman" pitchFamily="16" charset="0"/>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Symbol" pitchFamily="16" charset="2"/>
              </a:rPr>
              <a:t></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γ</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ρ</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a:solidFill>
                  <a:srgbClr val="336699"/>
                </a:solidFill>
                <a:effectLst>
                  <a:outerShdw blurRad="38100" dist="38100" dir="2700000" algn="tl">
                    <a:srgbClr val="000000">
                      <a:alpha val="43137"/>
                    </a:srgbClr>
                  </a:outerShdw>
                </a:effectLst>
                <a:latin typeface="Wingdings" charset="2"/>
              </a:rPr>
              <a:t></a:t>
            </a:r>
            <a:r>
              <a:rPr lang="en-GB" sz="2400" dirty="0">
                <a:solidFill>
                  <a:srgbClr val="336699"/>
                </a:solidFill>
                <a:effectLst>
                  <a:outerShdw blurRad="38100" dist="38100" dir="2700000" algn="tl">
                    <a:srgbClr val="000000">
                      <a:alpha val="43137"/>
                    </a:srgbClr>
                  </a:outerShdw>
                </a:effectLst>
                <a:latin typeface="Times New Roman" pitchFamily="16" charset="0"/>
              </a:rPr>
              <a:t> </a:t>
            </a:r>
            <a:r>
              <a:rPr lang="en-GB" sz="2400" dirty="0" err="1">
                <a:solidFill>
                  <a:srgbClr val="336699"/>
                </a:solidFill>
                <a:effectLst>
                  <a:outerShdw blurRad="38100" dist="38100" dir="2700000" algn="tl">
                    <a:srgbClr val="000000">
                      <a:alpha val="43137"/>
                    </a:srgbClr>
                  </a:outerShdw>
                </a:effectLst>
                <a:latin typeface="Times New Roman" pitchFamily="16" charset="0"/>
                <a:cs typeface="Times New Roman" pitchFamily="16" charset="0"/>
              </a:rPr>
              <a:t>ππγ</a:t>
            </a:r>
            <a:r>
              <a:rPr lang="en-GB" sz="2400" dirty="0">
                <a:solidFill>
                  <a:srgbClr val="336699"/>
                </a:solidFill>
                <a:effectLst>
                  <a:outerShdw blurRad="38100" dist="38100" dir="2700000" algn="tl">
                    <a:srgbClr val="000000">
                      <a:alpha val="43137"/>
                    </a:srgbClr>
                  </a:outerShdw>
                </a:effectLst>
                <a:latin typeface="Times New Roman" pitchFamily="16" charset="0"/>
              </a:rPr>
              <a:t>, . .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a:srcRect t="5905" r="7066"/>
          <a:stretch>
            <a:fillRect/>
          </a:stretch>
        </p:blipFill>
        <p:spPr bwMode="auto">
          <a:xfrm>
            <a:off x="4576763" y="2017713"/>
            <a:ext cx="4392612" cy="3095625"/>
          </a:xfrm>
          <a:prstGeom prst="rect">
            <a:avLst/>
          </a:prstGeom>
          <a:noFill/>
          <a:ln w="9525">
            <a:noFill/>
            <a:miter lim="800000"/>
            <a:headEnd/>
            <a:tailEnd/>
          </a:ln>
        </p:spPr>
      </p:pic>
      <p:sp>
        <p:nvSpPr>
          <p:cNvPr id="58371" name="AutoShape 5"/>
          <p:cNvSpPr>
            <a:spLocks noChangeArrowheads="1"/>
          </p:cNvSpPr>
          <p:nvPr/>
        </p:nvSpPr>
        <p:spPr bwMode="auto">
          <a:xfrm>
            <a:off x="5673725" y="5287963"/>
            <a:ext cx="3106738" cy="463550"/>
          </a:xfrm>
          <a:prstGeom prst="roundRect">
            <a:avLst>
              <a:gd name="adj" fmla="val 431"/>
            </a:avLst>
          </a:prstGeom>
          <a:noFill/>
          <a:ln w="9525">
            <a:noFill/>
            <a:round/>
            <a:headEnd/>
            <a:tailEnd/>
          </a:ln>
        </p:spPr>
        <p:txBody>
          <a:bodyPr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alibri" pitchFamily="34" charset="0"/>
              </a:rPr>
              <a:t>arXiv:0712.0732v2 </a:t>
            </a:r>
          </a:p>
        </p:txBody>
      </p:sp>
      <p:sp>
        <p:nvSpPr>
          <p:cNvPr id="58372" name="Text Box 11"/>
          <p:cNvSpPr txBox="1">
            <a:spLocks noChangeArrowheads="1"/>
          </p:cNvSpPr>
          <p:nvPr/>
        </p:nvSpPr>
        <p:spPr bwMode="auto">
          <a:xfrm>
            <a:off x="411163" y="5422900"/>
            <a:ext cx="3698875" cy="390525"/>
          </a:xfrm>
          <a:prstGeom prst="rect">
            <a:avLst/>
          </a:prstGeom>
          <a:solidFill>
            <a:srgbClr val="FFFF75"/>
          </a:solidFill>
          <a:ln w="9525">
            <a:noFill/>
            <a:miter lim="800000"/>
            <a:headEnd/>
            <a:tailEnd/>
          </a:ln>
        </p:spPr>
        <p:txBody>
          <a:bodyPr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alibri" pitchFamily="34" charset="0"/>
              </a:rPr>
              <a:t>PRL </a:t>
            </a:r>
            <a:r>
              <a:rPr lang="en-GB" sz="2400" b="1">
                <a:latin typeface="Calibri" pitchFamily="34" charset="0"/>
              </a:rPr>
              <a:t>96, </a:t>
            </a:r>
            <a:r>
              <a:rPr lang="en-GB" sz="2400">
                <a:latin typeface="Calibri" pitchFamily="34" charset="0"/>
              </a:rPr>
              <a:t>202302 (2006)</a:t>
            </a:r>
          </a:p>
        </p:txBody>
      </p:sp>
      <p:grpSp>
        <p:nvGrpSpPr>
          <p:cNvPr id="58373" name="Group 12"/>
          <p:cNvGrpSpPr>
            <a:grpSpLocks/>
          </p:cNvGrpSpPr>
          <p:nvPr/>
        </p:nvGrpSpPr>
        <p:grpSpPr bwMode="auto">
          <a:xfrm>
            <a:off x="827088" y="1268413"/>
            <a:ext cx="3527425" cy="831850"/>
            <a:chOff x="521" y="799"/>
            <a:chExt cx="2222" cy="524"/>
          </a:xfrm>
        </p:grpSpPr>
        <p:sp>
          <p:nvSpPr>
            <p:cNvPr id="58383" name="AutoShape 13"/>
            <p:cNvSpPr>
              <a:spLocks noChangeArrowheads="1"/>
            </p:cNvSpPr>
            <p:nvPr/>
          </p:nvSpPr>
          <p:spPr bwMode="auto">
            <a:xfrm>
              <a:off x="521" y="799"/>
              <a:ext cx="2223" cy="520"/>
            </a:xfrm>
            <a:prstGeom prst="roundRect">
              <a:avLst>
                <a:gd name="adj" fmla="val 190"/>
              </a:avLst>
            </a:prstGeom>
            <a:solidFill>
              <a:srgbClr val="FFFFFF"/>
            </a:solidFill>
            <a:ln w="9525">
              <a:noFill/>
              <a:round/>
              <a:headEnd/>
              <a:tailEnd/>
            </a:ln>
          </p:spPr>
          <p:txBody>
            <a:bodyPr wrap="none" anchor="ctr"/>
            <a:lstStyle/>
            <a:p>
              <a:endParaRPr lang="en-US">
                <a:latin typeface="Calibri" pitchFamily="34" charset="0"/>
              </a:endParaRPr>
            </a:p>
          </p:txBody>
        </p:sp>
        <p:sp>
          <p:nvSpPr>
            <p:cNvPr id="58384" name="Text Box 14"/>
            <p:cNvSpPr txBox="1">
              <a:spLocks noChangeArrowheads="1"/>
            </p:cNvSpPr>
            <p:nvPr/>
          </p:nvSpPr>
          <p:spPr bwMode="auto">
            <a:xfrm>
              <a:off x="521" y="799"/>
              <a:ext cx="2223" cy="525"/>
            </a:xfrm>
            <a:prstGeom prst="rect">
              <a:avLst/>
            </a:prstGeom>
            <a:noFill/>
            <a:ln w="9525">
              <a:noFill/>
              <a:miter lim="800000"/>
              <a:headEnd/>
              <a:tailEnd/>
            </a:ln>
          </p:spPr>
          <p:txBody>
            <a:bodyPr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Calibri" pitchFamily="34" charset="0"/>
                </a:rPr>
                <a:t>Hydrodynamic with a thermalization </a:t>
              </a:r>
            </a:p>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Calibri" pitchFamily="34" charset="0"/>
                </a:rPr>
                <a:t>at early times followed by </a:t>
              </a:r>
            </a:p>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Calibri" pitchFamily="34" charset="0"/>
                </a:rPr>
                <a:t>hadronization and decoupling.</a:t>
              </a:r>
            </a:p>
          </p:txBody>
        </p:sp>
      </p:grpSp>
      <p:pic>
        <p:nvPicPr>
          <p:cNvPr id="58374" name="Picture 15"/>
          <p:cNvPicPr>
            <a:picLocks noChangeAspect="1" noChangeArrowheads="1"/>
          </p:cNvPicPr>
          <p:nvPr/>
        </p:nvPicPr>
        <p:blipFill>
          <a:blip r:embed="rId4"/>
          <a:srcRect t="8395" r="7822"/>
          <a:stretch>
            <a:fillRect/>
          </a:stretch>
        </p:blipFill>
        <p:spPr bwMode="auto">
          <a:xfrm>
            <a:off x="179388" y="2060575"/>
            <a:ext cx="4464050" cy="3081338"/>
          </a:xfrm>
          <a:prstGeom prst="rect">
            <a:avLst/>
          </a:prstGeom>
          <a:noFill/>
          <a:ln w="9525">
            <a:noFill/>
            <a:miter lim="800000"/>
            <a:headEnd/>
            <a:tailEnd/>
          </a:ln>
        </p:spPr>
      </p:pic>
      <p:grpSp>
        <p:nvGrpSpPr>
          <p:cNvPr id="58375" name="Group 16"/>
          <p:cNvGrpSpPr>
            <a:grpSpLocks/>
          </p:cNvGrpSpPr>
          <p:nvPr/>
        </p:nvGrpSpPr>
        <p:grpSpPr bwMode="auto">
          <a:xfrm>
            <a:off x="614363" y="428625"/>
            <a:ext cx="2781300" cy="422275"/>
            <a:chOff x="387" y="270"/>
            <a:chExt cx="1752" cy="266"/>
          </a:xfrm>
        </p:grpSpPr>
        <p:sp>
          <p:nvSpPr>
            <p:cNvPr id="58381" name="AutoShape 17"/>
            <p:cNvSpPr>
              <a:spLocks noChangeArrowheads="1"/>
            </p:cNvSpPr>
            <p:nvPr/>
          </p:nvSpPr>
          <p:spPr bwMode="auto">
            <a:xfrm>
              <a:off x="396" y="289"/>
              <a:ext cx="1743" cy="247"/>
            </a:xfrm>
            <a:prstGeom prst="roundRect">
              <a:avLst>
                <a:gd name="adj" fmla="val 403"/>
              </a:avLst>
            </a:prstGeom>
            <a:noFill/>
            <a:ln w="25560">
              <a:solidFill>
                <a:srgbClr val="000000"/>
              </a:solidFill>
              <a:round/>
              <a:headEnd/>
              <a:tailEnd/>
            </a:ln>
          </p:spPr>
          <p:txBody>
            <a:bodyPr wrap="none" anchor="ctr"/>
            <a:lstStyle/>
            <a:p>
              <a:endParaRPr lang="en-US">
                <a:latin typeface="Calibri" pitchFamily="34" charset="0"/>
              </a:endParaRPr>
            </a:p>
          </p:txBody>
        </p:sp>
        <p:sp>
          <p:nvSpPr>
            <p:cNvPr id="58382" name="AutoShape 18"/>
            <p:cNvSpPr>
              <a:spLocks noChangeArrowheads="1"/>
            </p:cNvSpPr>
            <p:nvPr/>
          </p:nvSpPr>
          <p:spPr bwMode="auto">
            <a:xfrm>
              <a:off x="387" y="270"/>
              <a:ext cx="1508" cy="247"/>
            </a:xfrm>
            <a:prstGeom prst="roundRect">
              <a:avLst>
                <a:gd name="adj" fmla="val 403"/>
              </a:avLst>
            </a:prstGeom>
            <a:noFill/>
            <a:ln w="9525">
              <a:noFill/>
              <a:round/>
              <a:headEnd/>
              <a:tailEnd/>
            </a:ln>
          </p:spPr>
          <p:txBody>
            <a:bodyPr wrap="none"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alibri" pitchFamily="34" charset="0"/>
                </a:rPr>
                <a:t>Rupa et al calculation</a:t>
              </a:r>
            </a:p>
          </p:txBody>
        </p:sp>
      </p:grpSp>
      <p:grpSp>
        <p:nvGrpSpPr>
          <p:cNvPr id="58376" name="Group 19"/>
          <p:cNvGrpSpPr>
            <a:grpSpLocks/>
          </p:cNvGrpSpPr>
          <p:nvPr/>
        </p:nvGrpSpPr>
        <p:grpSpPr bwMode="auto">
          <a:xfrm>
            <a:off x="4773613" y="400050"/>
            <a:ext cx="3209925" cy="390525"/>
            <a:chOff x="2925" y="572"/>
            <a:chExt cx="1635" cy="246"/>
          </a:xfrm>
        </p:grpSpPr>
        <p:sp>
          <p:nvSpPr>
            <p:cNvPr id="58379" name="AutoShape 20"/>
            <p:cNvSpPr>
              <a:spLocks noChangeArrowheads="1"/>
            </p:cNvSpPr>
            <p:nvPr/>
          </p:nvSpPr>
          <p:spPr bwMode="auto">
            <a:xfrm>
              <a:off x="2925" y="572"/>
              <a:ext cx="1636" cy="247"/>
            </a:xfrm>
            <a:prstGeom prst="roundRect">
              <a:avLst>
                <a:gd name="adj" fmla="val 403"/>
              </a:avLst>
            </a:prstGeom>
            <a:noFill/>
            <a:ln w="25560">
              <a:solidFill>
                <a:srgbClr val="000000"/>
              </a:solidFill>
              <a:round/>
              <a:headEnd/>
              <a:tailEnd/>
            </a:ln>
          </p:spPr>
          <p:txBody>
            <a:bodyPr wrap="none" anchor="ctr"/>
            <a:lstStyle/>
            <a:p>
              <a:endParaRPr lang="en-US">
                <a:latin typeface="Calibri" pitchFamily="34" charset="0"/>
              </a:endParaRPr>
            </a:p>
          </p:txBody>
        </p:sp>
        <p:sp>
          <p:nvSpPr>
            <p:cNvPr id="58380" name="AutoShape 21"/>
            <p:cNvSpPr>
              <a:spLocks noChangeArrowheads="1"/>
            </p:cNvSpPr>
            <p:nvPr/>
          </p:nvSpPr>
          <p:spPr bwMode="auto">
            <a:xfrm>
              <a:off x="2925" y="572"/>
              <a:ext cx="1636" cy="247"/>
            </a:xfrm>
            <a:prstGeom prst="roundRect">
              <a:avLst>
                <a:gd name="adj" fmla="val 403"/>
              </a:avLst>
            </a:prstGeom>
            <a:noFill/>
            <a:ln w="9525">
              <a:noFill/>
              <a:round/>
              <a:headEnd/>
              <a:tailEnd/>
            </a:ln>
          </p:spPr>
          <p:txBody>
            <a:bodyPr wrap="none"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alibri" pitchFamily="34" charset="0"/>
                </a:rPr>
                <a:t>Tuibide et al calculation</a:t>
              </a:r>
            </a:p>
          </p:txBody>
        </p:sp>
      </p:grpSp>
      <p:sp>
        <p:nvSpPr>
          <p:cNvPr id="58377" name="Text Box 22"/>
          <p:cNvSpPr txBox="1">
            <a:spLocks noChangeArrowheads="1"/>
          </p:cNvSpPr>
          <p:nvPr/>
        </p:nvSpPr>
        <p:spPr bwMode="auto">
          <a:xfrm>
            <a:off x="5148263" y="1268413"/>
            <a:ext cx="3384550" cy="530225"/>
          </a:xfrm>
          <a:prstGeom prst="rect">
            <a:avLst/>
          </a:prstGeom>
          <a:noFill/>
          <a:ln w="9525">
            <a:noFill/>
            <a:miter lim="800000"/>
            <a:headEnd/>
            <a:tailEnd/>
          </a:ln>
        </p:spPr>
        <p:txBody>
          <a:bodyPr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latin typeface="Calibri" pitchFamily="34" charset="0"/>
              </a:rPr>
              <a:t>2D+1 hydrodynamical model.</a:t>
            </a:r>
          </a:p>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latin typeface="Calibri" pitchFamily="34" charset="0"/>
              </a:rPr>
              <a:t>Several different sources are considered.</a:t>
            </a:r>
          </a:p>
        </p:txBody>
      </p:sp>
      <p:sp>
        <p:nvSpPr>
          <p:cNvPr id="58378" name="AutoShape 25"/>
          <p:cNvSpPr>
            <a:spLocks noChangeArrowheads="1"/>
          </p:cNvSpPr>
          <p:nvPr/>
        </p:nvSpPr>
        <p:spPr bwMode="auto">
          <a:xfrm>
            <a:off x="4005263" y="6094413"/>
            <a:ext cx="4235450" cy="392112"/>
          </a:xfrm>
          <a:prstGeom prst="roundRect">
            <a:avLst>
              <a:gd name="adj" fmla="val 403"/>
            </a:avLst>
          </a:prstGeom>
          <a:noFill/>
          <a:ln w="9525">
            <a:noFill/>
            <a:round/>
            <a:headEnd/>
            <a:tailEnd/>
          </a:ln>
        </p:spPr>
        <p:txBody>
          <a:bodyPr wrap="none" lIns="90000" tIns="46800" rIns="90000" bIns="46800">
            <a:spAutoFit/>
          </a:bodyPr>
          <a:lstStyle/>
          <a:p>
            <a:pPr>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alibri" pitchFamily="34" charset="0"/>
              </a:rPr>
              <a:t>consistent to theoretical calculation … ?</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574675" y="234950"/>
            <a:ext cx="8001000" cy="601663"/>
          </a:xfrm>
          <a:prstGeom prst="rect">
            <a:avLst/>
          </a:prstGeom>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tx1"/>
                </a:solidFill>
                <a:effectLst>
                  <a:outerShdw blurRad="38100" dist="38100" dir="2700000" algn="tl">
                    <a:srgbClr val="000000">
                      <a:alpha val="43137"/>
                    </a:srgbClr>
                  </a:outerShdw>
                </a:effectLst>
                <a:latin typeface="Comic Sans MS" pitchFamily="66" charset="0"/>
                <a:ea typeface="+mj-ea"/>
                <a:cs typeface="+mj-cs"/>
              </a:rPr>
              <a:t>Subtraction and Tagging methods</a:t>
            </a:r>
          </a:p>
        </p:txBody>
      </p:sp>
      <p:sp>
        <p:nvSpPr>
          <p:cNvPr id="8" name="Rectangle 2"/>
          <p:cNvSpPr txBox="1">
            <a:spLocks noChangeArrowheads="1"/>
          </p:cNvSpPr>
          <p:nvPr/>
        </p:nvSpPr>
        <p:spPr>
          <a:xfrm>
            <a:off x="4859338" y="1530350"/>
            <a:ext cx="4038600" cy="4530725"/>
          </a:xfrm>
          <a:prstGeom prst="rect">
            <a:avLst/>
          </a:prstGeom>
          <a:ln/>
        </p:spPr>
        <p:txBody>
          <a:bodyPr>
            <a:normAutofit/>
          </a:bodyPr>
          <a:lstStyle/>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Measure photon spectrum and remove those photons which make </a:t>
            </a:r>
            <a:r>
              <a:rPr lang="en-GB" b="1" dirty="0">
                <a:solidFill>
                  <a:schemeClr val="tx1">
                    <a:lumMod val="95000"/>
                    <a:lumOff val="5000"/>
                  </a:schemeClr>
                </a:solidFill>
                <a:effectLst>
                  <a:outerShdw blurRad="38100" dist="38100" dir="2700000" algn="tl">
                    <a:srgbClr val="000000">
                      <a:alpha val="43137"/>
                    </a:srgbClr>
                  </a:outerShdw>
                </a:effectLst>
                <a:latin typeface="Symbol" pitchFamily="18" charset="2"/>
              </a:rPr>
              <a:t></a:t>
            </a:r>
            <a:r>
              <a:rPr lang="en-GB" b="1" baseline="30000" dirty="0">
                <a:solidFill>
                  <a:schemeClr val="tx1">
                    <a:lumMod val="95000"/>
                    <a:lumOff val="5000"/>
                  </a:schemeClr>
                </a:solidFill>
                <a:effectLst>
                  <a:outerShdw blurRad="38100" dist="38100" dir="2700000" algn="tl">
                    <a:srgbClr val="000000">
                      <a:alpha val="43137"/>
                    </a:srgbClr>
                  </a:outerShdw>
                </a:effectLst>
                <a:latin typeface="Symbol" pitchFamily="18" charset="2"/>
              </a:rPr>
              <a:t>0</a:t>
            </a:r>
            <a:r>
              <a:rPr lang="en-GB" b="1" dirty="0">
                <a:solidFill>
                  <a:schemeClr val="tx1">
                    <a:lumMod val="95000"/>
                    <a:lumOff val="5000"/>
                  </a:schemeClr>
                </a:solidFill>
                <a:effectLst>
                  <a:outerShdw blurRad="38100" dist="38100" dir="2700000" algn="tl">
                    <a:srgbClr val="000000">
                      <a:alpha val="43137"/>
                    </a:srgbClr>
                  </a:outerShdw>
                </a:effectLst>
                <a:latin typeface="Symbol" pitchFamily="18" charset="2"/>
              </a:rPr>
              <a:t> </a:t>
            </a:r>
            <a:r>
              <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mass with any other</a:t>
            </a: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endPar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Correct direct photon candidate sample for contribution from </a:t>
            </a:r>
            <a:r>
              <a:rPr lang="en-GB" b="1" dirty="0">
                <a:solidFill>
                  <a:schemeClr val="tx1">
                    <a:lumMod val="95000"/>
                    <a:lumOff val="5000"/>
                  </a:schemeClr>
                </a:solidFill>
                <a:effectLst>
                  <a:outerShdw blurRad="38100" dist="38100" dir="2700000" algn="tl">
                    <a:srgbClr val="000000">
                      <a:alpha val="43137"/>
                    </a:srgbClr>
                  </a:outerShdw>
                </a:effectLst>
                <a:latin typeface="Symbol" pitchFamily="18" charset="2"/>
              </a:rPr>
              <a:t></a:t>
            </a:r>
            <a:r>
              <a:rPr lang="en-GB" b="1" baseline="30000" dirty="0">
                <a:solidFill>
                  <a:schemeClr val="tx1">
                    <a:lumMod val="95000"/>
                    <a:lumOff val="5000"/>
                  </a:schemeClr>
                </a:solidFill>
                <a:effectLst>
                  <a:outerShdw blurRad="38100" dist="38100" dir="2700000" algn="tl">
                    <a:srgbClr val="000000">
                      <a:alpha val="43137"/>
                    </a:srgbClr>
                  </a:outerShdw>
                </a:effectLst>
                <a:latin typeface="Symbol" pitchFamily="18" charset="2"/>
              </a:rPr>
              <a:t>0</a:t>
            </a:r>
            <a:r>
              <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decay photons with missing partner and for direct photons with fake partners</a:t>
            </a: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endPar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Subtract contribution from </a:t>
            </a:r>
            <a:r>
              <a:rPr lang="en-GB" b="1" dirty="0">
                <a:solidFill>
                  <a:schemeClr val="tx1">
                    <a:lumMod val="95000"/>
                    <a:lumOff val="5000"/>
                  </a:schemeClr>
                </a:solidFill>
                <a:effectLst>
                  <a:outerShdw blurRad="38100" dist="38100" dir="2700000" algn="tl">
                    <a:srgbClr val="000000">
                      <a:alpha val="43137"/>
                    </a:srgbClr>
                  </a:outerShdw>
                </a:effectLst>
                <a:latin typeface="Symbol" pitchFamily="18" charset="2"/>
              </a:rPr>
              <a:t>, </a:t>
            </a:r>
            <a:r>
              <a:rPr lang="en-GB" b="1"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 etc. decays</a:t>
            </a:r>
          </a:p>
        </p:txBody>
      </p:sp>
      <p:sp>
        <p:nvSpPr>
          <p:cNvPr id="9" name="Rectangle 3"/>
          <p:cNvSpPr txBox="1">
            <a:spLocks noChangeArrowheads="1"/>
          </p:cNvSpPr>
          <p:nvPr/>
        </p:nvSpPr>
        <p:spPr>
          <a:xfrm>
            <a:off x="395288" y="1628775"/>
            <a:ext cx="4038600" cy="3959225"/>
          </a:xfrm>
          <a:prstGeom prst="rect">
            <a:avLst/>
          </a:prstGeom>
          <a:ln/>
        </p:spPr>
        <p:txBody>
          <a:bodyPr>
            <a:normAutofit/>
          </a:bodyPr>
          <a:lstStyle/>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b="1" dirty="0">
                <a:effectLst>
                  <a:outerShdw blurRad="38100" dist="38100" dir="2700000" algn="tl">
                    <a:srgbClr val="000000">
                      <a:alpha val="43137"/>
                    </a:srgbClr>
                  </a:outerShdw>
                </a:effectLst>
                <a:latin typeface="Comic Sans MS" pitchFamily="66" charset="0"/>
              </a:rPr>
              <a:t>Measure yield of inclusive photons corrected for </a:t>
            </a:r>
            <a:r>
              <a:rPr lang="en-GB" b="1" dirty="0" err="1">
                <a:effectLst>
                  <a:outerShdw blurRad="38100" dist="38100" dir="2700000" algn="tl">
                    <a:srgbClr val="000000">
                      <a:alpha val="43137"/>
                    </a:srgbClr>
                  </a:outerShdw>
                </a:effectLst>
                <a:latin typeface="Comic Sans MS" pitchFamily="66" charset="0"/>
              </a:rPr>
              <a:t>hadron</a:t>
            </a:r>
            <a:r>
              <a:rPr lang="en-GB" b="1" dirty="0">
                <a:effectLst>
                  <a:outerShdw blurRad="38100" dist="38100" dir="2700000" algn="tl">
                    <a:srgbClr val="000000">
                      <a:alpha val="43137"/>
                    </a:srgbClr>
                  </a:outerShdw>
                </a:effectLst>
                <a:latin typeface="Comic Sans MS" pitchFamily="66" charset="0"/>
              </a:rPr>
              <a:t> contaminations, conversion, efficiency and acceptance.</a:t>
            </a: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endParaRPr lang="en-GB" b="1" dirty="0">
              <a:effectLst>
                <a:outerShdw blurRad="38100" dist="38100" dir="2700000" algn="tl">
                  <a:srgbClr val="000000">
                    <a:alpha val="43137"/>
                  </a:srgbClr>
                </a:outerShdw>
              </a:effectLst>
              <a:latin typeface="Comic Sans MS" pitchFamily="66" charset="0"/>
            </a:endParaRP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b="1" dirty="0">
                <a:effectLst>
                  <a:outerShdw blurRad="38100" dist="38100" dir="2700000" algn="tl">
                    <a:srgbClr val="000000">
                      <a:alpha val="43137"/>
                    </a:srgbClr>
                  </a:outerShdw>
                </a:effectLst>
                <a:latin typeface="Comic Sans MS" pitchFamily="66" charset="0"/>
              </a:rPr>
              <a:t>Measure spectrum of </a:t>
            </a:r>
            <a:r>
              <a:rPr lang="en-GB" b="1" dirty="0">
                <a:effectLst>
                  <a:outerShdw blurRad="38100" dist="38100" dir="2700000" algn="tl">
                    <a:srgbClr val="000000">
                      <a:alpha val="43137"/>
                    </a:srgbClr>
                  </a:outerShdw>
                </a:effectLst>
                <a:latin typeface="Symbol" pitchFamily="18" charset="2"/>
              </a:rPr>
              <a:t></a:t>
            </a:r>
            <a:r>
              <a:rPr lang="en-GB" b="1" baseline="30000" dirty="0">
                <a:effectLst>
                  <a:outerShdw blurRad="38100" dist="38100" dir="2700000" algn="tl">
                    <a:srgbClr val="000000">
                      <a:alpha val="43137"/>
                    </a:srgbClr>
                  </a:outerShdw>
                </a:effectLst>
                <a:latin typeface="Symbol" pitchFamily="18" charset="2"/>
              </a:rPr>
              <a:t>0</a:t>
            </a:r>
            <a:r>
              <a:rPr lang="en-GB" b="1" dirty="0">
                <a:effectLst>
                  <a:outerShdw blurRad="38100" dist="38100" dir="2700000" algn="tl">
                    <a:srgbClr val="000000">
                      <a:alpha val="43137"/>
                    </a:srgbClr>
                  </a:outerShdw>
                </a:effectLst>
                <a:latin typeface="Symbol" pitchFamily="18" charset="2"/>
              </a:rPr>
              <a:t>, ,  </a:t>
            </a:r>
            <a:r>
              <a:rPr lang="en-GB" b="1" dirty="0">
                <a:effectLst>
                  <a:outerShdw blurRad="38100" dist="38100" dir="2700000" algn="tl">
                    <a:srgbClr val="000000">
                      <a:alpha val="43137"/>
                    </a:srgbClr>
                  </a:outerShdw>
                </a:effectLst>
                <a:latin typeface="Comic Sans MS" pitchFamily="66" charset="0"/>
              </a:rPr>
              <a:t>etc.</a:t>
            </a: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endParaRPr lang="en-GB" b="1" dirty="0">
              <a:effectLst>
                <a:outerShdw blurRad="38100" dist="38100" dir="2700000" algn="tl">
                  <a:srgbClr val="000000">
                    <a:alpha val="43137"/>
                  </a:srgbClr>
                </a:outerShdw>
              </a:effectLst>
              <a:latin typeface="Comic Sans MS" pitchFamily="66" charset="0"/>
            </a:endParaRPr>
          </a:p>
          <a:p>
            <a:pPr marL="341313" indent="-341313" fontAlgn="auto">
              <a:spcBef>
                <a:spcPts val="550"/>
              </a:spcBef>
              <a:spcAft>
                <a:spcPts val="0"/>
              </a:spcAft>
              <a:buFont typeface="Arial" pitchFamily="34" charset="0"/>
              <a:buChar char="•"/>
              <a:tabLst>
                <a:tab pos="784225" algn="l"/>
                <a:tab pos="1698625" algn="l"/>
                <a:tab pos="2613025" algn="l"/>
                <a:tab pos="3527425" algn="l"/>
                <a:tab pos="4441825" algn="l"/>
                <a:tab pos="5356225" algn="l"/>
                <a:tab pos="6270625" algn="l"/>
                <a:tab pos="7185025" algn="l"/>
                <a:tab pos="8099425" algn="l"/>
                <a:tab pos="9013825" algn="l"/>
                <a:tab pos="9928225" algn="l"/>
              </a:tabLst>
              <a:defRPr/>
            </a:pPr>
            <a:r>
              <a:rPr lang="en-GB" b="1" dirty="0">
                <a:effectLst>
                  <a:outerShdw blurRad="38100" dist="38100" dir="2700000" algn="tl">
                    <a:srgbClr val="000000">
                      <a:alpha val="43137"/>
                    </a:srgbClr>
                  </a:outerShdw>
                </a:effectLst>
                <a:latin typeface="Comic Sans MS" pitchFamily="66" charset="0"/>
              </a:rPr>
              <a:t>Calculate yield of decay photons and subtract it from the inclusive yield.</a:t>
            </a:r>
          </a:p>
          <a:p>
            <a:pPr marL="341313" indent="-341313" fontAlgn="auto">
              <a:spcBef>
                <a:spcPts val="550"/>
              </a:spcBef>
              <a:spcAft>
                <a:spcPts val="0"/>
              </a:spcAft>
              <a:buFont typeface="Wingdings" pitchFamily="2" charset="2"/>
              <a:buNone/>
              <a:tabLst>
                <a:tab pos="784225" algn="l"/>
                <a:tab pos="1698625" algn="l"/>
                <a:tab pos="2613025" algn="l"/>
                <a:tab pos="3527425" algn="l"/>
                <a:tab pos="4441825" algn="l"/>
                <a:tab pos="5356225" algn="l"/>
                <a:tab pos="6270625" algn="l"/>
                <a:tab pos="7185025" algn="l"/>
                <a:tab pos="8099425" algn="l"/>
                <a:tab pos="9013825" algn="l"/>
                <a:tab pos="9928225" algn="l"/>
              </a:tabLst>
              <a:defRPr/>
            </a:pPr>
            <a:endParaRPr lang="en-GB" sz="2200" dirty="0">
              <a:latin typeface="Comic Sans MS" pitchFamily="66" charset="0"/>
            </a:endParaRPr>
          </a:p>
        </p:txBody>
      </p:sp>
      <p:sp>
        <p:nvSpPr>
          <p:cNvPr id="10" name="AutoShape 4"/>
          <p:cNvSpPr>
            <a:spLocks noChangeArrowheads="1"/>
          </p:cNvSpPr>
          <p:nvPr/>
        </p:nvSpPr>
        <p:spPr bwMode="auto">
          <a:xfrm>
            <a:off x="1042988" y="5573713"/>
            <a:ext cx="3398837" cy="463550"/>
          </a:xfrm>
          <a:prstGeom prst="roundRect">
            <a:avLst>
              <a:gd name="adj" fmla="val 347"/>
            </a:avLst>
          </a:prstGeom>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spAutoFit/>
          </a:bodyPr>
          <a:lstStyle/>
          <a:p>
            <a:pPr fontAlgn="auto">
              <a:spcBef>
                <a:spcPts val="0"/>
              </a:spcBef>
              <a:spcAft>
                <a:spcPts val="0"/>
              </a:spcAft>
              <a:buClr>
                <a:srgbClr val="001E5A"/>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i="1" dirty="0" err="1">
                <a:solidFill>
                  <a:srgbClr val="001E5A"/>
                </a:solidFill>
                <a:latin typeface="Comic Sans MS" pitchFamily="66" charset="0"/>
              </a:rPr>
              <a:t>N</a:t>
            </a:r>
            <a:r>
              <a:rPr lang="en-GB" sz="2400" b="1" i="1" baseline="-25000" dirty="0" err="1">
                <a:solidFill>
                  <a:srgbClr val="001E5A"/>
                </a:solidFill>
                <a:latin typeface="Symbol" pitchFamily="18" charset="2"/>
              </a:rPr>
              <a:t></a:t>
            </a:r>
            <a:r>
              <a:rPr lang="en-GB" sz="2400" b="1" i="1" baseline="30000" dirty="0" err="1">
                <a:solidFill>
                  <a:srgbClr val="001E5A"/>
                </a:solidFill>
                <a:latin typeface="Comic Sans MS" pitchFamily="66" charset="0"/>
              </a:rPr>
              <a:t>dir</a:t>
            </a:r>
            <a:r>
              <a:rPr lang="en-GB" sz="2400" b="1" i="1" dirty="0">
                <a:solidFill>
                  <a:srgbClr val="001E5A"/>
                </a:solidFill>
                <a:latin typeface="Comic Sans MS" pitchFamily="66" charset="0"/>
              </a:rPr>
              <a:t> = </a:t>
            </a:r>
            <a:r>
              <a:rPr lang="en-GB" sz="2400" b="1" i="1" dirty="0" err="1">
                <a:solidFill>
                  <a:srgbClr val="001E5A"/>
                </a:solidFill>
                <a:latin typeface="Comic Sans MS" pitchFamily="66" charset="0"/>
              </a:rPr>
              <a:t>N</a:t>
            </a:r>
            <a:r>
              <a:rPr lang="en-GB" sz="2400" b="1" i="1" baseline="-25000" dirty="0" err="1">
                <a:solidFill>
                  <a:srgbClr val="001E5A"/>
                </a:solidFill>
                <a:latin typeface="Symbol" pitchFamily="18" charset="2"/>
              </a:rPr>
              <a:t></a:t>
            </a:r>
            <a:r>
              <a:rPr lang="en-GB" sz="2400" b="1" i="1" baseline="30000" dirty="0" err="1">
                <a:solidFill>
                  <a:srgbClr val="001E5A"/>
                </a:solidFill>
                <a:latin typeface="Comic Sans MS" pitchFamily="66" charset="0"/>
              </a:rPr>
              <a:t>incl</a:t>
            </a:r>
            <a:r>
              <a:rPr lang="en-GB" sz="2400" b="1" i="1" dirty="0">
                <a:solidFill>
                  <a:srgbClr val="001E5A"/>
                </a:solidFill>
                <a:latin typeface="Comic Sans MS" pitchFamily="66" charset="0"/>
              </a:rPr>
              <a:t> - </a:t>
            </a:r>
            <a:r>
              <a:rPr lang="en-GB" sz="2400" b="1" i="1" dirty="0" err="1">
                <a:solidFill>
                  <a:srgbClr val="001E5A"/>
                </a:solidFill>
                <a:latin typeface="Comic Sans MS" pitchFamily="66" charset="0"/>
              </a:rPr>
              <a:t>N</a:t>
            </a:r>
            <a:r>
              <a:rPr lang="en-GB" sz="2400" b="1" i="1" baseline="-25000" dirty="0" err="1">
                <a:solidFill>
                  <a:srgbClr val="001E5A"/>
                </a:solidFill>
                <a:latin typeface="Symbol" pitchFamily="18" charset="2"/>
              </a:rPr>
              <a:t></a:t>
            </a:r>
            <a:r>
              <a:rPr lang="en-GB" sz="2400" b="1" i="1" baseline="30000" dirty="0" err="1">
                <a:solidFill>
                  <a:srgbClr val="001E5A"/>
                </a:solidFill>
                <a:latin typeface="Comic Sans MS" pitchFamily="66" charset="0"/>
              </a:rPr>
              <a:t>decay</a:t>
            </a:r>
            <a:endParaRPr lang="en-GB" sz="2400" b="1" i="1" baseline="30000" dirty="0">
              <a:solidFill>
                <a:srgbClr val="001E5A"/>
              </a:solidFill>
              <a:latin typeface="Comic Sans MS" pitchFamily="66" charset="0"/>
            </a:endParaRPr>
          </a:p>
        </p:txBody>
      </p:sp>
      <p:sp>
        <p:nvSpPr>
          <p:cNvPr id="11" name="Text Box 5"/>
          <p:cNvSpPr txBox="1">
            <a:spLocks noChangeArrowheads="1"/>
          </p:cNvSpPr>
          <p:nvPr/>
        </p:nvSpPr>
        <p:spPr bwMode="auto">
          <a:xfrm>
            <a:off x="1409700" y="1052513"/>
            <a:ext cx="2189163" cy="463550"/>
          </a:xfrm>
          <a:prstGeom prst="rect">
            <a:avLst/>
          </a:prstGeom>
          <a:noFill/>
          <a:ln w="9525">
            <a:noFill/>
            <a:miter lim="800000"/>
            <a:headEnd/>
            <a:tailEnd/>
          </a:ln>
        </p:spPr>
        <p:txBody>
          <a:bodyPr lIns="90000" tIns="46800" rIns="90000" bIns="46800">
            <a:spAutoFit/>
          </a:bodyPr>
          <a:lstStyle/>
          <a:p>
            <a:pPr fontAlgn="auto">
              <a:spcBef>
                <a:spcPts val="0"/>
              </a:spcBef>
              <a:spcAft>
                <a:spcPts val="0"/>
              </a:spcAft>
              <a:buClr>
                <a:srgbClr val="5F5F5F"/>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5F5F5F"/>
                </a:solidFill>
                <a:effectLst>
                  <a:outerShdw blurRad="38100" dist="38100" dir="2700000" algn="tl">
                    <a:srgbClr val="000000">
                      <a:alpha val="43137"/>
                    </a:srgbClr>
                  </a:outerShdw>
                </a:effectLst>
                <a:latin typeface="Comic Sans MS" pitchFamily="66" charset="0"/>
              </a:rPr>
              <a:t>Subtraction</a:t>
            </a:r>
          </a:p>
        </p:txBody>
      </p:sp>
      <p:sp>
        <p:nvSpPr>
          <p:cNvPr id="12" name="AutoShape 6"/>
          <p:cNvSpPr>
            <a:spLocks noChangeArrowheads="1"/>
          </p:cNvSpPr>
          <p:nvPr/>
        </p:nvSpPr>
        <p:spPr bwMode="auto">
          <a:xfrm>
            <a:off x="6156325" y="981075"/>
            <a:ext cx="1306513" cy="463550"/>
          </a:xfrm>
          <a:prstGeom prst="roundRect">
            <a:avLst>
              <a:gd name="adj" fmla="val 431"/>
            </a:avLst>
          </a:prstGeom>
          <a:noFill/>
          <a:ln w="9525">
            <a:noFill/>
            <a:round/>
            <a:headEnd/>
            <a:tailEnd/>
          </a:ln>
        </p:spPr>
        <p:txBody>
          <a:bodyPr wrap="none" lIns="90000" tIns="46800" rIns="90000" bIns="46800">
            <a:spAutoFit/>
          </a:bodyPr>
          <a:lstStyle/>
          <a:p>
            <a:pPr fontAlgn="auto">
              <a:spcBef>
                <a:spcPts val="0"/>
              </a:spcBef>
              <a:spcAft>
                <a:spcPts val="0"/>
              </a:spcAft>
              <a:buClr>
                <a:srgbClr val="5F5F5F"/>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rgbClr val="5F5F5F"/>
                </a:solidFill>
                <a:effectLst>
                  <a:outerShdw blurRad="38100" dist="38100" dir="2700000" algn="tl">
                    <a:srgbClr val="000000">
                      <a:alpha val="43137"/>
                    </a:srgbClr>
                  </a:outerShdw>
                </a:effectLst>
                <a:latin typeface="Comic Sans MS" pitchFamily="66" charset="0"/>
              </a:rPr>
              <a:t>Tagging</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4"/>
          <p:cNvPicPr>
            <a:picLocks noChangeAspect="1" noChangeArrowheads="1"/>
          </p:cNvPicPr>
          <p:nvPr/>
        </p:nvPicPr>
        <p:blipFill>
          <a:blip r:embed="rId2"/>
          <a:srcRect/>
          <a:stretch>
            <a:fillRect/>
          </a:stretch>
        </p:blipFill>
        <p:spPr bwMode="auto">
          <a:xfrm>
            <a:off x="246063" y="727075"/>
            <a:ext cx="5072062" cy="2636838"/>
          </a:xfrm>
          <a:prstGeom prst="rect">
            <a:avLst/>
          </a:prstGeom>
          <a:noFill/>
          <a:ln w="9525">
            <a:noFill/>
            <a:miter lim="800000"/>
            <a:headEnd/>
            <a:tailEnd/>
          </a:ln>
        </p:spPr>
      </p:pic>
      <p:grpSp>
        <p:nvGrpSpPr>
          <p:cNvPr id="60419" name="Group 46"/>
          <p:cNvGrpSpPr>
            <a:grpSpLocks/>
          </p:cNvGrpSpPr>
          <p:nvPr/>
        </p:nvGrpSpPr>
        <p:grpSpPr bwMode="auto">
          <a:xfrm>
            <a:off x="4987925" y="1958975"/>
            <a:ext cx="3767138" cy="3981450"/>
            <a:chOff x="4987925" y="1958975"/>
            <a:chExt cx="3767138" cy="3981450"/>
          </a:xfrm>
        </p:grpSpPr>
        <p:grpSp>
          <p:nvGrpSpPr>
            <p:cNvPr id="60420" name="Group 8"/>
            <p:cNvGrpSpPr>
              <a:grpSpLocks/>
            </p:cNvGrpSpPr>
            <p:nvPr/>
          </p:nvGrpSpPr>
          <p:grpSpPr bwMode="auto">
            <a:xfrm>
              <a:off x="7735434" y="2090057"/>
              <a:ext cx="877888" cy="958850"/>
              <a:chOff x="5019" y="1152"/>
              <a:chExt cx="553" cy="604"/>
            </a:xfrm>
          </p:grpSpPr>
          <p:sp>
            <p:nvSpPr>
              <p:cNvPr id="60461" name="Line 9"/>
              <p:cNvSpPr>
                <a:spLocks noChangeShapeType="1"/>
              </p:cNvSpPr>
              <p:nvPr/>
            </p:nvSpPr>
            <p:spPr bwMode="auto">
              <a:xfrm flipV="1">
                <a:off x="5114" y="1363"/>
                <a:ext cx="1" cy="256"/>
              </a:xfrm>
              <a:prstGeom prst="line">
                <a:avLst/>
              </a:prstGeom>
              <a:noFill/>
              <a:ln w="9360">
                <a:solidFill>
                  <a:srgbClr val="000000"/>
                </a:solidFill>
                <a:round/>
                <a:headEnd/>
                <a:tailEnd type="triangle" w="med" len="med"/>
              </a:ln>
            </p:spPr>
            <p:txBody>
              <a:bodyPr/>
              <a:lstStyle/>
              <a:p>
                <a:endParaRPr lang="en-US"/>
              </a:p>
            </p:txBody>
          </p:sp>
          <p:sp>
            <p:nvSpPr>
              <p:cNvPr id="60462" name="Line 10"/>
              <p:cNvSpPr>
                <a:spLocks noChangeShapeType="1"/>
              </p:cNvSpPr>
              <p:nvPr/>
            </p:nvSpPr>
            <p:spPr bwMode="auto">
              <a:xfrm>
                <a:off x="5114" y="1618"/>
                <a:ext cx="285" cy="1"/>
              </a:xfrm>
              <a:prstGeom prst="line">
                <a:avLst/>
              </a:prstGeom>
              <a:noFill/>
              <a:ln w="9360">
                <a:solidFill>
                  <a:srgbClr val="000000"/>
                </a:solidFill>
                <a:round/>
                <a:headEnd/>
                <a:tailEnd type="triangle" w="med" len="med"/>
              </a:ln>
            </p:spPr>
            <p:txBody>
              <a:bodyPr/>
              <a:lstStyle/>
              <a:p>
                <a:endParaRPr lang="en-US"/>
              </a:p>
            </p:txBody>
          </p:sp>
          <p:sp>
            <p:nvSpPr>
              <p:cNvPr id="60463" name="AutoShape 11"/>
              <p:cNvSpPr>
                <a:spLocks noChangeArrowheads="1"/>
              </p:cNvSpPr>
              <p:nvPr/>
            </p:nvSpPr>
            <p:spPr bwMode="auto">
              <a:xfrm>
                <a:off x="5019" y="1152"/>
                <a:ext cx="196" cy="251"/>
              </a:xfrm>
              <a:prstGeom prst="roundRect">
                <a:avLst>
                  <a:gd name="adj" fmla="val 509"/>
                </a:avLst>
              </a:prstGeom>
              <a:noFill/>
              <a:ln w="9525">
                <a:noFill/>
                <a:round/>
                <a:headEnd/>
                <a:tailEnd/>
              </a:ln>
            </p:spPr>
            <p:txBody>
              <a:bodyPr wrap="none" lIns="90000" tIns="46800" rIns="90000" bIns="46800">
                <a:spAutoFit/>
              </a:bodyPr>
              <a:lstStyle/>
              <a:p>
                <a:pPr>
                  <a:buClr>
                    <a:srgbClr val="000000"/>
                  </a:buClr>
                  <a:buSzPct val="100000"/>
                  <a:buFont typeface="Helvetic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Helvetica" pitchFamily="34" charset="0"/>
                  </a:rPr>
                  <a:t>y</a:t>
                </a:r>
              </a:p>
            </p:txBody>
          </p:sp>
          <p:sp>
            <p:nvSpPr>
              <p:cNvPr id="60464" name="AutoShape 12"/>
              <p:cNvSpPr>
                <a:spLocks noChangeArrowheads="1"/>
              </p:cNvSpPr>
              <p:nvPr/>
            </p:nvSpPr>
            <p:spPr bwMode="auto">
              <a:xfrm>
                <a:off x="5375" y="1505"/>
                <a:ext cx="197" cy="251"/>
              </a:xfrm>
              <a:prstGeom prst="roundRect">
                <a:avLst>
                  <a:gd name="adj" fmla="val 509"/>
                </a:avLst>
              </a:prstGeom>
              <a:noFill/>
              <a:ln w="9525">
                <a:noFill/>
                <a:round/>
                <a:headEnd/>
                <a:tailEnd/>
              </a:ln>
            </p:spPr>
            <p:txBody>
              <a:bodyPr wrap="none" lIns="90000" tIns="46800" rIns="90000" bIns="46800">
                <a:spAutoFit/>
              </a:bodyPr>
              <a:lstStyle/>
              <a:p>
                <a:pPr>
                  <a:buClr>
                    <a:srgbClr val="000000"/>
                  </a:buClr>
                  <a:buSzPct val="100000"/>
                  <a:buFont typeface="Helvetic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Helvetica" pitchFamily="34" charset="0"/>
                  </a:rPr>
                  <a:t>x</a:t>
                </a:r>
              </a:p>
            </p:txBody>
          </p:sp>
        </p:grpSp>
        <p:grpSp>
          <p:nvGrpSpPr>
            <p:cNvPr id="60421" name="Group 4"/>
            <p:cNvGrpSpPr>
              <a:grpSpLocks noChangeAspect="1"/>
            </p:cNvGrpSpPr>
            <p:nvPr/>
          </p:nvGrpSpPr>
          <p:grpSpPr bwMode="auto">
            <a:xfrm>
              <a:off x="4987925" y="1958975"/>
              <a:ext cx="3767138" cy="3981450"/>
              <a:chOff x="3142" y="1234"/>
              <a:chExt cx="2373" cy="2508"/>
            </a:xfrm>
          </p:grpSpPr>
          <p:sp>
            <p:nvSpPr>
              <p:cNvPr id="60425" name="AutoShape 3"/>
              <p:cNvSpPr>
                <a:spLocks noChangeAspect="1" noChangeArrowheads="1" noTextEdit="1"/>
              </p:cNvSpPr>
              <p:nvPr/>
            </p:nvSpPr>
            <p:spPr bwMode="auto">
              <a:xfrm>
                <a:off x="3142" y="1234"/>
                <a:ext cx="2373" cy="2508"/>
              </a:xfrm>
              <a:prstGeom prst="rect">
                <a:avLst/>
              </a:prstGeom>
              <a:noFill/>
              <a:ln w="9525">
                <a:noFill/>
                <a:miter lim="800000"/>
                <a:headEnd/>
                <a:tailEnd/>
              </a:ln>
            </p:spPr>
            <p:txBody>
              <a:bodyPr/>
              <a:lstStyle/>
              <a:p>
                <a:endParaRPr lang="en-US"/>
              </a:p>
            </p:txBody>
          </p:sp>
          <p:sp>
            <p:nvSpPr>
              <p:cNvPr id="60426" name="Oval 5"/>
              <p:cNvSpPr>
                <a:spLocks noChangeArrowheads="1"/>
              </p:cNvSpPr>
              <p:nvPr/>
            </p:nvSpPr>
            <p:spPr bwMode="auto">
              <a:xfrm>
                <a:off x="3317" y="1845"/>
                <a:ext cx="1146" cy="1221"/>
              </a:xfrm>
              <a:prstGeom prst="ellipse">
                <a:avLst/>
              </a:prstGeom>
              <a:solidFill>
                <a:srgbClr val="234DAB">
                  <a:alpha val="93724"/>
                </a:srgbClr>
              </a:solidFill>
              <a:ln w="9525">
                <a:noFill/>
                <a:round/>
                <a:headEnd/>
                <a:tailEnd/>
              </a:ln>
            </p:spPr>
            <p:txBody>
              <a:bodyPr/>
              <a:lstStyle/>
              <a:p>
                <a:endParaRPr lang="en-US">
                  <a:latin typeface="Calibri" pitchFamily="34" charset="0"/>
                </a:endParaRPr>
              </a:p>
            </p:txBody>
          </p:sp>
          <p:sp>
            <p:nvSpPr>
              <p:cNvPr id="60427" name="Freeform 6"/>
              <p:cNvSpPr>
                <a:spLocks/>
              </p:cNvSpPr>
              <p:nvPr/>
            </p:nvSpPr>
            <p:spPr bwMode="auto">
              <a:xfrm>
                <a:off x="3317" y="1834"/>
                <a:ext cx="1135" cy="1221"/>
              </a:xfrm>
              <a:custGeom>
                <a:avLst/>
                <a:gdLst>
                  <a:gd name="T0" fmla="*/ 4528 w 4539"/>
                  <a:gd name="T1" fmla="*/ 2194 h 4884"/>
                  <a:gd name="T2" fmla="*/ 4467 w 4539"/>
                  <a:gd name="T3" fmla="*/ 1830 h 4884"/>
                  <a:gd name="T4" fmla="*/ 4355 w 4539"/>
                  <a:gd name="T5" fmla="*/ 1479 h 4884"/>
                  <a:gd name="T6" fmla="*/ 4196 w 4539"/>
                  <a:gd name="T7" fmla="*/ 1150 h 4884"/>
                  <a:gd name="T8" fmla="*/ 3992 w 4539"/>
                  <a:gd name="T9" fmla="*/ 852 h 4884"/>
                  <a:gd name="T10" fmla="*/ 3749 w 4539"/>
                  <a:gd name="T11" fmla="*/ 589 h 4884"/>
                  <a:gd name="T12" fmla="*/ 3471 w 4539"/>
                  <a:gd name="T13" fmla="*/ 369 h 4884"/>
                  <a:gd name="T14" fmla="*/ 3165 w 4539"/>
                  <a:gd name="T15" fmla="*/ 198 h 4884"/>
                  <a:gd name="T16" fmla="*/ 2840 w 4539"/>
                  <a:gd name="T17" fmla="*/ 78 h 4884"/>
                  <a:gd name="T18" fmla="*/ 2499 w 4539"/>
                  <a:gd name="T19" fmla="*/ 12 h 4884"/>
                  <a:gd name="T20" fmla="*/ 2270 w 4539"/>
                  <a:gd name="T21" fmla="*/ 0 h 4884"/>
                  <a:gd name="T22" fmla="*/ 1927 w 4539"/>
                  <a:gd name="T23" fmla="*/ 27 h 4884"/>
                  <a:gd name="T24" fmla="*/ 1590 w 4539"/>
                  <a:gd name="T25" fmla="*/ 111 h 4884"/>
                  <a:gd name="T26" fmla="*/ 1269 w 4539"/>
                  <a:gd name="T27" fmla="*/ 249 h 4884"/>
                  <a:gd name="T28" fmla="*/ 973 w 4539"/>
                  <a:gd name="T29" fmla="*/ 438 h 4884"/>
                  <a:gd name="T30" fmla="*/ 707 w 4539"/>
                  <a:gd name="T31" fmla="*/ 673 h 4884"/>
                  <a:gd name="T32" fmla="*/ 474 w 4539"/>
                  <a:gd name="T33" fmla="*/ 947 h 4884"/>
                  <a:gd name="T34" fmla="*/ 285 w 4539"/>
                  <a:gd name="T35" fmla="*/ 1256 h 4884"/>
                  <a:gd name="T36" fmla="*/ 142 w 4539"/>
                  <a:gd name="T37" fmla="*/ 1594 h 4884"/>
                  <a:gd name="T38" fmla="*/ 47 w 4539"/>
                  <a:gd name="T39" fmla="*/ 1950 h 4884"/>
                  <a:gd name="T40" fmla="*/ 3 w 4539"/>
                  <a:gd name="T41" fmla="*/ 2319 h 4884"/>
                  <a:gd name="T42" fmla="*/ 3 w 4539"/>
                  <a:gd name="T43" fmla="*/ 2565 h 4884"/>
                  <a:gd name="T44" fmla="*/ 47 w 4539"/>
                  <a:gd name="T45" fmla="*/ 2934 h 4884"/>
                  <a:gd name="T46" fmla="*/ 142 w 4539"/>
                  <a:gd name="T47" fmla="*/ 3291 h 4884"/>
                  <a:gd name="T48" fmla="*/ 285 w 4539"/>
                  <a:gd name="T49" fmla="*/ 3627 h 4884"/>
                  <a:gd name="T50" fmla="*/ 474 w 4539"/>
                  <a:gd name="T51" fmla="*/ 3937 h 4884"/>
                  <a:gd name="T52" fmla="*/ 707 w 4539"/>
                  <a:gd name="T53" fmla="*/ 4212 h 4884"/>
                  <a:gd name="T54" fmla="*/ 973 w 4539"/>
                  <a:gd name="T55" fmla="*/ 4447 h 4884"/>
                  <a:gd name="T56" fmla="*/ 1269 w 4539"/>
                  <a:gd name="T57" fmla="*/ 4635 h 4884"/>
                  <a:gd name="T58" fmla="*/ 1590 w 4539"/>
                  <a:gd name="T59" fmla="*/ 4773 h 4884"/>
                  <a:gd name="T60" fmla="*/ 1927 w 4539"/>
                  <a:gd name="T61" fmla="*/ 4856 h 4884"/>
                  <a:gd name="T62" fmla="*/ 2270 w 4539"/>
                  <a:gd name="T63" fmla="*/ 4884 h 4884"/>
                  <a:gd name="T64" fmla="*/ 2499 w 4539"/>
                  <a:gd name="T65" fmla="*/ 4871 h 4884"/>
                  <a:gd name="T66" fmla="*/ 2840 w 4539"/>
                  <a:gd name="T67" fmla="*/ 4805 h 4884"/>
                  <a:gd name="T68" fmla="*/ 3165 w 4539"/>
                  <a:gd name="T69" fmla="*/ 4685 h 4884"/>
                  <a:gd name="T70" fmla="*/ 3471 w 4539"/>
                  <a:gd name="T71" fmla="*/ 4515 h 4884"/>
                  <a:gd name="T72" fmla="*/ 3749 w 4539"/>
                  <a:gd name="T73" fmla="*/ 4295 h 4884"/>
                  <a:gd name="T74" fmla="*/ 3992 w 4539"/>
                  <a:gd name="T75" fmla="*/ 4032 h 4884"/>
                  <a:gd name="T76" fmla="*/ 4196 w 4539"/>
                  <a:gd name="T77" fmla="*/ 3733 h 4884"/>
                  <a:gd name="T78" fmla="*/ 4355 w 4539"/>
                  <a:gd name="T79" fmla="*/ 3406 h 4884"/>
                  <a:gd name="T80" fmla="*/ 4467 w 4539"/>
                  <a:gd name="T81" fmla="*/ 3054 h 4884"/>
                  <a:gd name="T82" fmla="*/ 4528 w 4539"/>
                  <a:gd name="T83" fmla="*/ 2690 h 48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39"/>
                  <a:gd name="T127" fmla="*/ 0 h 4884"/>
                  <a:gd name="T128" fmla="*/ 4539 w 4539"/>
                  <a:gd name="T129" fmla="*/ 4884 h 48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39" h="4884">
                    <a:moveTo>
                      <a:pt x="4539" y="2442"/>
                    </a:moveTo>
                    <a:lnTo>
                      <a:pt x="4536" y="2319"/>
                    </a:lnTo>
                    <a:lnTo>
                      <a:pt x="4528" y="2194"/>
                    </a:lnTo>
                    <a:lnTo>
                      <a:pt x="4513" y="2073"/>
                    </a:lnTo>
                    <a:lnTo>
                      <a:pt x="4493" y="1950"/>
                    </a:lnTo>
                    <a:lnTo>
                      <a:pt x="4467" y="1830"/>
                    </a:lnTo>
                    <a:lnTo>
                      <a:pt x="4434" y="1711"/>
                    </a:lnTo>
                    <a:lnTo>
                      <a:pt x="4397" y="1594"/>
                    </a:lnTo>
                    <a:lnTo>
                      <a:pt x="4355" y="1479"/>
                    </a:lnTo>
                    <a:lnTo>
                      <a:pt x="4307" y="1366"/>
                    </a:lnTo>
                    <a:lnTo>
                      <a:pt x="4254" y="1256"/>
                    </a:lnTo>
                    <a:lnTo>
                      <a:pt x="4196" y="1150"/>
                    </a:lnTo>
                    <a:lnTo>
                      <a:pt x="4132" y="1047"/>
                    </a:lnTo>
                    <a:lnTo>
                      <a:pt x="4064" y="947"/>
                    </a:lnTo>
                    <a:lnTo>
                      <a:pt x="3992" y="852"/>
                    </a:lnTo>
                    <a:lnTo>
                      <a:pt x="3916" y="759"/>
                    </a:lnTo>
                    <a:lnTo>
                      <a:pt x="3833" y="673"/>
                    </a:lnTo>
                    <a:lnTo>
                      <a:pt x="3749" y="589"/>
                    </a:lnTo>
                    <a:lnTo>
                      <a:pt x="3660" y="510"/>
                    </a:lnTo>
                    <a:lnTo>
                      <a:pt x="3566" y="438"/>
                    </a:lnTo>
                    <a:lnTo>
                      <a:pt x="3471" y="369"/>
                    </a:lnTo>
                    <a:lnTo>
                      <a:pt x="3371" y="307"/>
                    </a:lnTo>
                    <a:lnTo>
                      <a:pt x="3270" y="249"/>
                    </a:lnTo>
                    <a:lnTo>
                      <a:pt x="3165" y="198"/>
                    </a:lnTo>
                    <a:lnTo>
                      <a:pt x="3057" y="152"/>
                    </a:lnTo>
                    <a:lnTo>
                      <a:pt x="2949" y="111"/>
                    </a:lnTo>
                    <a:lnTo>
                      <a:pt x="2840" y="78"/>
                    </a:lnTo>
                    <a:lnTo>
                      <a:pt x="2727" y="48"/>
                    </a:lnTo>
                    <a:lnTo>
                      <a:pt x="2613" y="27"/>
                    </a:lnTo>
                    <a:lnTo>
                      <a:pt x="2499" y="12"/>
                    </a:lnTo>
                    <a:lnTo>
                      <a:pt x="2386" y="3"/>
                    </a:lnTo>
                    <a:lnTo>
                      <a:pt x="2270" y="0"/>
                    </a:lnTo>
                    <a:lnTo>
                      <a:pt x="2154" y="3"/>
                    </a:lnTo>
                    <a:lnTo>
                      <a:pt x="2040" y="12"/>
                    </a:lnTo>
                    <a:lnTo>
                      <a:pt x="1927" y="27"/>
                    </a:lnTo>
                    <a:lnTo>
                      <a:pt x="1812" y="48"/>
                    </a:lnTo>
                    <a:lnTo>
                      <a:pt x="1700" y="78"/>
                    </a:lnTo>
                    <a:lnTo>
                      <a:pt x="1590" y="111"/>
                    </a:lnTo>
                    <a:lnTo>
                      <a:pt x="1482" y="152"/>
                    </a:lnTo>
                    <a:lnTo>
                      <a:pt x="1375" y="198"/>
                    </a:lnTo>
                    <a:lnTo>
                      <a:pt x="1269" y="249"/>
                    </a:lnTo>
                    <a:lnTo>
                      <a:pt x="1169" y="307"/>
                    </a:lnTo>
                    <a:lnTo>
                      <a:pt x="1068" y="369"/>
                    </a:lnTo>
                    <a:lnTo>
                      <a:pt x="973" y="438"/>
                    </a:lnTo>
                    <a:lnTo>
                      <a:pt x="880" y="510"/>
                    </a:lnTo>
                    <a:lnTo>
                      <a:pt x="791" y="589"/>
                    </a:lnTo>
                    <a:lnTo>
                      <a:pt x="707" y="673"/>
                    </a:lnTo>
                    <a:lnTo>
                      <a:pt x="624" y="759"/>
                    </a:lnTo>
                    <a:lnTo>
                      <a:pt x="548" y="852"/>
                    </a:lnTo>
                    <a:lnTo>
                      <a:pt x="474" y="947"/>
                    </a:lnTo>
                    <a:lnTo>
                      <a:pt x="407" y="1047"/>
                    </a:lnTo>
                    <a:lnTo>
                      <a:pt x="343" y="1150"/>
                    </a:lnTo>
                    <a:lnTo>
                      <a:pt x="285" y="1256"/>
                    </a:lnTo>
                    <a:lnTo>
                      <a:pt x="233" y="1366"/>
                    </a:lnTo>
                    <a:lnTo>
                      <a:pt x="184" y="1479"/>
                    </a:lnTo>
                    <a:lnTo>
                      <a:pt x="142" y="1594"/>
                    </a:lnTo>
                    <a:lnTo>
                      <a:pt x="104" y="1711"/>
                    </a:lnTo>
                    <a:lnTo>
                      <a:pt x="71" y="1830"/>
                    </a:lnTo>
                    <a:lnTo>
                      <a:pt x="47" y="1950"/>
                    </a:lnTo>
                    <a:lnTo>
                      <a:pt x="27" y="2073"/>
                    </a:lnTo>
                    <a:lnTo>
                      <a:pt x="11" y="2194"/>
                    </a:lnTo>
                    <a:lnTo>
                      <a:pt x="3" y="2319"/>
                    </a:lnTo>
                    <a:lnTo>
                      <a:pt x="0" y="2442"/>
                    </a:lnTo>
                    <a:lnTo>
                      <a:pt x="3" y="2565"/>
                    </a:lnTo>
                    <a:lnTo>
                      <a:pt x="11" y="2690"/>
                    </a:lnTo>
                    <a:lnTo>
                      <a:pt x="27" y="2811"/>
                    </a:lnTo>
                    <a:lnTo>
                      <a:pt x="47" y="2934"/>
                    </a:lnTo>
                    <a:lnTo>
                      <a:pt x="71" y="3054"/>
                    </a:lnTo>
                    <a:lnTo>
                      <a:pt x="104" y="3172"/>
                    </a:lnTo>
                    <a:lnTo>
                      <a:pt x="142" y="3291"/>
                    </a:lnTo>
                    <a:lnTo>
                      <a:pt x="184" y="3406"/>
                    </a:lnTo>
                    <a:lnTo>
                      <a:pt x="233" y="3517"/>
                    </a:lnTo>
                    <a:lnTo>
                      <a:pt x="285" y="3627"/>
                    </a:lnTo>
                    <a:lnTo>
                      <a:pt x="343" y="3733"/>
                    </a:lnTo>
                    <a:lnTo>
                      <a:pt x="407" y="3837"/>
                    </a:lnTo>
                    <a:lnTo>
                      <a:pt x="474" y="3937"/>
                    </a:lnTo>
                    <a:lnTo>
                      <a:pt x="548" y="4032"/>
                    </a:lnTo>
                    <a:lnTo>
                      <a:pt x="624" y="4124"/>
                    </a:lnTo>
                    <a:lnTo>
                      <a:pt x="707" y="4212"/>
                    </a:lnTo>
                    <a:lnTo>
                      <a:pt x="791" y="4295"/>
                    </a:lnTo>
                    <a:lnTo>
                      <a:pt x="880" y="4374"/>
                    </a:lnTo>
                    <a:lnTo>
                      <a:pt x="973" y="4447"/>
                    </a:lnTo>
                    <a:lnTo>
                      <a:pt x="1068" y="4515"/>
                    </a:lnTo>
                    <a:lnTo>
                      <a:pt x="1169" y="4578"/>
                    </a:lnTo>
                    <a:lnTo>
                      <a:pt x="1269" y="4635"/>
                    </a:lnTo>
                    <a:lnTo>
                      <a:pt x="1375" y="4685"/>
                    </a:lnTo>
                    <a:lnTo>
                      <a:pt x="1482" y="4732"/>
                    </a:lnTo>
                    <a:lnTo>
                      <a:pt x="1590" y="4773"/>
                    </a:lnTo>
                    <a:lnTo>
                      <a:pt x="1700" y="4805"/>
                    </a:lnTo>
                    <a:lnTo>
                      <a:pt x="1812" y="4835"/>
                    </a:lnTo>
                    <a:lnTo>
                      <a:pt x="1927" y="4856"/>
                    </a:lnTo>
                    <a:lnTo>
                      <a:pt x="2040" y="4871"/>
                    </a:lnTo>
                    <a:lnTo>
                      <a:pt x="2154" y="4881"/>
                    </a:lnTo>
                    <a:lnTo>
                      <a:pt x="2270" y="4884"/>
                    </a:lnTo>
                    <a:lnTo>
                      <a:pt x="2386" y="4881"/>
                    </a:lnTo>
                    <a:lnTo>
                      <a:pt x="2499" y="4871"/>
                    </a:lnTo>
                    <a:lnTo>
                      <a:pt x="2613" y="4856"/>
                    </a:lnTo>
                    <a:lnTo>
                      <a:pt x="2727" y="4835"/>
                    </a:lnTo>
                    <a:lnTo>
                      <a:pt x="2840" y="4805"/>
                    </a:lnTo>
                    <a:lnTo>
                      <a:pt x="2949" y="4773"/>
                    </a:lnTo>
                    <a:lnTo>
                      <a:pt x="3057" y="4732"/>
                    </a:lnTo>
                    <a:lnTo>
                      <a:pt x="3165" y="4685"/>
                    </a:lnTo>
                    <a:lnTo>
                      <a:pt x="3270" y="4635"/>
                    </a:lnTo>
                    <a:lnTo>
                      <a:pt x="3371" y="4578"/>
                    </a:lnTo>
                    <a:lnTo>
                      <a:pt x="3471" y="4515"/>
                    </a:lnTo>
                    <a:lnTo>
                      <a:pt x="3566" y="4447"/>
                    </a:lnTo>
                    <a:lnTo>
                      <a:pt x="3660" y="4374"/>
                    </a:lnTo>
                    <a:lnTo>
                      <a:pt x="3749" y="4295"/>
                    </a:lnTo>
                    <a:lnTo>
                      <a:pt x="3833" y="4212"/>
                    </a:lnTo>
                    <a:lnTo>
                      <a:pt x="3916" y="4124"/>
                    </a:lnTo>
                    <a:lnTo>
                      <a:pt x="3992" y="4032"/>
                    </a:lnTo>
                    <a:lnTo>
                      <a:pt x="4064" y="3937"/>
                    </a:lnTo>
                    <a:lnTo>
                      <a:pt x="4132" y="3837"/>
                    </a:lnTo>
                    <a:lnTo>
                      <a:pt x="4196" y="3733"/>
                    </a:lnTo>
                    <a:lnTo>
                      <a:pt x="4254" y="3627"/>
                    </a:lnTo>
                    <a:lnTo>
                      <a:pt x="4307" y="3517"/>
                    </a:lnTo>
                    <a:lnTo>
                      <a:pt x="4355" y="3406"/>
                    </a:lnTo>
                    <a:lnTo>
                      <a:pt x="4397" y="3291"/>
                    </a:lnTo>
                    <a:lnTo>
                      <a:pt x="4434" y="3172"/>
                    </a:lnTo>
                    <a:lnTo>
                      <a:pt x="4467" y="3054"/>
                    </a:lnTo>
                    <a:lnTo>
                      <a:pt x="4493" y="2934"/>
                    </a:lnTo>
                    <a:lnTo>
                      <a:pt x="4513" y="2811"/>
                    </a:lnTo>
                    <a:lnTo>
                      <a:pt x="4528" y="2690"/>
                    </a:lnTo>
                    <a:lnTo>
                      <a:pt x="4536" y="2565"/>
                    </a:lnTo>
                    <a:lnTo>
                      <a:pt x="4539" y="2442"/>
                    </a:lnTo>
                  </a:path>
                </a:pathLst>
              </a:custGeom>
              <a:noFill/>
              <a:ln w="10">
                <a:solidFill>
                  <a:srgbClr val="004EFF"/>
                </a:solidFill>
                <a:round/>
                <a:headEnd/>
                <a:tailEnd/>
              </a:ln>
            </p:spPr>
            <p:txBody>
              <a:bodyPr/>
              <a:lstStyle/>
              <a:p>
                <a:endParaRPr lang="en-US">
                  <a:latin typeface="Calibri" pitchFamily="34" charset="0"/>
                </a:endParaRPr>
              </a:p>
            </p:txBody>
          </p:sp>
          <p:sp>
            <p:nvSpPr>
              <p:cNvPr id="60428" name="Oval 7"/>
              <p:cNvSpPr>
                <a:spLocks noChangeArrowheads="1"/>
              </p:cNvSpPr>
              <p:nvPr/>
            </p:nvSpPr>
            <p:spPr bwMode="auto">
              <a:xfrm>
                <a:off x="4163" y="1845"/>
                <a:ext cx="1156" cy="1221"/>
              </a:xfrm>
              <a:prstGeom prst="ellipse">
                <a:avLst/>
              </a:prstGeom>
              <a:solidFill>
                <a:srgbClr val="234DAB"/>
              </a:solidFill>
              <a:ln w="9525">
                <a:noFill/>
                <a:round/>
                <a:headEnd/>
                <a:tailEnd/>
              </a:ln>
            </p:spPr>
            <p:txBody>
              <a:bodyPr/>
              <a:lstStyle/>
              <a:p>
                <a:endParaRPr lang="en-US">
                  <a:latin typeface="Calibri" pitchFamily="34" charset="0"/>
                </a:endParaRPr>
              </a:p>
            </p:txBody>
          </p:sp>
          <p:sp>
            <p:nvSpPr>
              <p:cNvPr id="60429" name="Freeform 8"/>
              <p:cNvSpPr>
                <a:spLocks/>
              </p:cNvSpPr>
              <p:nvPr/>
            </p:nvSpPr>
            <p:spPr bwMode="auto">
              <a:xfrm>
                <a:off x="4153" y="1834"/>
                <a:ext cx="1156" cy="1221"/>
              </a:xfrm>
              <a:custGeom>
                <a:avLst/>
                <a:gdLst>
                  <a:gd name="T0" fmla="*/ 4611 w 4624"/>
                  <a:gd name="T1" fmla="*/ 2194 h 4884"/>
                  <a:gd name="T2" fmla="*/ 4550 w 4624"/>
                  <a:gd name="T3" fmla="*/ 1830 h 4884"/>
                  <a:gd name="T4" fmla="*/ 4437 w 4624"/>
                  <a:gd name="T5" fmla="*/ 1479 h 4884"/>
                  <a:gd name="T6" fmla="*/ 4274 w 4624"/>
                  <a:gd name="T7" fmla="*/ 1150 h 4884"/>
                  <a:gd name="T8" fmla="*/ 4065 w 4624"/>
                  <a:gd name="T9" fmla="*/ 852 h 4884"/>
                  <a:gd name="T10" fmla="*/ 3817 w 4624"/>
                  <a:gd name="T11" fmla="*/ 589 h 4884"/>
                  <a:gd name="T12" fmla="*/ 3535 w 4624"/>
                  <a:gd name="T13" fmla="*/ 369 h 4884"/>
                  <a:gd name="T14" fmla="*/ 3223 w 4624"/>
                  <a:gd name="T15" fmla="*/ 198 h 4884"/>
                  <a:gd name="T16" fmla="*/ 2890 w 4624"/>
                  <a:gd name="T17" fmla="*/ 78 h 4884"/>
                  <a:gd name="T18" fmla="*/ 2546 w 4624"/>
                  <a:gd name="T19" fmla="*/ 12 h 4884"/>
                  <a:gd name="T20" fmla="*/ 2312 w 4624"/>
                  <a:gd name="T21" fmla="*/ 0 h 4884"/>
                  <a:gd name="T22" fmla="*/ 1962 w 4624"/>
                  <a:gd name="T23" fmla="*/ 27 h 4884"/>
                  <a:gd name="T24" fmla="*/ 1620 w 4624"/>
                  <a:gd name="T25" fmla="*/ 111 h 4884"/>
                  <a:gd name="T26" fmla="*/ 1293 w 4624"/>
                  <a:gd name="T27" fmla="*/ 249 h 4884"/>
                  <a:gd name="T28" fmla="*/ 990 w 4624"/>
                  <a:gd name="T29" fmla="*/ 438 h 4884"/>
                  <a:gd name="T30" fmla="*/ 719 w 4624"/>
                  <a:gd name="T31" fmla="*/ 673 h 4884"/>
                  <a:gd name="T32" fmla="*/ 484 w 4624"/>
                  <a:gd name="T33" fmla="*/ 947 h 4884"/>
                  <a:gd name="T34" fmla="*/ 291 w 4624"/>
                  <a:gd name="T35" fmla="*/ 1256 h 4884"/>
                  <a:gd name="T36" fmla="*/ 144 w 4624"/>
                  <a:gd name="T37" fmla="*/ 1594 h 4884"/>
                  <a:gd name="T38" fmla="*/ 47 w 4624"/>
                  <a:gd name="T39" fmla="*/ 1950 h 4884"/>
                  <a:gd name="T40" fmla="*/ 4 w 4624"/>
                  <a:gd name="T41" fmla="*/ 2319 h 4884"/>
                  <a:gd name="T42" fmla="*/ 4 w 4624"/>
                  <a:gd name="T43" fmla="*/ 2565 h 4884"/>
                  <a:gd name="T44" fmla="*/ 47 w 4624"/>
                  <a:gd name="T45" fmla="*/ 2934 h 4884"/>
                  <a:gd name="T46" fmla="*/ 144 w 4624"/>
                  <a:gd name="T47" fmla="*/ 3291 h 4884"/>
                  <a:gd name="T48" fmla="*/ 291 w 4624"/>
                  <a:gd name="T49" fmla="*/ 3627 h 4884"/>
                  <a:gd name="T50" fmla="*/ 484 w 4624"/>
                  <a:gd name="T51" fmla="*/ 3937 h 4884"/>
                  <a:gd name="T52" fmla="*/ 719 w 4624"/>
                  <a:gd name="T53" fmla="*/ 4212 h 4884"/>
                  <a:gd name="T54" fmla="*/ 990 w 4624"/>
                  <a:gd name="T55" fmla="*/ 4447 h 4884"/>
                  <a:gd name="T56" fmla="*/ 1293 w 4624"/>
                  <a:gd name="T57" fmla="*/ 4635 h 4884"/>
                  <a:gd name="T58" fmla="*/ 1620 w 4624"/>
                  <a:gd name="T59" fmla="*/ 4773 h 4884"/>
                  <a:gd name="T60" fmla="*/ 1962 w 4624"/>
                  <a:gd name="T61" fmla="*/ 4856 h 4884"/>
                  <a:gd name="T62" fmla="*/ 2312 w 4624"/>
                  <a:gd name="T63" fmla="*/ 4884 h 4884"/>
                  <a:gd name="T64" fmla="*/ 2546 w 4624"/>
                  <a:gd name="T65" fmla="*/ 4871 h 4884"/>
                  <a:gd name="T66" fmla="*/ 2890 w 4624"/>
                  <a:gd name="T67" fmla="*/ 4805 h 4884"/>
                  <a:gd name="T68" fmla="*/ 3223 w 4624"/>
                  <a:gd name="T69" fmla="*/ 4685 h 4884"/>
                  <a:gd name="T70" fmla="*/ 3535 w 4624"/>
                  <a:gd name="T71" fmla="*/ 4515 h 4884"/>
                  <a:gd name="T72" fmla="*/ 3817 w 4624"/>
                  <a:gd name="T73" fmla="*/ 4295 h 4884"/>
                  <a:gd name="T74" fmla="*/ 4065 w 4624"/>
                  <a:gd name="T75" fmla="*/ 4032 h 4884"/>
                  <a:gd name="T76" fmla="*/ 4274 w 4624"/>
                  <a:gd name="T77" fmla="*/ 3733 h 4884"/>
                  <a:gd name="T78" fmla="*/ 4437 w 4624"/>
                  <a:gd name="T79" fmla="*/ 3406 h 4884"/>
                  <a:gd name="T80" fmla="*/ 4550 w 4624"/>
                  <a:gd name="T81" fmla="*/ 3054 h 4884"/>
                  <a:gd name="T82" fmla="*/ 4611 w 4624"/>
                  <a:gd name="T83" fmla="*/ 2690 h 48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4"/>
                  <a:gd name="T127" fmla="*/ 0 h 4884"/>
                  <a:gd name="T128" fmla="*/ 4624 w 4624"/>
                  <a:gd name="T129" fmla="*/ 4884 h 48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4" h="4884">
                    <a:moveTo>
                      <a:pt x="4624" y="2442"/>
                    </a:moveTo>
                    <a:lnTo>
                      <a:pt x="4621" y="2319"/>
                    </a:lnTo>
                    <a:lnTo>
                      <a:pt x="4611" y="2194"/>
                    </a:lnTo>
                    <a:lnTo>
                      <a:pt x="4597" y="2073"/>
                    </a:lnTo>
                    <a:lnTo>
                      <a:pt x="4577" y="1950"/>
                    </a:lnTo>
                    <a:lnTo>
                      <a:pt x="4550" y="1830"/>
                    </a:lnTo>
                    <a:lnTo>
                      <a:pt x="4518" y="1711"/>
                    </a:lnTo>
                    <a:lnTo>
                      <a:pt x="4480" y="1594"/>
                    </a:lnTo>
                    <a:lnTo>
                      <a:pt x="4437" y="1479"/>
                    </a:lnTo>
                    <a:lnTo>
                      <a:pt x="4388" y="1366"/>
                    </a:lnTo>
                    <a:lnTo>
                      <a:pt x="4334" y="1256"/>
                    </a:lnTo>
                    <a:lnTo>
                      <a:pt x="4274" y="1150"/>
                    </a:lnTo>
                    <a:lnTo>
                      <a:pt x="4209" y="1047"/>
                    </a:lnTo>
                    <a:lnTo>
                      <a:pt x="4140" y="947"/>
                    </a:lnTo>
                    <a:lnTo>
                      <a:pt x="4065" y="852"/>
                    </a:lnTo>
                    <a:lnTo>
                      <a:pt x="3988" y="759"/>
                    </a:lnTo>
                    <a:lnTo>
                      <a:pt x="3905" y="673"/>
                    </a:lnTo>
                    <a:lnTo>
                      <a:pt x="3817" y="589"/>
                    </a:lnTo>
                    <a:lnTo>
                      <a:pt x="3727" y="510"/>
                    </a:lnTo>
                    <a:lnTo>
                      <a:pt x="3633" y="438"/>
                    </a:lnTo>
                    <a:lnTo>
                      <a:pt x="3535" y="369"/>
                    </a:lnTo>
                    <a:lnTo>
                      <a:pt x="3433" y="307"/>
                    </a:lnTo>
                    <a:lnTo>
                      <a:pt x="3330" y="249"/>
                    </a:lnTo>
                    <a:lnTo>
                      <a:pt x="3223" y="198"/>
                    </a:lnTo>
                    <a:lnTo>
                      <a:pt x="3115" y="152"/>
                    </a:lnTo>
                    <a:lnTo>
                      <a:pt x="3005" y="111"/>
                    </a:lnTo>
                    <a:lnTo>
                      <a:pt x="2890" y="78"/>
                    </a:lnTo>
                    <a:lnTo>
                      <a:pt x="2777" y="48"/>
                    </a:lnTo>
                    <a:lnTo>
                      <a:pt x="2661" y="27"/>
                    </a:lnTo>
                    <a:lnTo>
                      <a:pt x="2546" y="12"/>
                    </a:lnTo>
                    <a:lnTo>
                      <a:pt x="2429" y="3"/>
                    </a:lnTo>
                    <a:lnTo>
                      <a:pt x="2312" y="0"/>
                    </a:lnTo>
                    <a:lnTo>
                      <a:pt x="2195" y="3"/>
                    </a:lnTo>
                    <a:lnTo>
                      <a:pt x="2078" y="12"/>
                    </a:lnTo>
                    <a:lnTo>
                      <a:pt x="1962" y="27"/>
                    </a:lnTo>
                    <a:lnTo>
                      <a:pt x="1847" y="48"/>
                    </a:lnTo>
                    <a:lnTo>
                      <a:pt x="1733" y="78"/>
                    </a:lnTo>
                    <a:lnTo>
                      <a:pt x="1620" y="111"/>
                    </a:lnTo>
                    <a:lnTo>
                      <a:pt x="1509" y="152"/>
                    </a:lnTo>
                    <a:lnTo>
                      <a:pt x="1401" y="198"/>
                    </a:lnTo>
                    <a:lnTo>
                      <a:pt x="1293" y="249"/>
                    </a:lnTo>
                    <a:lnTo>
                      <a:pt x="1190" y="307"/>
                    </a:lnTo>
                    <a:lnTo>
                      <a:pt x="1089" y="369"/>
                    </a:lnTo>
                    <a:lnTo>
                      <a:pt x="990" y="438"/>
                    </a:lnTo>
                    <a:lnTo>
                      <a:pt x="897" y="510"/>
                    </a:lnTo>
                    <a:lnTo>
                      <a:pt x="807" y="589"/>
                    </a:lnTo>
                    <a:lnTo>
                      <a:pt x="719" y="673"/>
                    </a:lnTo>
                    <a:lnTo>
                      <a:pt x="637" y="759"/>
                    </a:lnTo>
                    <a:lnTo>
                      <a:pt x="559" y="852"/>
                    </a:lnTo>
                    <a:lnTo>
                      <a:pt x="484" y="947"/>
                    </a:lnTo>
                    <a:lnTo>
                      <a:pt x="416" y="1047"/>
                    </a:lnTo>
                    <a:lnTo>
                      <a:pt x="350" y="1150"/>
                    </a:lnTo>
                    <a:lnTo>
                      <a:pt x="291" y="1256"/>
                    </a:lnTo>
                    <a:lnTo>
                      <a:pt x="236" y="1366"/>
                    </a:lnTo>
                    <a:lnTo>
                      <a:pt x="188" y="1479"/>
                    </a:lnTo>
                    <a:lnTo>
                      <a:pt x="144" y="1594"/>
                    </a:lnTo>
                    <a:lnTo>
                      <a:pt x="107" y="1711"/>
                    </a:lnTo>
                    <a:lnTo>
                      <a:pt x="74" y="1830"/>
                    </a:lnTo>
                    <a:lnTo>
                      <a:pt x="47" y="1950"/>
                    </a:lnTo>
                    <a:lnTo>
                      <a:pt x="27" y="2073"/>
                    </a:lnTo>
                    <a:lnTo>
                      <a:pt x="13" y="2194"/>
                    </a:lnTo>
                    <a:lnTo>
                      <a:pt x="4" y="2319"/>
                    </a:lnTo>
                    <a:lnTo>
                      <a:pt x="0" y="2442"/>
                    </a:lnTo>
                    <a:lnTo>
                      <a:pt x="4" y="2565"/>
                    </a:lnTo>
                    <a:lnTo>
                      <a:pt x="13" y="2690"/>
                    </a:lnTo>
                    <a:lnTo>
                      <a:pt x="27" y="2811"/>
                    </a:lnTo>
                    <a:lnTo>
                      <a:pt x="47" y="2934"/>
                    </a:lnTo>
                    <a:lnTo>
                      <a:pt x="74" y="3054"/>
                    </a:lnTo>
                    <a:lnTo>
                      <a:pt x="107" y="3172"/>
                    </a:lnTo>
                    <a:lnTo>
                      <a:pt x="144" y="3291"/>
                    </a:lnTo>
                    <a:lnTo>
                      <a:pt x="188" y="3406"/>
                    </a:lnTo>
                    <a:lnTo>
                      <a:pt x="236" y="3517"/>
                    </a:lnTo>
                    <a:lnTo>
                      <a:pt x="291" y="3627"/>
                    </a:lnTo>
                    <a:lnTo>
                      <a:pt x="350" y="3733"/>
                    </a:lnTo>
                    <a:lnTo>
                      <a:pt x="416" y="3837"/>
                    </a:lnTo>
                    <a:lnTo>
                      <a:pt x="484" y="3937"/>
                    </a:lnTo>
                    <a:lnTo>
                      <a:pt x="559" y="4032"/>
                    </a:lnTo>
                    <a:lnTo>
                      <a:pt x="637" y="4124"/>
                    </a:lnTo>
                    <a:lnTo>
                      <a:pt x="719" y="4212"/>
                    </a:lnTo>
                    <a:lnTo>
                      <a:pt x="807" y="4295"/>
                    </a:lnTo>
                    <a:lnTo>
                      <a:pt x="897" y="4374"/>
                    </a:lnTo>
                    <a:lnTo>
                      <a:pt x="990" y="4447"/>
                    </a:lnTo>
                    <a:lnTo>
                      <a:pt x="1089" y="4515"/>
                    </a:lnTo>
                    <a:lnTo>
                      <a:pt x="1190" y="4578"/>
                    </a:lnTo>
                    <a:lnTo>
                      <a:pt x="1293" y="4635"/>
                    </a:lnTo>
                    <a:lnTo>
                      <a:pt x="1401" y="4685"/>
                    </a:lnTo>
                    <a:lnTo>
                      <a:pt x="1509" y="4732"/>
                    </a:lnTo>
                    <a:lnTo>
                      <a:pt x="1620" y="4773"/>
                    </a:lnTo>
                    <a:lnTo>
                      <a:pt x="1733" y="4805"/>
                    </a:lnTo>
                    <a:lnTo>
                      <a:pt x="1847" y="4835"/>
                    </a:lnTo>
                    <a:lnTo>
                      <a:pt x="1962" y="4856"/>
                    </a:lnTo>
                    <a:lnTo>
                      <a:pt x="2078" y="4871"/>
                    </a:lnTo>
                    <a:lnTo>
                      <a:pt x="2195" y="4881"/>
                    </a:lnTo>
                    <a:lnTo>
                      <a:pt x="2312" y="4884"/>
                    </a:lnTo>
                    <a:lnTo>
                      <a:pt x="2429" y="4881"/>
                    </a:lnTo>
                    <a:lnTo>
                      <a:pt x="2546" y="4871"/>
                    </a:lnTo>
                    <a:lnTo>
                      <a:pt x="2661" y="4856"/>
                    </a:lnTo>
                    <a:lnTo>
                      <a:pt x="2777" y="4835"/>
                    </a:lnTo>
                    <a:lnTo>
                      <a:pt x="2890" y="4805"/>
                    </a:lnTo>
                    <a:lnTo>
                      <a:pt x="3005" y="4773"/>
                    </a:lnTo>
                    <a:lnTo>
                      <a:pt x="3115" y="4732"/>
                    </a:lnTo>
                    <a:lnTo>
                      <a:pt x="3223" y="4685"/>
                    </a:lnTo>
                    <a:lnTo>
                      <a:pt x="3330" y="4635"/>
                    </a:lnTo>
                    <a:lnTo>
                      <a:pt x="3433" y="4578"/>
                    </a:lnTo>
                    <a:lnTo>
                      <a:pt x="3535" y="4515"/>
                    </a:lnTo>
                    <a:lnTo>
                      <a:pt x="3633" y="4447"/>
                    </a:lnTo>
                    <a:lnTo>
                      <a:pt x="3727" y="4374"/>
                    </a:lnTo>
                    <a:lnTo>
                      <a:pt x="3817" y="4295"/>
                    </a:lnTo>
                    <a:lnTo>
                      <a:pt x="3905" y="4212"/>
                    </a:lnTo>
                    <a:lnTo>
                      <a:pt x="3988" y="4124"/>
                    </a:lnTo>
                    <a:lnTo>
                      <a:pt x="4065" y="4032"/>
                    </a:lnTo>
                    <a:lnTo>
                      <a:pt x="4140" y="3937"/>
                    </a:lnTo>
                    <a:lnTo>
                      <a:pt x="4209" y="3837"/>
                    </a:lnTo>
                    <a:lnTo>
                      <a:pt x="4274" y="3733"/>
                    </a:lnTo>
                    <a:lnTo>
                      <a:pt x="4334" y="3627"/>
                    </a:lnTo>
                    <a:lnTo>
                      <a:pt x="4388" y="3517"/>
                    </a:lnTo>
                    <a:lnTo>
                      <a:pt x="4437" y="3406"/>
                    </a:lnTo>
                    <a:lnTo>
                      <a:pt x="4480" y="3291"/>
                    </a:lnTo>
                    <a:lnTo>
                      <a:pt x="4518" y="3172"/>
                    </a:lnTo>
                    <a:lnTo>
                      <a:pt x="4550" y="3054"/>
                    </a:lnTo>
                    <a:lnTo>
                      <a:pt x="4577" y="2934"/>
                    </a:lnTo>
                    <a:lnTo>
                      <a:pt x="4597" y="2811"/>
                    </a:lnTo>
                    <a:lnTo>
                      <a:pt x="4611" y="2690"/>
                    </a:lnTo>
                    <a:lnTo>
                      <a:pt x="4621" y="2565"/>
                    </a:lnTo>
                    <a:lnTo>
                      <a:pt x="4624" y="2442"/>
                    </a:lnTo>
                  </a:path>
                </a:pathLst>
              </a:custGeom>
              <a:noFill/>
              <a:ln w="10">
                <a:solidFill>
                  <a:srgbClr val="004EFF"/>
                </a:solidFill>
                <a:round/>
                <a:headEnd/>
                <a:tailEnd/>
              </a:ln>
            </p:spPr>
            <p:txBody>
              <a:bodyPr/>
              <a:lstStyle/>
              <a:p>
                <a:endParaRPr lang="en-US">
                  <a:latin typeface="Calibri" pitchFamily="34" charset="0"/>
                </a:endParaRPr>
              </a:p>
            </p:txBody>
          </p:sp>
          <p:sp>
            <p:nvSpPr>
              <p:cNvPr id="60430" name="Freeform 9"/>
              <p:cNvSpPr>
                <a:spLocks/>
              </p:cNvSpPr>
              <p:nvPr/>
            </p:nvSpPr>
            <p:spPr bwMode="auto">
              <a:xfrm>
                <a:off x="4174" y="2458"/>
                <a:ext cx="149" cy="411"/>
              </a:xfrm>
              <a:custGeom>
                <a:avLst/>
                <a:gdLst>
                  <a:gd name="T0" fmla="*/ 1 w 512"/>
                  <a:gd name="T1" fmla="*/ 0 h 1329"/>
                  <a:gd name="T2" fmla="*/ 1 w 512"/>
                  <a:gd name="T3" fmla="*/ 6 h 1329"/>
                  <a:gd name="T4" fmla="*/ 505 w 512"/>
                  <a:gd name="T5" fmla="*/ 1329 h 1329"/>
                  <a:gd name="T6" fmla="*/ 512 w 512"/>
                  <a:gd name="T7" fmla="*/ 7 h 1329"/>
                  <a:gd name="T8" fmla="*/ 1 w 512"/>
                  <a:gd name="T9" fmla="*/ 0 h 1329"/>
                  <a:gd name="T10" fmla="*/ 0 60000 65536"/>
                  <a:gd name="T11" fmla="*/ 0 60000 65536"/>
                  <a:gd name="T12" fmla="*/ 0 60000 65536"/>
                  <a:gd name="T13" fmla="*/ 0 60000 65536"/>
                  <a:gd name="T14" fmla="*/ 0 60000 65536"/>
                  <a:gd name="T15" fmla="*/ 0 w 512"/>
                  <a:gd name="T16" fmla="*/ 0 h 1329"/>
                  <a:gd name="T17" fmla="*/ 512 w 512"/>
                  <a:gd name="T18" fmla="*/ 1329 h 1329"/>
                </a:gdLst>
                <a:ahLst/>
                <a:cxnLst>
                  <a:cxn ang="T10">
                    <a:pos x="T0" y="T1"/>
                  </a:cxn>
                  <a:cxn ang="T11">
                    <a:pos x="T2" y="T3"/>
                  </a:cxn>
                  <a:cxn ang="T12">
                    <a:pos x="T4" y="T5"/>
                  </a:cxn>
                  <a:cxn ang="T13">
                    <a:pos x="T6" y="T7"/>
                  </a:cxn>
                  <a:cxn ang="T14">
                    <a:pos x="T8" y="T9"/>
                  </a:cxn>
                </a:cxnLst>
                <a:rect l="T15" t="T16" r="T17" b="T18"/>
                <a:pathLst>
                  <a:path w="512" h="1329">
                    <a:moveTo>
                      <a:pt x="1" y="0"/>
                    </a:moveTo>
                    <a:cubicBezTo>
                      <a:pt x="1" y="2"/>
                      <a:pt x="1" y="4"/>
                      <a:pt x="1" y="6"/>
                    </a:cubicBezTo>
                    <a:cubicBezTo>
                      <a:pt x="0" y="730"/>
                      <a:pt x="225" y="1320"/>
                      <a:pt x="505" y="1329"/>
                    </a:cubicBezTo>
                    <a:lnTo>
                      <a:pt x="512" y="7"/>
                    </a:lnTo>
                    <a:lnTo>
                      <a:pt x="1" y="0"/>
                    </a:lnTo>
                    <a:close/>
                  </a:path>
                </a:pathLst>
              </a:custGeom>
              <a:noFill/>
              <a:ln w="9525">
                <a:noFill/>
                <a:round/>
                <a:headEnd/>
                <a:tailEnd/>
              </a:ln>
            </p:spPr>
            <p:txBody>
              <a:bodyPr/>
              <a:lstStyle/>
              <a:p>
                <a:endParaRPr lang="en-US">
                  <a:latin typeface="Calibri" pitchFamily="34" charset="0"/>
                </a:endParaRPr>
              </a:p>
            </p:txBody>
          </p:sp>
          <p:sp>
            <p:nvSpPr>
              <p:cNvPr id="60431" name="Freeform 10"/>
              <p:cNvSpPr>
                <a:spLocks/>
              </p:cNvSpPr>
              <p:nvPr/>
            </p:nvSpPr>
            <p:spPr bwMode="auto">
              <a:xfrm>
                <a:off x="4174" y="2455"/>
                <a:ext cx="149" cy="414"/>
              </a:xfrm>
              <a:custGeom>
                <a:avLst/>
                <a:gdLst>
                  <a:gd name="T0" fmla="*/ 598 w 598"/>
                  <a:gd name="T1" fmla="*/ 23 h 1657"/>
                  <a:gd name="T2" fmla="*/ 0 w 598"/>
                  <a:gd name="T3" fmla="*/ 0 h 1657"/>
                  <a:gd name="T4" fmla="*/ 0 w 598"/>
                  <a:gd name="T5" fmla="*/ 84 h 1657"/>
                  <a:gd name="T6" fmla="*/ 3 w 598"/>
                  <a:gd name="T7" fmla="*/ 168 h 1657"/>
                  <a:gd name="T8" fmla="*/ 6 w 598"/>
                  <a:gd name="T9" fmla="*/ 250 h 1657"/>
                  <a:gd name="T10" fmla="*/ 10 w 598"/>
                  <a:gd name="T11" fmla="*/ 332 h 1657"/>
                  <a:gd name="T12" fmla="*/ 17 w 598"/>
                  <a:gd name="T13" fmla="*/ 415 h 1657"/>
                  <a:gd name="T14" fmla="*/ 24 w 598"/>
                  <a:gd name="T15" fmla="*/ 494 h 1657"/>
                  <a:gd name="T16" fmla="*/ 34 w 598"/>
                  <a:gd name="T17" fmla="*/ 574 h 1657"/>
                  <a:gd name="T18" fmla="*/ 45 w 598"/>
                  <a:gd name="T19" fmla="*/ 651 h 1657"/>
                  <a:gd name="T20" fmla="*/ 57 w 598"/>
                  <a:gd name="T21" fmla="*/ 726 h 1657"/>
                  <a:gd name="T22" fmla="*/ 71 w 598"/>
                  <a:gd name="T23" fmla="*/ 800 h 1657"/>
                  <a:gd name="T24" fmla="*/ 87 w 598"/>
                  <a:gd name="T25" fmla="*/ 872 h 1657"/>
                  <a:gd name="T26" fmla="*/ 104 w 598"/>
                  <a:gd name="T27" fmla="*/ 943 h 1657"/>
                  <a:gd name="T28" fmla="*/ 121 w 598"/>
                  <a:gd name="T29" fmla="*/ 1011 h 1657"/>
                  <a:gd name="T30" fmla="*/ 140 w 598"/>
                  <a:gd name="T31" fmla="*/ 1076 h 1657"/>
                  <a:gd name="T32" fmla="*/ 160 w 598"/>
                  <a:gd name="T33" fmla="*/ 1138 h 1657"/>
                  <a:gd name="T34" fmla="*/ 182 w 598"/>
                  <a:gd name="T35" fmla="*/ 1197 h 1657"/>
                  <a:gd name="T36" fmla="*/ 204 w 598"/>
                  <a:gd name="T37" fmla="*/ 1253 h 1657"/>
                  <a:gd name="T38" fmla="*/ 228 w 598"/>
                  <a:gd name="T39" fmla="*/ 1307 h 1657"/>
                  <a:gd name="T40" fmla="*/ 252 w 598"/>
                  <a:gd name="T41" fmla="*/ 1357 h 1657"/>
                  <a:gd name="T42" fmla="*/ 277 w 598"/>
                  <a:gd name="T43" fmla="*/ 1403 h 1657"/>
                  <a:gd name="T44" fmla="*/ 304 w 598"/>
                  <a:gd name="T45" fmla="*/ 1445 h 1657"/>
                  <a:gd name="T46" fmla="*/ 331 w 598"/>
                  <a:gd name="T47" fmla="*/ 1484 h 1657"/>
                  <a:gd name="T48" fmla="*/ 359 w 598"/>
                  <a:gd name="T49" fmla="*/ 1520 h 1657"/>
                  <a:gd name="T50" fmla="*/ 387 w 598"/>
                  <a:gd name="T51" fmla="*/ 1552 h 1657"/>
                  <a:gd name="T52" fmla="*/ 415 w 598"/>
                  <a:gd name="T53" fmla="*/ 1578 h 1657"/>
                  <a:gd name="T54" fmla="*/ 444 w 598"/>
                  <a:gd name="T55" fmla="*/ 1603 h 1657"/>
                  <a:gd name="T56" fmla="*/ 474 w 598"/>
                  <a:gd name="T57" fmla="*/ 1620 h 1657"/>
                  <a:gd name="T58" fmla="*/ 504 w 598"/>
                  <a:gd name="T59" fmla="*/ 1637 h 1657"/>
                  <a:gd name="T60" fmla="*/ 533 w 598"/>
                  <a:gd name="T61" fmla="*/ 1647 h 1657"/>
                  <a:gd name="T62" fmla="*/ 565 w 598"/>
                  <a:gd name="T63" fmla="*/ 1654 h 1657"/>
                  <a:gd name="T64" fmla="*/ 594 w 598"/>
                  <a:gd name="T65" fmla="*/ 1657 h 1657"/>
                  <a:gd name="T66" fmla="*/ 598 w 598"/>
                  <a:gd name="T67" fmla="*/ 23 h 16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8"/>
                  <a:gd name="T103" fmla="*/ 0 h 1657"/>
                  <a:gd name="T104" fmla="*/ 598 w 598"/>
                  <a:gd name="T105" fmla="*/ 1657 h 16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8" h="1657">
                    <a:moveTo>
                      <a:pt x="598" y="23"/>
                    </a:moveTo>
                    <a:lnTo>
                      <a:pt x="0" y="0"/>
                    </a:lnTo>
                    <a:lnTo>
                      <a:pt x="0" y="84"/>
                    </a:lnTo>
                    <a:lnTo>
                      <a:pt x="3" y="168"/>
                    </a:lnTo>
                    <a:lnTo>
                      <a:pt x="6" y="250"/>
                    </a:lnTo>
                    <a:lnTo>
                      <a:pt x="10" y="332"/>
                    </a:lnTo>
                    <a:lnTo>
                      <a:pt x="17" y="415"/>
                    </a:lnTo>
                    <a:lnTo>
                      <a:pt x="24" y="494"/>
                    </a:lnTo>
                    <a:lnTo>
                      <a:pt x="34" y="574"/>
                    </a:lnTo>
                    <a:lnTo>
                      <a:pt x="45" y="651"/>
                    </a:lnTo>
                    <a:lnTo>
                      <a:pt x="57" y="726"/>
                    </a:lnTo>
                    <a:lnTo>
                      <a:pt x="71" y="800"/>
                    </a:lnTo>
                    <a:lnTo>
                      <a:pt x="87" y="872"/>
                    </a:lnTo>
                    <a:lnTo>
                      <a:pt x="104" y="943"/>
                    </a:lnTo>
                    <a:lnTo>
                      <a:pt x="121" y="1011"/>
                    </a:lnTo>
                    <a:lnTo>
                      <a:pt x="140" y="1076"/>
                    </a:lnTo>
                    <a:lnTo>
                      <a:pt x="160" y="1138"/>
                    </a:lnTo>
                    <a:lnTo>
                      <a:pt x="182" y="1197"/>
                    </a:lnTo>
                    <a:lnTo>
                      <a:pt x="204" y="1253"/>
                    </a:lnTo>
                    <a:lnTo>
                      <a:pt x="228" y="1307"/>
                    </a:lnTo>
                    <a:lnTo>
                      <a:pt x="252" y="1357"/>
                    </a:lnTo>
                    <a:lnTo>
                      <a:pt x="277" y="1403"/>
                    </a:lnTo>
                    <a:lnTo>
                      <a:pt x="304" y="1445"/>
                    </a:lnTo>
                    <a:lnTo>
                      <a:pt x="331" y="1484"/>
                    </a:lnTo>
                    <a:lnTo>
                      <a:pt x="359" y="1520"/>
                    </a:lnTo>
                    <a:lnTo>
                      <a:pt x="387" y="1552"/>
                    </a:lnTo>
                    <a:lnTo>
                      <a:pt x="415" y="1578"/>
                    </a:lnTo>
                    <a:lnTo>
                      <a:pt x="444" y="1603"/>
                    </a:lnTo>
                    <a:lnTo>
                      <a:pt x="474" y="1620"/>
                    </a:lnTo>
                    <a:lnTo>
                      <a:pt x="504" y="1637"/>
                    </a:lnTo>
                    <a:lnTo>
                      <a:pt x="533" y="1647"/>
                    </a:lnTo>
                    <a:lnTo>
                      <a:pt x="565" y="1654"/>
                    </a:lnTo>
                    <a:lnTo>
                      <a:pt x="594" y="1657"/>
                    </a:lnTo>
                    <a:lnTo>
                      <a:pt x="598" y="23"/>
                    </a:lnTo>
                  </a:path>
                </a:pathLst>
              </a:custGeom>
              <a:noFill/>
              <a:ln w="9525">
                <a:noFill/>
                <a:round/>
                <a:headEnd/>
                <a:tailEnd/>
              </a:ln>
            </p:spPr>
            <p:txBody>
              <a:bodyPr/>
              <a:lstStyle/>
              <a:p>
                <a:endParaRPr lang="en-US">
                  <a:latin typeface="Calibri" pitchFamily="34" charset="0"/>
                </a:endParaRPr>
              </a:p>
            </p:txBody>
          </p:sp>
          <p:sp>
            <p:nvSpPr>
              <p:cNvPr id="32779" name="Freeform 11"/>
              <p:cNvSpPr>
                <a:spLocks/>
              </p:cNvSpPr>
              <p:nvPr/>
            </p:nvSpPr>
            <p:spPr bwMode="auto">
              <a:xfrm>
                <a:off x="4174" y="2455"/>
                <a:ext cx="149" cy="414"/>
              </a:xfrm>
              <a:custGeom>
                <a:avLst/>
                <a:gdLst/>
                <a:ahLst/>
                <a:cxnLst>
                  <a:cxn ang="0">
                    <a:pos x="0" y="0"/>
                  </a:cxn>
                  <a:cxn ang="0">
                    <a:pos x="0" y="84"/>
                  </a:cxn>
                  <a:cxn ang="0">
                    <a:pos x="3" y="168"/>
                  </a:cxn>
                  <a:cxn ang="0">
                    <a:pos x="6" y="250"/>
                  </a:cxn>
                  <a:cxn ang="0">
                    <a:pos x="10" y="332"/>
                  </a:cxn>
                  <a:cxn ang="0">
                    <a:pos x="17" y="415"/>
                  </a:cxn>
                  <a:cxn ang="0">
                    <a:pos x="24" y="494"/>
                  </a:cxn>
                  <a:cxn ang="0">
                    <a:pos x="34" y="574"/>
                  </a:cxn>
                  <a:cxn ang="0">
                    <a:pos x="45" y="651"/>
                  </a:cxn>
                  <a:cxn ang="0">
                    <a:pos x="57" y="726"/>
                  </a:cxn>
                  <a:cxn ang="0">
                    <a:pos x="71" y="800"/>
                  </a:cxn>
                  <a:cxn ang="0">
                    <a:pos x="87" y="872"/>
                  </a:cxn>
                  <a:cxn ang="0">
                    <a:pos x="104" y="943"/>
                  </a:cxn>
                  <a:cxn ang="0">
                    <a:pos x="121" y="1011"/>
                  </a:cxn>
                  <a:cxn ang="0">
                    <a:pos x="140" y="1076"/>
                  </a:cxn>
                  <a:cxn ang="0">
                    <a:pos x="160" y="1138"/>
                  </a:cxn>
                  <a:cxn ang="0">
                    <a:pos x="182" y="1197"/>
                  </a:cxn>
                  <a:cxn ang="0">
                    <a:pos x="204" y="1253"/>
                  </a:cxn>
                  <a:cxn ang="0">
                    <a:pos x="228" y="1307"/>
                  </a:cxn>
                  <a:cxn ang="0">
                    <a:pos x="252" y="1357"/>
                  </a:cxn>
                  <a:cxn ang="0">
                    <a:pos x="277" y="1403"/>
                  </a:cxn>
                  <a:cxn ang="0">
                    <a:pos x="304" y="1445"/>
                  </a:cxn>
                  <a:cxn ang="0">
                    <a:pos x="331" y="1484"/>
                  </a:cxn>
                  <a:cxn ang="0">
                    <a:pos x="359" y="1520"/>
                  </a:cxn>
                  <a:cxn ang="0">
                    <a:pos x="387" y="1552"/>
                  </a:cxn>
                  <a:cxn ang="0">
                    <a:pos x="415" y="1578"/>
                  </a:cxn>
                  <a:cxn ang="0">
                    <a:pos x="444" y="1603"/>
                  </a:cxn>
                  <a:cxn ang="0">
                    <a:pos x="474" y="1620"/>
                  </a:cxn>
                  <a:cxn ang="0">
                    <a:pos x="504" y="1637"/>
                  </a:cxn>
                  <a:cxn ang="0">
                    <a:pos x="533" y="1647"/>
                  </a:cxn>
                  <a:cxn ang="0">
                    <a:pos x="565" y="1654"/>
                  </a:cxn>
                  <a:cxn ang="0">
                    <a:pos x="594" y="1657"/>
                  </a:cxn>
                </a:cxnLst>
                <a:rect l="0" t="0" r="r" b="b"/>
                <a:pathLst>
                  <a:path w="594" h="1657">
                    <a:moveTo>
                      <a:pt x="0" y="0"/>
                    </a:moveTo>
                    <a:lnTo>
                      <a:pt x="0" y="84"/>
                    </a:lnTo>
                    <a:lnTo>
                      <a:pt x="3" y="168"/>
                    </a:lnTo>
                    <a:lnTo>
                      <a:pt x="6" y="250"/>
                    </a:lnTo>
                    <a:lnTo>
                      <a:pt x="10" y="332"/>
                    </a:lnTo>
                    <a:lnTo>
                      <a:pt x="17" y="415"/>
                    </a:lnTo>
                    <a:lnTo>
                      <a:pt x="24" y="494"/>
                    </a:lnTo>
                    <a:lnTo>
                      <a:pt x="34" y="574"/>
                    </a:lnTo>
                    <a:lnTo>
                      <a:pt x="45" y="651"/>
                    </a:lnTo>
                    <a:lnTo>
                      <a:pt x="57" y="726"/>
                    </a:lnTo>
                    <a:lnTo>
                      <a:pt x="71" y="800"/>
                    </a:lnTo>
                    <a:lnTo>
                      <a:pt x="87" y="872"/>
                    </a:lnTo>
                    <a:lnTo>
                      <a:pt x="104" y="943"/>
                    </a:lnTo>
                    <a:lnTo>
                      <a:pt x="121" y="1011"/>
                    </a:lnTo>
                    <a:lnTo>
                      <a:pt x="140" y="1076"/>
                    </a:lnTo>
                    <a:lnTo>
                      <a:pt x="160" y="1138"/>
                    </a:lnTo>
                    <a:lnTo>
                      <a:pt x="182" y="1197"/>
                    </a:lnTo>
                    <a:lnTo>
                      <a:pt x="204" y="1253"/>
                    </a:lnTo>
                    <a:lnTo>
                      <a:pt x="228" y="1307"/>
                    </a:lnTo>
                    <a:lnTo>
                      <a:pt x="252" y="1357"/>
                    </a:lnTo>
                    <a:lnTo>
                      <a:pt x="277" y="1403"/>
                    </a:lnTo>
                    <a:lnTo>
                      <a:pt x="304" y="1445"/>
                    </a:lnTo>
                    <a:lnTo>
                      <a:pt x="331" y="1484"/>
                    </a:lnTo>
                    <a:lnTo>
                      <a:pt x="359" y="1520"/>
                    </a:lnTo>
                    <a:lnTo>
                      <a:pt x="387" y="1552"/>
                    </a:lnTo>
                    <a:lnTo>
                      <a:pt x="415" y="1578"/>
                    </a:lnTo>
                    <a:lnTo>
                      <a:pt x="444" y="1603"/>
                    </a:lnTo>
                    <a:lnTo>
                      <a:pt x="474" y="1620"/>
                    </a:lnTo>
                    <a:lnTo>
                      <a:pt x="504" y="1637"/>
                    </a:lnTo>
                    <a:lnTo>
                      <a:pt x="533" y="1647"/>
                    </a:lnTo>
                    <a:lnTo>
                      <a:pt x="565" y="1654"/>
                    </a:lnTo>
                    <a:lnTo>
                      <a:pt x="594" y="1657"/>
                    </a:lnTo>
                  </a:path>
                </a:pathLst>
              </a:custGeom>
              <a:gradFill>
                <a:gsLst>
                  <a:gs pos="0">
                    <a:srgbClr val="FFF200">
                      <a:alpha val="95000"/>
                    </a:srgbClr>
                  </a:gs>
                  <a:gs pos="45000">
                    <a:srgbClr val="FF7A00"/>
                  </a:gs>
                  <a:gs pos="70000">
                    <a:srgbClr val="FF0300"/>
                  </a:gs>
                  <a:gs pos="100000">
                    <a:srgbClr val="4D0808"/>
                  </a:gs>
                </a:gsLst>
                <a:path path="circle">
                  <a:fillToRect l="50000" t="50000" r="50000" b="50000"/>
                </a:path>
              </a:gradFill>
              <a:ln w="10">
                <a:solidFill>
                  <a:srgbClr val="FF0000"/>
                </a:solidFill>
                <a:prstDash val="solid"/>
                <a:round/>
                <a:headEnd/>
                <a:tailEnd/>
              </a:ln>
            </p:spPr>
            <p:txBody>
              <a:bodyPr/>
              <a:lstStyle/>
              <a:p>
                <a:pPr fontAlgn="auto">
                  <a:spcBef>
                    <a:spcPts val="0"/>
                  </a:spcBef>
                  <a:spcAft>
                    <a:spcPts val="0"/>
                  </a:spcAft>
                  <a:defRPr/>
                </a:pPr>
                <a:endParaRPr lang="en-US">
                  <a:latin typeface="+mn-lt"/>
                </a:endParaRPr>
              </a:p>
            </p:txBody>
          </p:sp>
          <p:sp>
            <p:nvSpPr>
              <p:cNvPr id="60435" name="Freeform 12"/>
              <p:cNvSpPr>
                <a:spLocks/>
              </p:cNvSpPr>
              <p:nvPr/>
            </p:nvSpPr>
            <p:spPr bwMode="auto">
              <a:xfrm>
                <a:off x="4174" y="2063"/>
                <a:ext cx="149" cy="403"/>
              </a:xfrm>
              <a:custGeom>
                <a:avLst/>
                <a:gdLst>
                  <a:gd name="T0" fmla="*/ 504 w 511"/>
                  <a:gd name="T1" fmla="*/ 0 h 1305"/>
                  <a:gd name="T2" fmla="*/ 0 w 511"/>
                  <a:gd name="T3" fmla="*/ 1304 h 1305"/>
                  <a:gd name="T4" fmla="*/ 511 w 511"/>
                  <a:gd name="T5" fmla="*/ 1305 h 1305"/>
                  <a:gd name="T6" fmla="*/ 504 w 511"/>
                  <a:gd name="T7" fmla="*/ 0 h 1305"/>
                  <a:gd name="T8" fmla="*/ 0 60000 65536"/>
                  <a:gd name="T9" fmla="*/ 0 60000 65536"/>
                  <a:gd name="T10" fmla="*/ 0 60000 65536"/>
                  <a:gd name="T11" fmla="*/ 0 60000 65536"/>
                  <a:gd name="T12" fmla="*/ 0 w 511"/>
                  <a:gd name="T13" fmla="*/ 0 h 1305"/>
                  <a:gd name="T14" fmla="*/ 511 w 511"/>
                  <a:gd name="T15" fmla="*/ 1305 h 1305"/>
                </a:gdLst>
                <a:ahLst/>
                <a:cxnLst>
                  <a:cxn ang="T8">
                    <a:pos x="T0" y="T1"/>
                  </a:cxn>
                  <a:cxn ang="T9">
                    <a:pos x="T2" y="T3"/>
                  </a:cxn>
                  <a:cxn ang="T10">
                    <a:pos x="T4" y="T5"/>
                  </a:cxn>
                  <a:cxn ang="T11">
                    <a:pos x="T6" y="T7"/>
                  </a:cxn>
                </a:cxnLst>
                <a:rect l="T12" t="T13" r="T14" b="T15"/>
                <a:pathLst>
                  <a:path w="511" h="1305">
                    <a:moveTo>
                      <a:pt x="504" y="0"/>
                    </a:moveTo>
                    <a:cubicBezTo>
                      <a:pt x="224" y="9"/>
                      <a:pt x="0" y="590"/>
                      <a:pt x="0" y="1304"/>
                    </a:cubicBezTo>
                    <a:lnTo>
                      <a:pt x="511" y="1305"/>
                    </a:lnTo>
                    <a:lnTo>
                      <a:pt x="504" y="0"/>
                    </a:lnTo>
                    <a:close/>
                  </a:path>
                </a:pathLst>
              </a:custGeom>
              <a:noFill/>
              <a:ln w="9525">
                <a:noFill/>
                <a:round/>
                <a:headEnd/>
                <a:tailEnd/>
              </a:ln>
            </p:spPr>
            <p:txBody>
              <a:bodyPr/>
              <a:lstStyle/>
              <a:p>
                <a:endParaRPr lang="en-US">
                  <a:latin typeface="Calibri" pitchFamily="34" charset="0"/>
                </a:endParaRPr>
              </a:p>
            </p:txBody>
          </p:sp>
          <p:sp>
            <p:nvSpPr>
              <p:cNvPr id="60436" name="Freeform 13"/>
              <p:cNvSpPr>
                <a:spLocks/>
              </p:cNvSpPr>
              <p:nvPr/>
            </p:nvSpPr>
            <p:spPr bwMode="auto">
              <a:xfrm>
                <a:off x="4174" y="2063"/>
                <a:ext cx="151" cy="433"/>
              </a:xfrm>
              <a:custGeom>
                <a:avLst/>
                <a:gdLst>
                  <a:gd name="T0" fmla="*/ 598 w 598"/>
                  <a:gd name="T1" fmla="*/ 1613 h 1614"/>
                  <a:gd name="T2" fmla="*/ 594 w 598"/>
                  <a:gd name="T3" fmla="*/ 0 h 1614"/>
                  <a:gd name="T4" fmla="*/ 562 w 598"/>
                  <a:gd name="T5" fmla="*/ 4 h 1614"/>
                  <a:gd name="T6" fmla="*/ 532 w 598"/>
                  <a:gd name="T7" fmla="*/ 10 h 1614"/>
                  <a:gd name="T8" fmla="*/ 500 w 598"/>
                  <a:gd name="T9" fmla="*/ 22 h 1614"/>
                  <a:gd name="T10" fmla="*/ 471 w 598"/>
                  <a:gd name="T11" fmla="*/ 37 h 1614"/>
                  <a:gd name="T12" fmla="*/ 440 w 598"/>
                  <a:gd name="T13" fmla="*/ 58 h 1614"/>
                  <a:gd name="T14" fmla="*/ 410 w 598"/>
                  <a:gd name="T15" fmla="*/ 81 h 1614"/>
                  <a:gd name="T16" fmla="*/ 380 w 598"/>
                  <a:gd name="T17" fmla="*/ 110 h 1614"/>
                  <a:gd name="T18" fmla="*/ 352 w 598"/>
                  <a:gd name="T19" fmla="*/ 141 h 1614"/>
                  <a:gd name="T20" fmla="*/ 324 w 598"/>
                  <a:gd name="T21" fmla="*/ 179 h 1614"/>
                  <a:gd name="T22" fmla="*/ 296 w 598"/>
                  <a:gd name="T23" fmla="*/ 219 h 1614"/>
                  <a:gd name="T24" fmla="*/ 270 w 598"/>
                  <a:gd name="T25" fmla="*/ 264 h 1614"/>
                  <a:gd name="T26" fmla="*/ 244 w 598"/>
                  <a:gd name="T27" fmla="*/ 311 h 1614"/>
                  <a:gd name="T28" fmla="*/ 220 w 598"/>
                  <a:gd name="T29" fmla="*/ 364 h 1614"/>
                  <a:gd name="T30" fmla="*/ 196 w 598"/>
                  <a:gd name="T31" fmla="*/ 417 h 1614"/>
                  <a:gd name="T32" fmla="*/ 173 w 598"/>
                  <a:gd name="T33" fmla="*/ 476 h 1614"/>
                  <a:gd name="T34" fmla="*/ 153 w 598"/>
                  <a:gd name="T35" fmla="*/ 537 h 1614"/>
                  <a:gd name="T36" fmla="*/ 132 w 598"/>
                  <a:gd name="T37" fmla="*/ 601 h 1614"/>
                  <a:gd name="T38" fmla="*/ 113 w 598"/>
                  <a:gd name="T39" fmla="*/ 669 h 1614"/>
                  <a:gd name="T40" fmla="*/ 94 w 598"/>
                  <a:gd name="T41" fmla="*/ 737 h 1614"/>
                  <a:gd name="T42" fmla="*/ 79 w 598"/>
                  <a:gd name="T43" fmla="*/ 810 h 1614"/>
                  <a:gd name="T44" fmla="*/ 64 w 598"/>
                  <a:gd name="T45" fmla="*/ 883 h 1614"/>
                  <a:gd name="T46" fmla="*/ 51 w 598"/>
                  <a:gd name="T47" fmla="*/ 960 h 1614"/>
                  <a:gd name="T48" fmla="*/ 38 w 598"/>
                  <a:gd name="T49" fmla="*/ 1038 h 1614"/>
                  <a:gd name="T50" fmla="*/ 29 w 598"/>
                  <a:gd name="T51" fmla="*/ 1117 h 1614"/>
                  <a:gd name="T52" fmla="*/ 20 w 598"/>
                  <a:gd name="T53" fmla="*/ 1197 h 1614"/>
                  <a:gd name="T54" fmla="*/ 13 w 598"/>
                  <a:gd name="T55" fmla="*/ 1279 h 1614"/>
                  <a:gd name="T56" fmla="*/ 8 w 598"/>
                  <a:gd name="T57" fmla="*/ 1363 h 1614"/>
                  <a:gd name="T58" fmla="*/ 3 w 598"/>
                  <a:gd name="T59" fmla="*/ 1447 h 1614"/>
                  <a:gd name="T60" fmla="*/ 1 w 598"/>
                  <a:gd name="T61" fmla="*/ 1530 h 1614"/>
                  <a:gd name="T62" fmla="*/ 0 w 598"/>
                  <a:gd name="T63" fmla="*/ 1614 h 1614"/>
                  <a:gd name="T64" fmla="*/ 598 w 598"/>
                  <a:gd name="T65" fmla="*/ 1613 h 16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8"/>
                  <a:gd name="T100" fmla="*/ 0 h 1614"/>
                  <a:gd name="T101" fmla="*/ 598 w 598"/>
                  <a:gd name="T102" fmla="*/ 1614 h 16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8" h="1614">
                    <a:moveTo>
                      <a:pt x="598" y="1613"/>
                    </a:moveTo>
                    <a:lnTo>
                      <a:pt x="594" y="0"/>
                    </a:lnTo>
                    <a:lnTo>
                      <a:pt x="562" y="4"/>
                    </a:lnTo>
                    <a:lnTo>
                      <a:pt x="532" y="10"/>
                    </a:lnTo>
                    <a:lnTo>
                      <a:pt x="500" y="22"/>
                    </a:lnTo>
                    <a:lnTo>
                      <a:pt x="471" y="37"/>
                    </a:lnTo>
                    <a:lnTo>
                      <a:pt x="440" y="58"/>
                    </a:lnTo>
                    <a:lnTo>
                      <a:pt x="410" y="81"/>
                    </a:lnTo>
                    <a:lnTo>
                      <a:pt x="380" y="110"/>
                    </a:lnTo>
                    <a:lnTo>
                      <a:pt x="352" y="141"/>
                    </a:lnTo>
                    <a:lnTo>
                      <a:pt x="324" y="179"/>
                    </a:lnTo>
                    <a:lnTo>
                      <a:pt x="296" y="219"/>
                    </a:lnTo>
                    <a:lnTo>
                      <a:pt x="270" y="264"/>
                    </a:lnTo>
                    <a:lnTo>
                      <a:pt x="244" y="311"/>
                    </a:lnTo>
                    <a:lnTo>
                      <a:pt x="220" y="364"/>
                    </a:lnTo>
                    <a:lnTo>
                      <a:pt x="196" y="417"/>
                    </a:lnTo>
                    <a:lnTo>
                      <a:pt x="173" y="476"/>
                    </a:lnTo>
                    <a:lnTo>
                      <a:pt x="153" y="537"/>
                    </a:lnTo>
                    <a:lnTo>
                      <a:pt x="132" y="601"/>
                    </a:lnTo>
                    <a:lnTo>
                      <a:pt x="113" y="669"/>
                    </a:lnTo>
                    <a:lnTo>
                      <a:pt x="94" y="737"/>
                    </a:lnTo>
                    <a:lnTo>
                      <a:pt x="79" y="810"/>
                    </a:lnTo>
                    <a:lnTo>
                      <a:pt x="64" y="883"/>
                    </a:lnTo>
                    <a:lnTo>
                      <a:pt x="51" y="960"/>
                    </a:lnTo>
                    <a:lnTo>
                      <a:pt x="38" y="1038"/>
                    </a:lnTo>
                    <a:lnTo>
                      <a:pt x="29" y="1117"/>
                    </a:lnTo>
                    <a:lnTo>
                      <a:pt x="20" y="1197"/>
                    </a:lnTo>
                    <a:lnTo>
                      <a:pt x="13" y="1279"/>
                    </a:lnTo>
                    <a:lnTo>
                      <a:pt x="8" y="1363"/>
                    </a:lnTo>
                    <a:lnTo>
                      <a:pt x="3" y="1447"/>
                    </a:lnTo>
                    <a:lnTo>
                      <a:pt x="1" y="1530"/>
                    </a:lnTo>
                    <a:lnTo>
                      <a:pt x="0" y="1614"/>
                    </a:lnTo>
                    <a:lnTo>
                      <a:pt x="598" y="1613"/>
                    </a:lnTo>
                  </a:path>
                </a:pathLst>
              </a:custGeom>
              <a:noFill/>
              <a:ln w="9525">
                <a:noFill/>
                <a:round/>
                <a:headEnd/>
                <a:tailEnd/>
              </a:ln>
            </p:spPr>
            <p:txBody>
              <a:bodyPr/>
              <a:lstStyle/>
              <a:p>
                <a:endParaRPr lang="en-US">
                  <a:latin typeface="Calibri" pitchFamily="34" charset="0"/>
                </a:endParaRPr>
              </a:p>
            </p:txBody>
          </p:sp>
          <p:sp>
            <p:nvSpPr>
              <p:cNvPr id="32782" name="Freeform 14"/>
              <p:cNvSpPr>
                <a:spLocks/>
              </p:cNvSpPr>
              <p:nvPr/>
            </p:nvSpPr>
            <p:spPr bwMode="auto">
              <a:xfrm>
                <a:off x="4174" y="2063"/>
                <a:ext cx="149" cy="403"/>
              </a:xfrm>
              <a:custGeom>
                <a:avLst/>
                <a:gdLst/>
                <a:ahLst/>
                <a:cxnLst>
                  <a:cxn ang="0">
                    <a:pos x="594" y="0"/>
                  </a:cxn>
                  <a:cxn ang="0">
                    <a:pos x="562" y="4"/>
                  </a:cxn>
                  <a:cxn ang="0">
                    <a:pos x="532" y="10"/>
                  </a:cxn>
                  <a:cxn ang="0">
                    <a:pos x="500" y="22"/>
                  </a:cxn>
                  <a:cxn ang="0">
                    <a:pos x="471" y="37"/>
                  </a:cxn>
                  <a:cxn ang="0">
                    <a:pos x="440" y="58"/>
                  </a:cxn>
                  <a:cxn ang="0">
                    <a:pos x="410" y="81"/>
                  </a:cxn>
                  <a:cxn ang="0">
                    <a:pos x="380" y="110"/>
                  </a:cxn>
                  <a:cxn ang="0">
                    <a:pos x="352" y="141"/>
                  </a:cxn>
                  <a:cxn ang="0">
                    <a:pos x="324" y="179"/>
                  </a:cxn>
                  <a:cxn ang="0">
                    <a:pos x="296" y="219"/>
                  </a:cxn>
                  <a:cxn ang="0">
                    <a:pos x="270" y="264"/>
                  </a:cxn>
                  <a:cxn ang="0">
                    <a:pos x="244" y="311"/>
                  </a:cxn>
                  <a:cxn ang="0">
                    <a:pos x="220" y="364"/>
                  </a:cxn>
                  <a:cxn ang="0">
                    <a:pos x="196" y="417"/>
                  </a:cxn>
                  <a:cxn ang="0">
                    <a:pos x="173" y="476"/>
                  </a:cxn>
                  <a:cxn ang="0">
                    <a:pos x="153" y="537"/>
                  </a:cxn>
                  <a:cxn ang="0">
                    <a:pos x="132" y="601"/>
                  </a:cxn>
                  <a:cxn ang="0">
                    <a:pos x="113" y="669"/>
                  </a:cxn>
                  <a:cxn ang="0">
                    <a:pos x="94" y="737"/>
                  </a:cxn>
                  <a:cxn ang="0">
                    <a:pos x="79" y="810"/>
                  </a:cxn>
                  <a:cxn ang="0">
                    <a:pos x="64" y="883"/>
                  </a:cxn>
                  <a:cxn ang="0">
                    <a:pos x="51" y="960"/>
                  </a:cxn>
                  <a:cxn ang="0">
                    <a:pos x="38" y="1038"/>
                  </a:cxn>
                  <a:cxn ang="0">
                    <a:pos x="29" y="1117"/>
                  </a:cxn>
                  <a:cxn ang="0">
                    <a:pos x="20" y="1197"/>
                  </a:cxn>
                  <a:cxn ang="0">
                    <a:pos x="13" y="1279"/>
                  </a:cxn>
                  <a:cxn ang="0">
                    <a:pos x="8" y="1363"/>
                  </a:cxn>
                  <a:cxn ang="0">
                    <a:pos x="3" y="1447"/>
                  </a:cxn>
                  <a:cxn ang="0">
                    <a:pos x="1" y="1530"/>
                  </a:cxn>
                  <a:cxn ang="0">
                    <a:pos x="0" y="1614"/>
                  </a:cxn>
                </a:cxnLst>
                <a:rect l="0" t="0" r="r" b="b"/>
                <a:pathLst>
                  <a:path w="594" h="1614">
                    <a:moveTo>
                      <a:pt x="594" y="0"/>
                    </a:moveTo>
                    <a:lnTo>
                      <a:pt x="562" y="4"/>
                    </a:lnTo>
                    <a:lnTo>
                      <a:pt x="532" y="10"/>
                    </a:lnTo>
                    <a:lnTo>
                      <a:pt x="500" y="22"/>
                    </a:lnTo>
                    <a:lnTo>
                      <a:pt x="471" y="37"/>
                    </a:lnTo>
                    <a:lnTo>
                      <a:pt x="440" y="58"/>
                    </a:lnTo>
                    <a:lnTo>
                      <a:pt x="410" y="81"/>
                    </a:lnTo>
                    <a:lnTo>
                      <a:pt x="380" y="110"/>
                    </a:lnTo>
                    <a:lnTo>
                      <a:pt x="352" y="141"/>
                    </a:lnTo>
                    <a:lnTo>
                      <a:pt x="324" y="179"/>
                    </a:lnTo>
                    <a:lnTo>
                      <a:pt x="296" y="219"/>
                    </a:lnTo>
                    <a:lnTo>
                      <a:pt x="270" y="264"/>
                    </a:lnTo>
                    <a:lnTo>
                      <a:pt x="244" y="311"/>
                    </a:lnTo>
                    <a:lnTo>
                      <a:pt x="220" y="364"/>
                    </a:lnTo>
                    <a:lnTo>
                      <a:pt x="196" y="417"/>
                    </a:lnTo>
                    <a:lnTo>
                      <a:pt x="173" y="476"/>
                    </a:lnTo>
                    <a:lnTo>
                      <a:pt x="153" y="537"/>
                    </a:lnTo>
                    <a:lnTo>
                      <a:pt x="132" y="601"/>
                    </a:lnTo>
                    <a:lnTo>
                      <a:pt x="113" y="669"/>
                    </a:lnTo>
                    <a:lnTo>
                      <a:pt x="94" y="737"/>
                    </a:lnTo>
                    <a:lnTo>
                      <a:pt x="79" y="810"/>
                    </a:lnTo>
                    <a:lnTo>
                      <a:pt x="64" y="883"/>
                    </a:lnTo>
                    <a:lnTo>
                      <a:pt x="51" y="960"/>
                    </a:lnTo>
                    <a:lnTo>
                      <a:pt x="38" y="1038"/>
                    </a:lnTo>
                    <a:lnTo>
                      <a:pt x="29" y="1117"/>
                    </a:lnTo>
                    <a:lnTo>
                      <a:pt x="20" y="1197"/>
                    </a:lnTo>
                    <a:lnTo>
                      <a:pt x="13" y="1279"/>
                    </a:lnTo>
                    <a:lnTo>
                      <a:pt x="8" y="1363"/>
                    </a:lnTo>
                    <a:lnTo>
                      <a:pt x="3" y="1447"/>
                    </a:lnTo>
                    <a:lnTo>
                      <a:pt x="1" y="1530"/>
                    </a:lnTo>
                    <a:lnTo>
                      <a:pt x="0" y="1614"/>
                    </a:lnTo>
                  </a:path>
                </a:pathLst>
              </a:custGeom>
              <a:gradFill>
                <a:gsLst>
                  <a:gs pos="0">
                    <a:srgbClr val="FFF200">
                      <a:alpha val="95000"/>
                    </a:srgbClr>
                  </a:gs>
                  <a:gs pos="45000">
                    <a:srgbClr val="FF7A00"/>
                  </a:gs>
                  <a:gs pos="70000">
                    <a:srgbClr val="FF0300"/>
                  </a:gs>
                  <a:gs pos="100000">
                    <a:srgbClr val="4D0808"/>
                  </a:gs>
                </a:gsLst>
                <a:path path="circle">
                  <a:fillToRect l="50000" t="50000" r="50000" b="50000"/>
                </a:path>
              </a:gradFill>
              <a:ln w="10">
                <a:solidFill>
                  <a:srgbClr val="FF0000"/>
                </a:solidFill>
                <a:prstDash val="solid"/>
                <a:round/>
                <a:headEnd/>
                <a:tailEnd/>
              </a:ln>
            </p:spPr>
            <p:txBody>
              <a:bodyPr/>
              <a:lstStyle/>
              <a:p>
                <a:pPr fontAlgn="auto">
                  <a:spcBef>
                    <a:spcPts val="0"/>
                  </a:spcBef>
                  <a:spcAft>
                    <a:spcPts val="0"/>
                  </a:spcAft>
                  <a:defRPr/>
                </a:pPr>
                <a:endParaRPr lang="en-US">
                  <a:latin typeface="+mn-lt"/>
                </a:endParaRPr>
              </a:p>
            </p:txBody>
          </p:sp>
          <p:sp>
            <p:nvSpPr>
              <p:cNvPr id="60440" name="Freeform 15"/>
              <p:cNvSpPr>
                <a:spLocks/>
              </p:cNvSpPr>
              <p:nvPr/>
            </p:nvSpPr>
            <p:spPr bwMode="auto">
              <a:xfrm>
                <a:off x="4321" y="2458"/>
                <a:ext cx="152" cy="412"/>
              </a:xfrm>
              <a:custGeom>
                <a:avLst/>
                <a:gdLst>
                  <a:gd name="T0" fmla="*/ 0 w 518"/>
                  <a:gd name="T1" fmla="*/ 1329 h 1330"/>
                  <a:gd name="T2" fmla="*/ 7 w 518"/>
                  <a:gd name="T3" fmla="*/ 1330 h 1330"/>
                  <a:gd name="T4" fmla="*/ 518 w 518"/>
                  <a:gd name="T5" fmla="*/ 7 h 1330"/>
                  <a:gd name="T6" fmla="*/ 517 w 518"/>
                  <a:gd name="T7" fmla="*/ 0 h 1330"/>
                  <a:gd name="T8" fmla="*/ 7 w 518"/>
                  <a:gd name="T9" fmla="*/ 7 h 1330"/>
                  <a:gd name="T10" fmla="*/ 0 w 518"/>
                  <a:gd name="T11" fmla="*/ 1329 h 1330"/>
                  <a:gd name="T12" fmla="*/ 0 60000 65536"/>
                  <a:gd name="T13" fmla="*/ 0 60000 65536"/>
                  <a:gd name="T14" fmla="*/ 0 60000 65536"/>
                  <a:gd name="T15" fmla="*/ 0 60000 65536"/>
                  <a:gd name="T16" fmla="*/ 0 60000 65536"/>
                  <a:gd name="T17" fmla="*/ 0 60000 65536"/>
                  <a:gd name="T18" fmla="*/ 0 w 518"/>
                  <a:gd name="T19" fmla="*/ 0 h 1330"/>
                  <a:gd name="T20" fmla="*/ 518 w 518"/>
                  <a:gd name="T21" fmla="*/ 1330 h 1330"/>
                </a:gdLst>
                <a:ahLst/>
                <a:cxnLst>
                  <a:cxn ang="T12">
                    <a:pos x="T0" y="T1"/>
                  </a:cxn>
                  <a:cxn ang="T13">
                    <a:pos x="T2" y="T3"/>
                  </a:cxn>
                  <a:cxn ang="T14">
                    <a:pos x="T4" y="T5"/>
                  </a:cxn>
                  <a:cxn ang="T15">
                    <a:pos x="T6" y="T7"/>
                  </a:cxn>
                  <a:cxn ang="T16">
                    <a:pos x="T8" y="T9"/>
                  </a:cxn>
                  <a:cxn ang="T17">
                    <a:pos x="T10" y="T11"/>
                  </a:cxn>
                </a:cxnLst>
                <a:rect l="T18" t="T19" r="T20" b="T21"/>
                <a:pathLst>
                  <a:path w="518" h="1330">
                    <a:moveTo>
                      <a:pt x="0" y="1329"/>
                    </a:moveTo>
                    <a:cubicBezTo>
                      <a:pt x="2" y="1329"/>
                      <a:pt x="4" y="1330"/>
                      <a:pt x="7" y="1330"/>
                    </a:cubicBezTo>
                    <a:cubicBezTo>
                      <a:pt x="289" y="1330"/>
                      <a:pt x="518" y="737"/>
                      <a:pt x="518" y="7"/>
                    </a:cubicBezTo>
                    <a:cubicBezTo>
                      <a:pt x="518" y="4"/>
                      <a:pt x="517" y="2"/>
                      <a:pt x="517" y="0"/>
                    </a:cubicBezTo>
                    <a:lnTo>
                      <a:pt x="7" y="7"/>
                    </a:lnTo>
                    <a:lnTo>
                      <a:pt x="0" y="1329"/>
                    </a:lnTo>
                    <a:close/>
                  </a:path>
                </a:pathLst>
              </a:custGeom>
              <a:noFill/>
              <a:ln w="9525">
                <a:noFill/>
                <a:round/>
                <a:headEnd/>
                <a:tailEnd/>
              </a:ln>
            </p:spPr>
            <p:txBody>
              <a:bodyPr/>
              <a:lstStyle/>
              <a:p>
                <a:endParaRPr lang="en-US">
                  <a:latin typeface="Calibri" pitchFamily="34" charset="0"/>
                </a:endParaRPr>
              </a:p>
            </p:txBody>
          </p:sp>
          <p:sp>
            <p:nvSpPr>
              <p:cNvPr id="60441" name="Freeform 16"/>
              <p:cNvSpPr>
                <a:spLocks/>
              </p:cNvSpPr>
              <p:nvPr/>
            </p:nvSpPr>
            <p:spPr bwMode="auto">
              <a:xfrm>
                <a:off x="4323" y="2455"/>
                <a:ext cx="150" cy="414"/>
              </a:xfrm>
              <a:custGeom>
                <a:avLst/>
                <a:gdLst>
                  <a:gd name="T0" fmla="*/ 4 w 600"/>
                  <a:gd name="T1" fmla="*/ 23 h 1657"/>
                  <a:gd name="T2" fmla="*/ 0 w 600"/>
                  <a:gd name="T3" fmla="*/ 1657 h 1657"/>
                  <a:gd name="T4" fmla="*/ 30 w 600"/>
                  <a:gd name="T5" fmla="*/ 1655 h 1657"/>
                  <a:gd name="T6" fmla="*/ 61 w 600"/>
                  <a:gd name="T7" fmla="*/ 1649 h 1657"/>
                  <a:gd name="T8" fmla="*/ 91 w 600"/>
                  <a:gd name="T9" fmla="*/ 1639 h 1657"/>
                  <a:gd name="T10" fmla="*/ 122 w 600"/>
                  <a:gd name="T11" fmla="*/ 1624 h 1657"/>
                  <a:gd name="T12" fmla="*/ 151 w 600"/>
                  <a:gd name="T13" fmla="*/ 1605 h 1657"/>
                  <a:gd name="T14" fmla="*/ 180 w 600"/>
                  <a:gd name="T15" fmla="*/ 1583 h 1657"/>
                  <a:gd name="T16" fmla="*/ 211 w 600"/>
                  <a:gd name="T17" fmla="*/ 1555 h 1657"/>
                  <a:gd name="T18" fmla="*/ 239 w 600"/>
                  <a:gd name="T19" fmla="*/ 1524 h 1657"/>
                  <a:gd name="T20" fmla="*/ 267 w 600"/>
                  <a:gd name="T21" fmla="*/ 1489 h 1657"/>
                  <a:gd name="T22" fmla="*/ 293 w 600"/>
                  <a:gd name="T23" fmla="*/ 1450 h 1657"/>
                  <a:gd name="T24" fmla="*/ 319 w 600"/>
                  <a:gd name="T25" fmla="*/ 1407 h 1657"/>
                  <a:gd name="T26" fmla="*/ 344 w 600"/>
                  <a:gd name="T27" fmla="*/ 1362 h 1657"/>
                  <a:gd name="T28" fmla="*/ 370 w 600"/>
                  <a:gd name="T29" fmla="*/ 1312 h 1657"/>
                  <a:gd name="T30" fmla="*/ 393 w 600"/>
                  <a:gd name="T31" fmla="*/ 1259 h 1657"/>
                  <a:gd name="T32" fmla="*/ 417 w 600"/>
                  <a:gd name="T33" fmla="*/ 1202 h 1657"/>
                  <a:gd name="T34" fmla="*/ 438 w 600"/>
                  <a:gd name="T35" fmla="*/ 1143 h 1657"/>
                  <a:gd name="T36" fmla="*/ 459 w 600"/>
                  <a:gd name="T37" fmla="*/ 1081 h 1657"/>
                  <a:gd name="T38" fmla="*/ 477 w 600"/>
                  <a:gd name="T39" fmla="*/ 1016 h 1657"/>
                  <a:gd name="T40" fmla="*/ 496 w 600"/>
                  <a:gd name="T41" fmla="*/ 947 h 1657"/>
                  <a:gd name="T42" fmla="*/ 511 w 600"/>
                  <a:gd name="T43" fmla="*/ 877 h 1657"/>
                  <a:gd name="T44" fmla="*/ 527 w 600"/>
                  <a:gd name="T45" fmla="*/ 805 h 1657"/>
                  <a:gd name="T46" fmla="*/ 541 w 600"/>
                  <a:gd name="T47" fmla="*/ 731 h 1657"/>
                  <a:gd name="T48" fmla="*/ 553 w 600"/>
                  <a:gd name="T49" fmla="*/ 654 h 1657"/>
                  <a:gd name="T50" fmla="*/ 564 w 600"/>
                  <a:gd name="T51" fmla="*/ 575 h 1657"/>
                  <a:gd name="T52" fmla="*/ 576 w 600"/>
                  <a:gd name="T53" fmla="*/ 496 h 1657"/>
                  <a:gd name="T54" fmla="*/ 583 w 600"/>
                  <a:gd name="T55" fmla="*/ 416 h 1657"/>
                  <a:gd name="T56" fmla="*/ 590 w 600"/>
                  <a:gd name="T57" fmla="*/ 334 h 1657"/>
                  <a:gd name="T58" fmla="*/ 594 w 600"/>
                  <a:gd name="T59" fmla="*/ 251 h 1657"/>
                  <a:gd name="T60" fmla="*/ 597 w 600"/>
                  <a:gd name="T61" fmla="*/ 168 h 1657"/>
                  <a:gd name="T62" fmla="*/ 600 w 600"/>
                  <a:gd name="T63" fmla="*/ 84 h 1657"/>
                  <a:gd name="T64" fmla="*/ 600 w 600"/>
                  <a:gd name="T65" fmla="*/ 0 h 1657"/>
                  <a:gd name="T66" fmla="*/ 4 w 600"/>
                  <a:gd name="T67" fmla="*/ 23 h 16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0"/>
                  <a:gd name="T103" fmla="*/ 0 h 1657"/>
                  <a:gd name="T104" fmla="*/ 600 w 600"/>
                  <a:gd name="T105" fmla="*/ 1657 h 16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0" h="1657">
                    <a:moveTo>
                      <a:pt x="4" y="23"/>
                    </a:moveTo>
                    <a:lnTo>
                      <a:pt x="0" y="1657"/>
                    </a:lnTo>
                    <a:lnTo>
                      <a:pt x="30" y="1655"/>
                    </a:lnTo>
                    <a:lnTo>
                      <a:pt x="61" y="1649"/>
                    </a:lnTo>
                    <a:lnTo>
                      <a:pt x="91" y="1639"/>
                    </a:lnTo>
                    <a:lnTo>
                      <a:pt x="122" y="1624"/>
                    </a:lnTo>
                    <a:lnTo>
                      <a:pt x="151" y="1605"/>
                    </a:lnTo>
                    <a:lnTo>
                      <a:pt x="180" y="1583"/>
                    </a:lnTo>
                    <a:lnTo>
                      <a:pt x="211" y="1555"/>
                    </a:lnTo>
                    <a:lnTo>
                      <a:pt x="239" y="1524"/>
                    </a:lnTo>
                    <a:lnTo>
                      <a:pt x="267" y="1489"/>
                    </a:lnTo>
                    <a:lnTo>
                      <a:pt x="293" y="1450"/>
                    </a:lnTo>
                    <a:lnTo>
                      <a:pt x="319" y="1407"/>
                    </a:lnTo>
                    <a:lnTo>
                      <a:pt x="344" y="1362"/>
                    </a:lnTo>
                    <a:lnTo>
                      <a:pt x="370" y="1312"/>
                    </a:lnTo>
                    <a:lnTo>
                      <a:pt x="393" y="1259"/>
                    </a:lnTo>
                    <a:lnTo>
                      <a:pt x="417" y="1202"/>
                    </a:lnTo>
                    <a:lnTo>
                      <a:pt x="438" y="1143"/>
                    </a:lnTo>
                    <a:lnTo>
                      <a:pt x="459" y="1081"/>
                    </a:lnTo>
                    <a:lnTo>
                      <a:pt x="477" y="1016"/>
                    </a:lnTo>
                    <a:lnTo>
                      <a:pt x="496" y="947"/>
                    </a:lnTo>
                    <a:lnTo>
                      <a:pt x="511" y="877"/>
                    </a:lnTo>
                    <a:lnTo>
                      <a:pt x="527" y="805"/>
                    </a:lnTo>
                    <a:lnTo>
                      <a:pt x="541" y="731"/>
                    </a:lnTo>
                    <a:lnTo>
                      <a:pt x="553" y="654"/>
                    </a:lnTo>
                    <a:lnTo>
                      <a:pt x="564" y="575"/>
                    </a:lnTo>
                    <a:lnTo>
                      <a:pt x="576" y="496"/>
                    </a:lnTo>
                    <a:lnTo>
                      <a:pt x="583" y="416"/>
                    </a:lnTo>
                    <a:lnTo>
                      <a:pt x="590" y="334"/>
                    </a:lnTo>
                    <a:lnTo>
                      <a:pt x="594" y="251"/>
                    </a:lnTo>
                    <a:lnTo>
                      <a:pt x="597" y="168"/>
                    </a:lnTo>
                    <a:lnTo>
                      <a:pt x="600" y="84"/>
                    </a:lnTo>
                    <a:lnTo>
                      <a:pt x="600" y="0"/>
                    </a:lnTo>
                    <a:lnTo>
                      <a:pt x="4" y="23"/>
                    </a:lnTo>
                  </a:path>
                </a:pathLst>
              </a:custGeom>
              <a:noFill/>
              <a:ln w="9525">
                <a:noFill/>
                <a:round/>
                <a:headEnd/>
                <a:tailEnd/>
              </a:ln>
            </p:spPr>
            <p:txBody>
              <a:bodyPr/>
              <a:lstStyle/>
              <a:p>
                <a:endParaRPr lang="en-US">
                  <a:latin typeface="Calibri" pitchFamily="34" charset="0"/>
                </a:endParaRPr>
              </a:p>
            </p:txBody>
          </p:sp>
          <p:sp>
            <p:nvSpPr>
              <p:cNvPr id="32785" name="Freeform 17"/>
              <p:cNvSpPr>
                <a:spLocks/>
              </p:cNvSpPr>
              <p:nvPr/>
            </p:nvSpPr>
            <p:spPr bwMode="auto">
              <a:xfrm>
                <a:off x="4323" y="2455"/>
                <a:ext cx="150" cy="414"/>
              </a:xfrm>
              <a:custGeom>
                <a:avLst/>
                <a:gdLst/>
                <a:ahLst/>
                <a:cxnLst>
                  <a:cxn ang="0">
                    <a:pos x="0" y="1657"/>
                  </a:cxn>
                  <a:cxn ang="0">
                    <a:pos x="30" y="1655"/>
                  </a:cxn>
                  <a:cxn ang="0">
                    <a:pos x="61" y="1649"/>
                  </a:cxn>
                  <a:cxn ang="0">
                    <a:pos x="91" y="1639"/>
                  </a:cxn>
                  <a:cxn ang="0">
                    <a:pos x="122" y="1624"/>
                  </a:cxn>
                  <a:cxn ang="0">
                    <a:pos x="151" y="1605"/>
                  </a:cxn>
                  <a:cxn ang="0">
                    <a:pos x="180" y="1583"/>
                  </a:cxn>
                  <a:cxn ang="0">
                    <a:pos x="211" y="1555"/>
                  </a:cxn>
                  <a:cxn ang="0">
                    <a:pos x="239" y="1524"/>
                  </a:cxn>
                  <a:cxn ang="0">
                    <a:pos x="267" y="1489"/>
                  </a:cxn>
                  <a:cxn ang="0">
                    <a:pos x="293" y="1450"/>
                  </a:cxn>
                  <a:cxn ang="0">
                    <a:pos x="319" y="1407"/>
                  </a:cxn>
                  <a:cxn ang="0">
                    <a:pos x="344" y="1362"/>
                  </a:cxn>
                  <a:cxn ang="0">
                    <a:pos x="370" y="1312"/>
                  </a:cxn>
                  <a:cxn ang="0">
                    <a:pos x="393" y="1259"/>
                  </a:cxn>
                  <a:cxn ang="0">
                    <a:pos x="417" y="1202"/>
                  </a:cxn>
                  <a:cxn ang="0">
                    <a:pos x="438" y="1143"/>
                  </a:cxn>
                  <a:cxn ang="0">
                    <a:pos x="459" y="1081"/>
                  </a:cxn>
                  <a:cxn ang="0">
                    <a:pos x="477" y="1016"/>
                  </a:cxn>
                  <a:cxn ang="0">
                    <a:pos x="496" y="947"/>
                  </a:cxn>
                  <a:cxn ang="0">
                    <a:pos x="511" y="877"/>
                  </a:cxn>
                  <a:cxn ang="0">
                    <a:pos x="527" y="805"/>
                  </a:cxn>
                  <a:cxn ang="0">
                    <a:pos x="541" y="731"/>
                  </a:cxn>
                  <a:cxn ang="0">
                    <a:pos x="553" y="654"/>
                  </a:cxn>
                  <a:cxn ang="0">
                    <a:pos x="564" y="575"/>
                  </a:cxn>
                  <a:cxn ang="0">
                    <a:pos x="576" y="496"/>
                  </a:cxn>
                  <a:cxn ang="0">
                    <a:pos x="583" y="416"/>
                  </a:cxn>
                  <a:cxn ang="0">
                    <a:pos x="590" y="334"/>
                  </a:cxn>
                  <a:cxn ang="0">
                    <a:pos x="594" y="251"/>
                  </a:cxn>
                  <a:cxn ang="0">
                    <a:pos x="597" y="168"/>
                  </a:cxn>
                  <a:cxn ang="0">
                    <a:pos x="600" y="84"/>
                  </a:cxn>
                  <a:cxn ang="0">
                    <a:pos x="600" y="0"/>
                  </a:cxn>
                </a:cxnLst>
                <a:rect l="0" t="0" r="r" b="b"/>
                <a:pathLst>
                  <a:path w="600" h="1657">
                    <a:moveTo>
                      <a:pt x="0" y="1657"/>
                    </a:moveTo>
                    <a:lnTo>
                      <a:pt x="30" y="1655"/>
                    </a:lnTo>
                    <a:lnTo>
                      <a:pt x="61" y="1649"/>
                    </a:lnTo>
                    <a:lnTo>
                      <a:pt x="91" y="1639"/>
                    </a:lnTo>
                    <a:lnTo>
                      <a:pt x="122" y="1624"/>
                    </a:lnTo>
                    <a:lnTo>
                      <a:pt x="151" y="1605"/>
                    </a:lnTo>
                    <a:lnTo>
                      <a:pt x="180" y="1583"/>
                    </a:lnTo>
                    <a:lnTo>
                      <a:pt x="211" y="1555"/>
                    </a:lnTo>
                    <a:lnTo>
                      <a:pt x="239" y="1524"/>
                    </a:lnTo>
                    <a:lnTo>
                      <a:pt x="267" y="1489"/>
                    </a:lnTo>
                    <a:lnTo>
                      <a:pt x="293" y="1450"/>
                    </a:lnTo>
                    <a:lnTo>
                      <a:pt x="319" y="1407"/>
                    </a:lnTo>
                    <a:lnTo>
                      <a:pt x="344" y="1362"/>
                    </a:lnTo>
                    <a:lnTo>
                      <a:pt x="370" y="1312"/>
                    </a:lnTo>
                    <a:lnTo>
                      <a:pt x="393" y="1259"/>
                    </a:lnTo>
                    <a:lnTo>
                      <a:pt x="417" y="1202"/>
                    </a:lnTo>
                    <a:lnTo>
                      <a:pt x="438" y="1143"/>
                    </a:lnTo>
                    <a:lnTo>
                      <a:pt x="459" y="1081"/>
                    </a:lnTo>
                    <a:lnTo>
                      <a:pt x="477" y="1016"/>
                    </a:lnTo>
                    <a:lnTo>
                      <a:pt x="496" y="947"/>
                    </a:lnTo>
                    <a:lnTo>
                      <a:pt x="511" y="877"/>
                    </a:lnTo>
                    <a:lnTo>
                      <a:pt x="527" y="805"/>
                    </a:lnTo>
                    <a:lnTo>
                      <a:pt x="541" y="731"/>
                    </a:lnTo>
                    <a:lnTo>
                      <a:pt x="553" y="654"/>
                    </a:lnTo>
                    <a:lnTo>
                      <a:pt x="564" y="575"/>
                    </a:lnTo>
                    <a:lnTo>
                      <a:pt x="576" y="496"/>
                    </a:lnTo>
                    <a:lnTo>
                      <a:pt x="583" y="416"/>
                    </a:lnTo>
                    <a:lnTo>
                      <a:pt x="590" y="334"/>
                    </a:lnTo>
                    <a:lnTo>
                      <a:pt x="594" y="251"/>
                    </a:lnTo>
                    <a:lnTo>
                      <a:pt x="597" y="168"/>
                    </a:lnTo>
                    <a:lnTo>
                      <a:pt x="600" y="84"/>
                    </a:lnTo>
                    <a:lnTo>
                      <a:pt x="600" y="0"/>
                    </a:lnTo>
                  </a:path>
                </a:pathLst>
              </a:custGeom>
              <a:gradFill>
                <a:gsLst>
                  <a:gs pos="0">
                    <a:srgbClr val="FFF200">
                      <a:alpha val="95000"/>
                    </a:srgbClr>
                  </a:gs>
                  <a:gs pos="45000">
                    <a:srgbClr val="FF7A00"/>
                  </a:gs>
                  <a:gs pos="70000">
                    <a:srgbClr val="FF0300"/>
                  </a:gs>
                  <a:gs pos="100000">
                    <a:srgbClr val="4D0808"/>
                  </a:gs>
                </a:gsLst>
                <a:path path="circle">
                  <a:fillToRect l="50000" t="50000" r="50000" b="50000"/>
                </a:path>
              </a:gradFill>
              <a:ln w="10">
                <a:solidFill>
                  <a:srgbClr val="FF0000"/>
                </a:solidFill>
                <a:prstDash val="solid"/>
                <a:round/>
                <a:headEnd/>
                <a:tailEnd/>
              </a:ln>
            </p:spPr>
            <p:txBody>
              <a:bodyPr/>
              <a:lstStyle/>
              <a:p>
                <a:pPr fontAlgn="auto">
                  <a:spcBef>
                    <a:spcPts val="0"/>
                  </a:spcBef>
                  <a:spcAft>
                    <a:spcPts val="0"/>
                  </a:spcAft>
                  <a:defRPr/>
                </a:pPr>
                <a:endParaRPr lang="en-US">
                  <a:latin typeface="+mn-lt"/>
                </a:endParaRPr>
              </a:p>
            </p:txBody>
          </p:sp>
          <p:sp>
            <p:nvSpPr>
              <p:cNvPr id="60445" name="Freeform 18"/>
              <p:cNvSpPr>
                <a:spLocks/>
              </p:cNvSpPr>
              <p:nvPr/>
            </p:nvSpPr>
            <p:spPr bwMode="auto">
              <a:xfrm>
                <a:off x="4321" y="2062"/>
                <a:ext cx="152" cy="404"/>
              </a:xfrm>
              <a:custGeom>
                <a:avLst/>
                <a:gdLst>
                  <a:gd name="T0" fmla="*/ 518 w 518"/>
                  <a:gd name="T1" fmla="*/ 1306 h 1306"/>
                  <a:gd name="T2" fmla="*/ 7 w 518"/>
                  <a:gd name="T3" fmla="*/ 1 h 1306"/>
                  <a:gd name="T4" fmla="*/ 0 w 518"/>
                  <a:gd name="T5" fmla="*/ 1 h 1306"/>
                  <a:gd name="T6" fmla="*/ 7 w 518"/>
                  <a:gd name="T7" fmla="*/ 1306 h 1306"/>
                  <a:gd name="T8" fmla="*/ 518 w 518"/>
                  <a:gd name="T9" fmla="*/ 1306 h 1306"/>
                  <a:gd name="T10" fmla="*/ 0 60000 65536"/>
                  <a:gd name="T11" fmla="*/ 0 60000 65536"/>
                  <a:gd name="T12" fmla="*/ 0 60000 65536"/>
                  <a:gd name="T13" fmla="*/ 0 60000 65536"/>
                  <a:gd name="T14" fmla="*/ 0 60000 65536"/>
                  <a:gd name="T15" fmla="*/ 0 w 518"/>
                  <a:gd name="T16" fmla="*/ 0 h 1306"/>
                  <a:gd name="T17" fmla="*/ 518 w 518"/>
                  <a:gd name="T18" fmla="*/ 1306 h 1306"/>
                </a:gdLst>
                <a:ahLst/>
                <a:cxnLst>
                  <a:cxn ang="T10">
                    <a:pos x="T0" y="T1"/>
                  </a:cxn>
                  <a:cxn ang="T11">
                    <a:pos x="T2" y="T3"/>
                  </a:cxn>
                  <a:cxn ang="T12">
                    <a:pos x="T4" y="T5"/>
                  </a:cxn>
                  <a:cxn ang="T13">
                    <a:pos x="T6" y="T7"/>
                  </a:cxn>
                  <a:cxn ang="T14">
                    <a:pos x="T8" y="T9"/>
                  </a:cxn>
                </a:cxnLst>
                <a:rect l="T15" t="T16" r="T17" b="T18"/>
                <a:pathLst>
                  <a:path w="518" h="1306">
                    <a:moveTo>
                      <a:pt x="518" y="1306"/>
                    </a:moveTo>
                    <a:cubicBezTo>
                      <a:pt x="518" y="585"/>
                      <a:pt x="289" y="1"/>
                      <a:pt x="7" y="1"/>
                    </a:cubicBezTo>
                    <a:cubicBezTo>
                      <a:pt x="4" y="0"/>
                      <a:pt x="2" y="1"/>
                      <a:pt x="0" y="1"/>
                    </a:cubicBezTo>
                    <a:lnTo>
                      <a:pt x="7" y="1306"/>
                    </a:lnTo>
                    <a:lnTo>
                      <a:pt x="518" y="1306"/>
                    </a:lnTo>
                    <a:close/>
                  </a:path>
                </a:pathLst>
              </a:custGeom>
              <a:noFill/>
              <a:ln w="9525">
                <a:noFill/>
                <a:round/>
                <a:headEnd/>
                <a:tailEnd/>
              </a:ln>
            </p:spPr>
            <p:txBody>
              <a:bodyPr/>
              <a:lstStyle/>
              <a:p>
                <a:endParaRPr lang="en-US">
                  <a:latin typeface="Calibri" pitchFamily="34" charset="0"/>
                </a:endParaRPr>
              </a:p>
            </p:txBody>
          </p:sp>
          <p:sp>
            <p:nvSpPr>
              <p:cNvPr id="60446" name="Freeform 19"/>
              <p:cNvSpPr>
                <a:spLocks/>
              </p:cNvSpPr>
              <p:nvPr/>
            </p:nvSpPr>
            <p:spPr bwMode="auto">
              <a:xfrm>
                <a:off x="4323" y="2063"/>
                <a:ext cx="150" cy="403"/>
              </a:xfrm>
              <a:custGeom>
                <a:avLst/>
                <a:gdLst>
                  <a:gd name="T0" fmla="*/ 4 w 600"/>
                  <a:gd name="T1" fmla="*/ 1613 h 1614"/>
                  <a:gd name="T2" fmla="*/ 600 w 600"/>
                  <a:gd name="T3" fmla="*/ 1614 h 1614"/>
                  <a:gd name="T4" fmla="*/ 600 w 600"/>
                  <a:gd name="T5" fmla="*/ 1532 h 1614"/>
                  <a:gd name="T6" fmla="*/ 597 w 600"/>
                  <a:gd name="T7" fmla="*/ 1449 h 1614"/>
                  <a:gd name="T8" fmla="*/ 594 w 600"/>
                  <a:gd name="T9" fmla="*/ 1369 h 1614"/>
                  <a:gd name="T10" fmla="*/ 587 w 600"/>
                  <a:gd name="T11" fmla="*/ 1289 h 1614"/>
                  <a:gd name="T12" fmla="*/ 581 w 600"/>
                  <a:gd name="T13" fmla="*/ 1208 h 1614"/>
                  <a:gd name="T14" fmla="*/ 572 w 600"/>
                  <a:gd name="T15" fmla="*/ 1130 h 1614"/>
                  <a:gd name="T16" fmla="*/ 563 w 600"/>
                  <a:gd name="T17" fmla="*/ 1052 h 1614"/>
                  <a:gd name="T18" fmla="*/ 552 w 600"/>
                  <a:gd name="T19" fmla="*/ 976 h 1614"/>
                  <a:gd name="T20" fmla="*/ 539 w 600"/>
                  <a:gd name="T21" fmla="*/ 902 h 1614"/>
                  <a:gd name="T22" fmla="*/ 525 w 600"/>
                  <a:gd name="T23" fmla="*/ 830 h 1614"/>
                  <a:gd name="T24" fmla="*/ 510 w 600"/>
                  <a:gd name="T25" fmla="*/ 759 h 1614"/>
                  <a:gd name="T26" fmla="*/ 493 w 600"/>
                  <a:gd name="T27" fmla="*/ 690 h 1614"/>
                  <a:gd name="T28" fmla="*/ 475 w 600"/>
                  <a:gd name="T29" fmla="*/ 625 h 1614"/>
                  <a:gd name="T30" fmla="*/ 455 w 600"/>
                  <a:gd name="T31" fmla="*/ 560 h 1614"/>
                  <a:gd name="T32" fmla="*/ 435 w 600"/>
                  <a:gd name="T33" fmla="*/ 500 h 1614"/>
                  <a:gd name="T34" fmla="*/ 413 w 600"/>
                  <a:gd name="T35" fmla="*/ 442 h 1614"/>
                  <a:gd name="T36" fmla="*/ 391 w 600"/>
                  <a:gd name="T37" fmla="*/ 386 h 1614"/>
                  <a:gd name="T38" fmla="*/ 367 w 600"/>
                  <a:gd name="T39" fmla="*/ 335 h 1614"/>
                  <a:gd name="T40" fmla="*/ 343 w 600"/>
                  <a:gd name="T41" fmla="*/ 288 h 1614"/>
                  <a:gd name="T42" fmla="*/ 318 w 600"/>
                  <a:gd name="T43" fmla="*/ 241 h 1614"/>
                  <a:gd name="T44" fmla="*/ 291 w 600"/>
                  <a:gd name="T45" fmla="*/ 200 h 1614"/>
                  <a:gd name="T46" fmla="*/ 264 w 600"/>
                  <a:gd name="T47" fmla="*/ 163 h 1614"/>
                  <a:gd name="T48" fmla="*/ 236 w 600"/>
                  <a:gd name="T49" fmla="*/ 129 h 1614"/>
                  <a:gd name="T50" fmla="*/ 208 w 600"/>
                  <a:gd name="T51" fmla="*/ 99 h 1614"/>
                  <a:gd name="T52" fmla="*/ 179 w 600"/>
                  <a:gd name="T53" fmla="*/ 73 h 1614"/>
                  <a:gd name="T54" fmla="*/ 151 w 600"/>
                  <a:gd name="T55" fmla="*/ 50 h 1614"/>
                  <a:gd name="T56" fmla="*/ 122 w 600"/>
                  <a:gd name="T57" fmla="*/ 32 h 1614"/>
                  <a:gd name="T58" fmla="*/ 90 w 600"/>
                  <a:gd name="T59" fmla="*/ 19 h 1614"/>
                  <a:gd name="T60" fmla="*/ 61 w 600"/>
                  <a:gd name="T61" fmla="*/ 9 h 1614"/>
                  <a:gd name="T62" fmla="*/ 30 w 600"/>
                  <a:gd name="T63" fmla="*/ 3 h 1614"/>
                  <a:gd name="T64" fmla="*/ 0 w 600"/>
                  <a:gd name="T65" fmla="*/ 0 h 1614"/>
                  <a:gd name="T66" fmla="*/ 4 w 600"/>
                  <a:gd name="T67" fmla="*/ 1613 h 16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0"/>
                  <a:gd name="T103" fmla="*/ 0 h 1614"/>
                  <a:gd name="T104" fmla="*/ 600 w 600"/>
                  <a:gd name="T105" fmla="*/ 1614 h 16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0" h="1614">
                    <a:moveTo>
                      <a:pt x="4" y="1613"/>
                    </a:moveTo>
                    <a:lnTo>
                      <a:pt x="600" y="1614"/>
                    </a:lnTo>
                    <a:lnTo>
                      <a:pt x="600" y="1532"/>
                    </a:lnTo>
                    <a:lnTo>
                      <a:pt x="597" y="1449"/>
                    </a:lnTo>
                    <a:lnTo>
                      <a:pt x="594" y="1369"/>
                    </a:lnTo>
                    <a:lnTo>
                      <a:pt x="587" y="1289"/>
                    </a:lnTo>
                    <a:lnTo>
                      <a:pt x="581" y="1208"/>
                    </a:lnTo>
                    <a:lnTo>
                      <a:pt x="572" y="1130"/>
                    </a:lnTo>
                    <a:lnTo>
                      <a:pt x="563" y="1052"/>
                    </a:lnTo>
                    <a:lnTo>
                      <a:pt x="552" y="976"/>
                    </a:lnTo>
                    <a:lnTo>
                      <a:pt x="539" y="902"/>
                    </a:lnTo>
                    <a:lnTo>
                      <a:pt x="525" y="830"/>
                    </a:lnTo>
                    <a:lnTo>
                      <a:pt x="510" y="759"/>
                    </a:lnTo>
                    <a:lnTo>
                      <a:pt x="493" y="690"/>
                    </a:lnTo>
                    <a:lnTo>
                      <a:pt x="475" y="625"/>
                    </a:lnTo>
                    <a:lnTo>
                      <a:pt x="455" y="560"/>
                    </a:lnTo>
                    <a:lnTo>
                      <a:pt x="435" y="500"/>
                    </a:lnTo>
                    <a:lnTo>
                      <a:pt x="413" y="442"/>
                    </a:lnTo>
                    <a:lnTo>
                      <a:pt x="391" y="386"/>
                    </a:lnTo>
                    <a:lnTo>
                      <a:pt x="367" y="335"/>
                    </a:lnTo>
                    <a:lnTo>
                      <a:pt x="343" y="288"/>
                    </a:lnTo>
                    <a:lnTo>
                      <a:pt x="318" y="241"/>
                    </a:lnTo>
                    <a:lnTo>
                      <a:pt x="291" y="200"/>
                    </a:lnTo>
                    <a:lnTo>
                      <a:pt x="264" y="163"/>
                    </a:lnTo>
                    <a:lnTo>
                      <a:pt x="236" y="129"/>
                    </a:lnTo>
                    <a:lnTo>
                      <a:pt x="208" y="99"/>
                    </a:lnTo>
                    <a:lnTo>
                      <a:pt x="179" y="73"/>
                    </a:lnTo>
                    <a:lnTo>
                      <a:pt x="151" y="50"/>
                    </a:lnTo>
                    <a:lnTo>
                      <a:pt x="122" y="32"/>
                    </a:lnTo>
                    <a:lnTo>
                      <a:pt x="90" y="19"/>
                    </a:lnTo>
                    <a:lnTo>
                      <a:pt x="61" y="9"/>
                    </a:lnTo>
                    <a:lnTo>
                      <a:pt x="30" y="3"/>
                    </a:lnTo>
                    <a:lnTo>
                      <a:pt x="0" y="0"/>
                    </a:lnTo>
                    <a:lnTo>
                      <a:pt x="4" y="1613"/>
                    </a:lnTo>
                  </a:path>
                </a:pathLst>
              </a:custGeom>
              <a:noFill/>
              <a:ln w="9525">
                <a:noFill/>
                <a:round/>
                <a:headEnd/>
                <a:tailEnd/>
              </a:ln>
            </p:spPr>
            <p:txBody>
              <a:bodyPr/>
              <a:lstStyle/>
              <a:p>
                <a:endParaRPr lang="en-US">
                  <a:latin typeface="Calibri" pitchFamily="34" charset="0"/>
                </a:endParaRPr>
              </a:p>
            </p:txBody>
          </p:sp>
          <p:sp>
            <p:nvSpPr>
              <p:cNvPr id="32788" name="Freeform 20"/>
              <p:cNvSpPr>
                <a:spLocks/>
              </p:cNvSpPr>
              <p:nvPr/>
            </p:nvSpPr>
            <p:spPr bwMode="auto">
              <a:xfrm>
                <a:off x="4323" y="2063"/>
                <a:ext cx="150" cy="403"/>
              </a:xfrm>
              <a:custGeom>
                <a:avLst/>
                <a:gdLst/>
                <a:ahLst/>
                <a:cxnLst>
                  <a:cxn ang="0">
                    <a:pos x="600" y="1614"/>
                  </a:cxn>
                  <a:cxn ang="0">
                    <a:pos x="600" y="1532"/>
                  </a:cxn>
                  <a:cxn ang="0">
                    <a:pos x="597" y="1449"/>
                  </a:cxn>
                  <a:cxn ang="0">
                    <a:pos x="594" y="1369"/>
                  </a:cxn>
                  <a:cxn ang="0">
                    <a:pos x="587" y="1289"/>
                  </a:cxn>
                  <a:cxn ang="0">
                    <a:pos x="581" y="1208"/>
                  </a:cxn>
                  <a:cxn ang="0">
                    <a:pos x="572" y="1130"/>
                  </a:cxn>
                  <a:cxn ang="0">
                    <a:pos x="563" y="1052"/>
                  </a:cxn>
                  <a:cxn ang="0">
                    <a:pos x="552" y="976"/>
                  </a:cxn>
                  <a:cxn ang="0">
                    <a:pos x="539" y="902"/>
                  </a:cxn>
                  <a:cxn ang="0">
                    <a:pos x="525" y="830"/>
                  </a:cxn>
                  <a:cxn ang="0">
                    <a:pos x="510" y="759"/>
                  </a:cxn>
                  <a:cxn ang="0">
                    <a:pos x="493" y="690"/>
                  </a:cxn>
                  <a:cxn ang="0">
                    <a:pos x="475" y="625"/>
                  </a:cxn>
                  <a:cxn ang="0">
                    <a:pos x="455" y="560"/>
                  </a:cxn>
                  <a:cxn ang="0">
                    <a:pos x="435" y="500"/>
                  </a:cxn>
                  <a:cxn ang="0">
                    <a:pos x="413" y="442"/>
                  </a:cxn>
                  <a:cxn ang="0">
                    <a:pos x="391" y="386"/>
                  </a:cxn>
                  <a:cxn ang="0">
                    <a:pos x="367" y="335"/>
                  </a:cxn>
                  <a:cxn ang="0">
                    <a:pos x="343" y="288"/>
                  </a:cxn>
                  <a:cxn ang="0">
                    <a:pos x="318" y="241"/>
                  </a:cxn>
                  <a:cxn ang="0">
                    <a:pos x="291" y="200"/>
                  </a:cxn>
                  <a:cxn ang="0">
                    <a:pos x="264" y="163"/>
                  </a:cxn>
                  <a:cxn ang="0">
                    <a:pos x="236" y="129"/>
                  </a:cxn>
                  <a:cxn ang="0">
                    <a:pos x="208" y="99"/>
                  </a:cxn>
                  <a:cxn ang="0">
                    <a:pos x="179" y="73"/>
                  </a:cxn>
                  <a:cxn ang="0">
                    <a:pos x="151" y="50"/>
                  </a:cxn>
                  <a:cxn ang="0">
                    <a:pos x="122" y="32"/>
                  </a:cxn>
                  <a:cxn ang="0">
                    <a:pos x="90" y="19"/>
                  </a:cxn>
                  <a:cxn ang="0">
                    <a:pos x="61" y="9"/>
                  </a:cxn>
                  <a:cxn ang="0">
                    <a:pos x="30" y="3"/>
                  </a:cxn>
                  <a:cxn ang="0">
                    <a:pos x="0" y="0"/>
                  </a:cxn>
                </a:cxnLst>
                <a:rect l="0" t="0" r="r" b="b"/>
                <a:pathLst>
                  <a:path w="600" h="1614">
                    <a:moveTo>
                      <a:pt x="600" y="1614"/>
                    </a:moveTo>
                    <a:lnTo>
                      <a:pt x="600" y="1532"/>
                    </a:lnTo>
                    <a:lnTo>
                      <a:pt x="597" y="1449"/>
                    </a:lnTo>
                    <a:lnTo>
                      <a:pt x="594" y="1369"/>
                    </a:lnTo>
                    <a:lnTo>
                      <a:pt x="587" y="1289"/>
                    </a:lnTo>
                    <a:lnTo>
                      <a:pt x="581" y="1208"/>
                    </a:lnTo>
                    <a:lnTo>
                      <a:pt x="572" y="1130"/>
                    </a:lnTo>
                    <a:lnTo>
                      <a:pt x="563" y="1052"/>
                    </a:lnTo>
                    <a:lnTo>
                      <a:pt x="552" y="976"/>
                    </a:lnTo>
                    <a:lnTo>
                      <a:pt x="539" y="902"/>
                    </a:lnTo>
                    <a:lnTo>
                      <a:pt x="525" y="830"/>
                    </a:lnTo>
                    <a:lnTo>
                      <a:pt x="510" y="759"/>
                    </a:lnTo>
                    <a:lnTo>
                      <a:pt x="493" y="690"/>
                    </a:lnTo>
                    <a:lnTo>
                      <a:pt x="475" y="625"/>
                    </a:lnTo>
                    <a:lnTo>
                      <a:pt x="455" y="560"/>
                    </a:lnTo>
                    <a:lnTo>
                      <a:pt x="435" y="500"/>
                    </a:lnTo>
                    <a:lnTo>
                      <a:pt x="413" y="442"/>
                    </a:lnTo>
                    <a:lnTo>
                      <a:pt x="391" y="386"/>
                    </a:lnTo>
                    <a:lnTo>
                      <a:pt x="367" y="335"/>
                    </a:lnTo>
                    <a:lnTo>
                      <a:pt x="343" y="288"/>
                    </a:lnTo>
                    <a:lnTo>
                      <a:pt x="318" y="241"/>
                    </a:lnTo>
                    <a:lnTo>
                      <a:pt x="291" y="200"/>
                    </a:lnTo>
                    <a:lnTo>
                      <a:pt x="264" y="163"/>
                    </a:lnTo>
                    <a:lnTo>
                      <a:pt x="236" y="129"/>
                    </a:lnTo>
                    <a:lnTo>
                      <a:pt x="208" y="99"/>
                    </a:lnTo>
                    <a:lnTo>
                      <a:pt x="179" y="73"/>
                    </a:lnTo>
                    <a:lnTo>
                      <a:pt x="151" y="50"/>
                    </a:lnTo>
                    <a:lnTo>
                      <a:pt x="122" y="32"/>
                    </a:lnTo>
                    <a:lnTo>
                      <a:pt x="90" y="19"/>
                    </a:lnTo>
                    <a:lnTo>
                      <a:pt x="61" y="9"/>
                    </a:lnTo>
                    <a:lnTo>
                      <a:pt x="30" y="3"/>
                    </a:lnTo>
                    <a:lnTo>
                      <a:pt x="0" y="0"/>
                    </a:lnTo>
                  </a:path>
                </a:pathLst>
              </a:custGeom>
              <a:gradFill>
                <a:gsLst>
                  <a:gs pos="0">
                    <a:srgbClr val="FFF200">
                      <a:alpha val="95000"/>
                    </a:srgbClr>
                  </a:gs>
                  <a:gs pos="45000">
                    <a:srgbClr val="FF7A00"/>
                  </a:gs>
                  <a:gs pos="70000">
                    <a:srgbClr val="FF0300"/>
                  </a:gs>
                  <a:gs pos="100000">
                    <a:srgbClr val="4D0808"/>
                  </a:gs>
                </a:gsLst>
                <a:path path="circle">
                  <a:fillToRect l="50000" t="50000" r="50000" b="50000"/>
                </a:path>
              </a:gradFill>
              <a:ln w="10">
                <a:solidFill>
                  <a:srgbClr val="FF0000"/>
                </a:solidFill>
                <a:prstDash val="solid"/>
                <a:round/>
                <a:headEnd/>
                <a:tailEnd/>
              </a:ln>
            </p:spPr>
            <p:txBody>
              <a:bodyPr/>
              <a:lstStyle/>
              <a:p>
                <a:pPr fontAlgn="auto">
                  <a:spcBef>
                    <a:spcPts val="0"/>
                  </a:spcBef>
                  <a:spcAft>
                    <a:spcPts val="0"/>
                  </a:spcAft>
                  <a:defRPr/>
                </a:pPr>
                <a:endParaRPr lang="en-US">
                  <a:latin typeface="+mn-lt"/>
                </a:endParaRPr>
              </a:p>
            </p:txBody>
          </p:sp>
          <p:sp>
            <p:nvSpPr>
              <p:cNvPr id="60450" name="Freeform 21"/>
              <p:cNvSpPr>
                <a:spLocks/>
              </p:cNvSpPr>
              <p:nvPr/>
            </p:nvSpPr>
            <p:spPr bwMode="auto">
              <a:xfrm>
                <a:off x="4875" y="2412"/>
                <a:ext cx="227" cy="131"/>
              </a:xfrm>
              <a:custGeom>
                <a:avLst/>
                <a:gdLst>
                  <a:gd name="T0" fmla="*/ 908 w 908"/>
                  <a:gd name="T1" fmla="*/ 261 h 523"/>
                  <a:gd name="T2" fmla="*/ 0 w 908"/>
                  <a:gd name="T3" fmla="*/ 523 h 523"/>
                  <a:gd name="T4" fmla="*/ 0 w 908"/>
                  <a:gd name="T5" fmla="*/ 261 h 523"/>
                  <a:gd name="T6" fmla="*/ 0 w 908"/>
                  <a:gd name="T7" fmla="*/ 0 h 523"/>
                  <a:gd name="T8" fmla="*/ 908 w 908"/>
                  <a:gd name="T9" fmla="*/ 261 h 523"/>
                  <a:gd name="T10" fmla="*/ 0 60000 65536"/>
                  <a:gd name="T11" fmla="*/ 0 60000 65536"/>
                  <a:gd name="T12" fmla="*/ 0 60000 65536"/>
                  <a:gd name="T13" fmla="*/ 0 60000 65536"/>
                  <a:gd name="T14" fmla="*/ 0 60000 65536"/>
                  <a:gd name="T15" fmla="*/ 0 w 908"/>
                  <a:gd name="T16" fmla="*/ 0 h 523"/>
                  <a:gd name="T17" fmla="*/ 908 w 908"/>
                  <a:gd name="T18" fmla="*/ 523 h 523"/>
                </a:gdLst>
                <a:ahLst/>
                <a:cxnLst>
                  <a:cxn ang="T10">
                    <a:pos x="T0" y="T1"/>
                  </a:cxn>
                  <a:cxn ang="T11">
                    <a:pos x="T2" y="T3"/>
                  </a:cxn>
                  <a:cxn ang="T12">
                    <a:pos x="T4" y="T5"/>
                  </a:cxn>
                  <a:cxn ang="T13">
                    <a:pos x="T6" y="T7"/>
                  </a:cxn>
                  <a:cxn ang="T14">
                    <a:pos x="T8" y="T9"/>
                  </a:cxn>
                </a:cxnLst>
                <a:rect l="T15" t="T16" r="T17" b="T18"/>
                <a:pathLst>
                  <a:path w="908" h="523">
                    <a:moveTo>
                      <a:pt x="908" y="261"/>
                    </a:moveTo>
                    <a:lnTo>
                      <a:pt x="0" y="523"/>
                    </a:lnTo>
                    <a:lnTo>
                      <a:pt x="0" y="261"/>
                    </a:lnTo>
                    <a:lnTo>
                      <a:pt x="0" y="0"/>
                    </a:lnTo>
                    <a:lnTo>
                      <a:pt x="908" y="261"/>
                    </a:lnTo>
                    <a:close/>
                  </a:path>
                </a:pathLst>
              </a:custGeom>
              <a:solidFill>
                <a:srgbClr val="FF0000"/>
              </a:solidFill>
              <a:ln w="9525">
                <a:noFill/>
                <a:round/>
                <a:headEnd/>
                <a:tailEnd/>
              </a:ln>
            </p:spPr>
            <p:txBody>
              <a:bodyPr/>
              <a:lstStyle/>
              <a:p>
                <a:endParaRPr lang="en-US">
                  <a:latin typeface="Calibri" pitchFamily="34" charset="0"/>
                </a:endParaRPr>
              </a:p>
            </p:txBody>
          </p:sp>
          <p:sp>
            <p:nvSpPr>
              <p:cNvPr id="60451" name="Freeform 22"/>
              <p:cNvSpPr>
                <a:spLocks/>
              </p:cNvSpPr>
              <p:nvPr/>
            </p:nvSpPr>
            <p:spPr bwMode="auto">
              <a:xfrm>
                <a:off x="4875" y="2412"/>
                <a:ext cx="227" cy="131"/>
              </a:xfrm>
              <a:custGeom>
                <a:avLst/>
                <a:gdLst>
                  <a:gd name="T0" fmla="*/ 908 w 908"/>
                  <a:gd name="T1" fmla="*/ 261 h 523"/>
                  <a:gd name="T2" fmla="*/ 0 w 908"/>
                  <a:gd name="T3" fmla="*/ 523 h 523"/>
                  <a:gd name="T4" fmla="*/ 0 w 908"/>
                  <a:gd name="T5" fmla="*/ 261 h 523"/>
                  <a:gd name="T6" fmla="*/ 0 w 908"/>
                  <a:gd name="T7" fmla="*/ 0 h 523"/>
                  <a:gd name="T8" fmla="*/ 908 w 908"/>
                  <a:gd name="T9" fmla="*/ 261 h 523"/>
                  <a:gd name="T10" fmla="*/ 0 60000 65536"/>
                  <a:gd name="T11" fmla="*/ 0 60000 65536"/>
                  <a:gd name="T12" fmla="*/ 0 60000 65536"/>
                  <a:gd name="T13" fmla="*/ 0 60000 65536"/>
                  <a:gd name="T14" fmla="*/ 0 60000 65536"/>
                  <a:gd name="T15" fmla="*/ 0 w 908"/>
                  <a:gd name="T16" fmla="*/ 0 h 523"/>
                  <a:gd name="T17" fmla="*/ 908 w 908"/>
                  <a:gd name="T18" fmla="*/ 523 h 523"/>
                </a:gdLst>
                <a:ahLst/>
                <a:cxnLst>
                  <a:cxn ang="T10">
                    <a:pos x="T0" y="T1"/>
                  </a:cxn>
                  <a:cxn ang="T11">
                    <a:pos x="T2" y="T3"/>
                  </a:cxn>
                  <a:cxn ang="T12">
                    <a:pos x="T4" y="T5"/>
                  </a:cxn>
                  <a:cxn ang="T13">
                    <a:pos x="T6" y="T7"/>
                  </a:cxn>
                  <a:cxn ang="T14">
                    <a:pos x="T8" y="T9"/>
                  </a:cxn>
                </a:cxnLst>
                <a:rect l="T15" t="T16" r="T17" b="T18"/>
                <a:pathLst>
                  <a:path w="908" h="523">
                    <a:moveTo>
                      <a:pt x="908" y="261"/>
                    </a:moveTo>
                    <a:lnTo>
                      <a:pt x="0" y="523"/>
                    </a:lnTo>
                    <a:lnTo>
                      <a:pt x="0" y="261"/>
                    </a:lnTo>
                    <a:lnTo>
                      <a:pt x="0" y="0"/>
                    </a:lnTo>
                    <a:lnTo>
                      <a:pt x="908" y="261"/>
                    </a:lnTo>
                  </a:path>
                </a:pathLst>
              </a:custGeom>
              <a:noFill/>
              <a:ln w="10">
                <a:solidFill>
                  <a:srgbClr val="FF0000"/>
                </a:solidFill>
                <a:round/>
                <a:headEnd/>
                <a:tailEnd/>
              </a:ln>
            </p:spPr>
            <p:txBody>
              <a:bodyPr/>
              <a:lstStyle/>
              <a:p>
                <a:endParaRPr lang="en-US">
                  <a:latin typeface="Calibri" pitchFamily="34" charset="0"/>
                </a:endParaRPr>
              </a:p>
            </p:txBody>
          </p:sp>
          <p:sp>
            <p:nvSpPr>
              <p:cNvPr id="60452" name="Line 23"/>
              <p:cNvSpPr>
                <a:spLocks noChangeShapeType="1"/>
              </p:cNvSpPr>
              <p:nvPr/>
            </p:nvSpPr>
            <p:spPr bwMode="auto">
              <a:xfrm>
                <a:off x="4545" y="2477"/>
                <a:ext cx="330" cy="1"/>
              </a:xfrm>
              <a:prstGeom prst="line">
                <a:avLst/>
              </a:prstGeom>
              <a:noFill/>
              <a:ln w="82">
                <a:solidFill>
                  <a:srgbClr val="FF0000"/>
                </a:solidFill>
                <a:round/>
                <a:headEnd/>
                <a:tailEnd/>
              </a:ln>
            </p:spPr>
            <p:txBody>
              <a:bodyPr/>
              <a:lstStyle/>
              <a:p>
                <a:endParaRPr lang="en-US"/>
              </a:p>
            </p:txBody>
          </p:sp>
          <p:sp>
            <p:nvSpPr>
              <p:cNvPr id="60453" name="Freeform 24"/>
              <p:cNvSpPr>
                <a:spLocks/>
              </p:cNvSpPr>
              <p:nvPr/>
            </p:nvSpPr>
            <p:spPr bwMode="auto">
              <a:xfrm>
                <a:off x="3544" y="2412"/>
                <a:ext cx="227" cy="131"/>
              </a:xfrm>
              <a:custGeom>
                <a:avLst/>
                <a:gdLst>
                  <a:gd name="T0" fmla="*/ 0 w 908"/>
                  <a:gd name="T1" fmla="*/ 261 h 523"/>
                  <a:gd name="T2" fmla="*/ 908 w 908"/>
                  <a:gd name="T3" fmla="*/ 0 h 523"/>
                  <a:gd name="T4" fmla="*/ 908 w 908"/>
                  <a:gd name="T5" fmla="*/ 261 h 523"/>
                  <a:gd name="T6" fmla="*/ 908 w 908"/>
                  <a:gd name="T7" fmla="*/ 523 h 523"/>
                  <a:gd name="T8" fmla="*/ 0 w 908"/>
                  <a:gd name="T9" fmla="*/ 261 h 523"/>
                  <a:gd name="T10" fmla="*/ 0 60000 65536"/>
                  <a:gd name="T11" fmla="*/ 0 60000 65536"/>
                  <a:gd name="T12" fmla="*/ 0 60000 65536"/>
                  <a:gd name="T13" fmla="*/ 0 60000 65536"/>
                  <a:gd name="T14" fmla="*/ 0 60000 65536"/>
                  <a:gd name="T15" fmla="*/ 0 w 908"/>
                  <a:gd name="T16" fmla="*/ 0 h 523"/>
                  <a:gd name="T17" fmla="*/ 908 w 908"/>
                  <a:gd name="T18" fmla="*/ 523 h 523"/>
                </a:gdLst>
                <a:ahLst/>
                <a:cxnLst>
                  <a:cxn ang="T10">
                    <a:pos x="T0" y="T1"/>
                  </a:cxn>
                  <a:cxn ang="T11">
                    <a:pos x="T2" y="T3"/>
                  </a:cxn>
                  <a:cxn ang="T12">
                    <a:pos x="T4" y="T5"/>
                  </a:cxn>
                  <a:cxn ang="T13">
                    <a:pos x="T6" y="T7"/>
                  </a:cxn>
                  <a:cxn ang="T14">
                    <a:pos x="T8" y="T9"/>
                  </a:cxn>
                </a:cxnLst>
                <a:rect l="T15" t="T16" r="T17" b="T18"/>
                <a:pathLst>
                  <a:path w="908" h="523">
                    <a:moveTo>
                      <a:pt x="0" y="261"/>
                    </a:moveTo>
                    <a:lnTo>
                      <a:pt x="908" y="0"/>
                    </a:lnTo>
                    <a:lnTo>
                      <a:pt x="908" y="261"/>
                    </a:lnTo>
                    <a:lnTo>
                      <a:pt x="908" y="523"/>
                    </a:lnTo>
                    <a:lnTo>
                      <a:pt x="0" y="261"/>
                    </a:lnTo>
                    <a:close/>
                  </a:path>
                </a:pathLst>
              </a:custGeom>
              <a:solidFill>
                <a:srgbClr val="FF0000"/>
              </a:solidFill>
              <a:ln w="9525">
                <a:noFill/>
                <a:round/>
                <a:headEnd/>
                <a:tailEnd/>
              </a:ln>
            </p:spPr>
            <p:txBody>
              <a:bodyPr/>
              <a:lstStyle/>
              <a:p>
                <a:endParaRPr lang="en-US">
                  <a:latin typeface="Calibri" pitchFamily="34" charset="0"/>
                </a:endParaRPr>
              </a:p>
            </p:txBody>
          </p:sp>
          <p:sp>
            <p:nvSpPr>
              <p:cNvPr id="60454" name="Freeform 25"/>
              <p:cNvSpPr>
                <a:spLocks/>
              </p:cNvSpPr>
              <p:nvPr/>
            </p:nvSpPr>
            <p:spPr bwMode="auto">
              <a:xfrm>
                <a:off x="3544" y="2412"/>
                <a:ext cx="227" cy="131"/>
              </a:xfrm>
              <a:custGeom>
                <a:avLst/>
                <a:gdLst>
                  <a:gd name="T0" fmla="*/ 0 w 908"/>
                  <a:gd name="T1" fmla="*/ 261 h 523"/>
                  <a:gd name="T2" fmla="*/ 908 w 908"/>
                  <a:gd name="T3" fmla="*/ 0 h 523"/>
                  <a:gd name="T4" fmla="*/ 908 w 908"/>
                  <a:gd name="T5" fmla="*/ 261 h 523"/>
                  <a:gd name="T6" fmla="*/ 908 w 908"/>
                  <a:gd name="T7" fmla="*/ 523 h 523"/>
                  <a:gd name="T8" fmla="*/ 0 w 908"/>
                  <a:gd name="T9" fmla="*/ 261 h 523"/>
                  <a:gd name="T10" fmla="*/ 0 60000 65536"/>
                  <a:gd name="T11" fmla="*/ 0 60000 65536"/>
                  <a:gd name="T12" fmla="*/ 0 60000 65536"/>
                  <a:gd name="T13" fmla="*/ 0 60000 65536"/>
                  <a:gd name="T14" fmla="*/ 0 60000 65536"/>
                  <a:gd name="T15" fmla="*/ 0 w 908"/>
                  <a:gd name="T16" fmla="*/ 0 h 523"/>
                  <a:gd name="T17" fmla="*/ 908 w 908"/>
                  <a:gd name="T18" fmla="*/ 523 h 523"/>
                </a:gdLst>
                <a:ahLst/>
                <a:cxnLst>
                  <a:cxn ang="T10">
                    <a:pos x="T0" y="T1"/>
                  </a:cxn>
                  <a:cxn ang="T11">
                    <a:pos x="T2" y="T3"/>
                  </a:cxn>
                  <a:cxn ang="T12">
                    <a:pos x="T4" y="T5"/>
                  </a:cxn>
                  <a:cxn ang="T13">
                    <a:pos x="T6" y="T7"/>
                  </a:cxn>
                  <a:cxn ang="T14">
                    <a:pos x="T8" y="T9"/>
                  </a:cxn>
                </a:cxnLst>
                <a:rect l="T15" t="T16" r="T17" b="T18"/>
                <a:pathLst>
                  <a:path w="908" h="523">
                    <a:moveTo>
                      <a:pt x="0" y="261"/>
                    </a:moveTo>
                    <a:lnTo>
                      <a:pt x="908" y="0"/>
                    </a:lnTo>
                    <a:lnTo>
                      <a:pt x="908" y="261"/>
                    </a:lnTo>
                    <a:lnTo>
                      <a:pt x="908" y="523"/>
                    </a:lnTo>
                    <a:lnTo>
                      <a:pt x="0" y="261"/>
                    </a:lnTo>
                  </a:path>
                </a:pathLst>
              </a:custGeom>
              <a:noFill/>
              <a:ln w="10">
                <a:solidFill>
                  <a:srgbClr val="FF0000"/>
                </a:solidFill>
                <a:round/>
                <a:headEnd/>
                <a:tailEnd/>
              </a:ln>
            </p:spPr>
            <p:txBody>
              <a:bodyPr/>
              <a:lstStyle/>
              <a:p>
                <a:endParaRPr lang="en-US">
                  <a:latin typeface="Calibri" pitchFamily="34" charset="0"/>
                </a:endParaRPr>
              </a:p>
            </p:txBody>
          </p:sp>
          <p:sp>
            <p:nvSpPr>
              <p:cNvPr id="60455" name="Line 26"/>
              <p:cNvSpPr>
                <a:spLocks noChangeShapeType="1"/>
              </p:cNvSpPr>
              <p:nvPr/>
            </p:nvSpPr>
            <p:spPr bwMode="auto">
              <a:xfrm>
                <a:off x="3771" y="2477"/>
                <a:ext cx="320" cy="1"/>
              </a:xfrm>
              <a:prstGeom prst="line">
                <a:avLst/>
              </a:prstGeom>
              <a:noFill/>
              <a:ln w="82">
                <a:solidFill>
                  <a:srgbClr val="FF0000"/>
                </a:solidFill>
                <a:round/>
                <a:headEnd/>
                <a:tailEnd/>
              </a:ln>
            </p:spPr>
            <p:txBody>
              <a:bodyPr/>
              <a:lstStyle/>
              <a:p>
                <a:endParaRPr lang="en-US"/>
              </a:p>
            </p:txBody>
          </p:sp>
          <p:sp>
            <p:nvSpPr>
              <p:cNvPr id="60456" name="Rectangle 27"/>
              <p:cNvSpPr>
                <a:spLocks noChangeArrowheads="1"/>
              </p:cNvSpPr>
              <p:nvPr/>
            </p:nvSpPr>
            <p:spPr bwMode="auto">
              <a:xfrm>
                <a:off x="3152" y="1245"/>
                <a:ext cx="2332" cy="2465"/>
              </a:xfrm>
              <a:prstGeom prst="rect">
                <a:avLst/>
              </a:prstGeom>
              <a:noFill/>
              <a:ln w="9525">
                <a:noFill/>
                <a:miter lim="800000"/>
                <a:headEnd/>
                <a:tailEnd/>
              </a:ln>
            </p:spPr>
            <p:txBody>
              <a:bodyPr/>
              <a:lstStyle/>
              <a:p>
                <a:endParaRPr lang="en-US">
                  <a:latin typeface="Calibri" pitchFamily="34" charset="0"/>
                </a:endParaRPr>
              </a:p>
            </p:txBody>
          </p:sp>
          <p:sp>
            <p:nvSpPr>
              <p:cNvPr id="60457" name="Rectangle 28"/>
              <p:cNvSpPr>
                <a:spLocks noChangeArrowheads="1"/>
              </p:cNvSpPr>
              <p:nvPr/>
            </p:nvSpPr>
            <p:spPr bwMode="auto">
              <a:xfrm>
                <a:off x="3152" y="1245"/>
                <a:ext cx="2331" cy="2464"/>
              </a:xfrm>
              <a:prstGeom prst="rect">
                <a:avLst/>
              </a:prstGeom>
              <a:noFill/>
              <a:ln w="21">
                <a:solidFill>
                  <a:srgbClr val="000000"/>
                </a:solidFill>
                <a:miter lim="800000"/>
                <a:headEnd/>
                <a:tailEnd/>
              </a:ln>
            </p:spPr>
            <p:txBody>
              <a:bodyPr/>
              <a:lstStyle/>
              <a:p>
                <a:endParaRPr lang="en-US">
                  <a:latin typeface="Calibri" pitchFamily="34" charset="0"/>
                </a:endParaRPr>
              </a:p>
            </p:txBody>
          </p:sp>
          <p:sp>
            <p:nvSpPr>
              <p:cNvPr id="60458" name="Rectangle 29"/>
              <p:cNvSpPr>
                <a:spLocks noChangeArrowheads="1"/>
              </p:cNvSpPr>
              <p:nvPr/>
            </p:nvSpPr>
            <p:spPr bwMode="auto">
              <a:xfrm>
                <a:off x="3214" y="1269"/>
                <a:ext cx="1128" cy="181"/>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Transverse Plane</a:t>
                </a:r>
                <a:endParaRPr lang="en-US"/>
              </a:p>
            </p:txBody>
          </p:sp>
          <p:sp>
            <p:nvSpPr>
              <p:cNvPr id="60459" name="Oval 30"/>
              <p:cNvSpPr>
                <a:spLocks noChangeArrowheads="1"/>
              </p:cNvSpPr>
              <p:nvPr/>
            </p:nvSpPr>
            <p:spPr bwMode="auto">
              <a:xfrm>
                <a:off x="4287" y="2423"/>
                <a:ext cx="72" cy="87"/>
              </a:xfrm>
              <a:prstGeom prst="ellipse">
                <a:avLst/>
              </a:prstGeom>
              <a:solidFill>
                <a:srgbClr val="00CC00"/>
              </a:solidFill>
              <a:ln w="9525">
                <a:noFill/>
                <a:round/>
                <a:headEnd/>
                <a:tailEnd/>
              </a:ln>
            </p:spPr>
            <p:txBody>
              <a:bodyPr/>
              <a:lstStyle/>
              <a:p>
                <a:endParaRPr lang="en-US">
                  <a:latin typeface="Calibri" pitchFamily="34" charset="0"/>
                </a:endParaRPr>
              </a:p>
            </p:txBody>
          </p:sp>
          <p:sp>
            <p:nvSpPr>
              <p:cNvPr id="60460" name="Freeform 31"/>
              <p:cNvSpPr>
                <a:spLocks/>
              </p:cNvSpPr>
              <p:nvPr/>
            </p:nvSpPr>
            <p:spPr bwMode="auto">
              <a:xfrm>
                <a:off x="4287" y="2412"/>
                <a:ext cx="62" cy="87"/>
              </a:xfrm>
              <a:custGeom>
                <a:avLst/>
                <a:gdLst>
                  <a:gd name="T0" fmla="*/ 245 w 245"/>
                  <a:gd name="T1" fmla="*/ 156 h 348"/>
                  <a:gd name="T2" fmla="*/ 241 w 245"/>
                  <a:gd name="T3" fmla="*/ 129 h 348"/>
                  <a:gd name="T4" fmla="*/ 236 w 245"/>
                  <a:gd name="T5" fmla="*/ 105 h 348"/>
                  <a:gd name="T6" fmla="*/ 227 w 245"/>
                  <a:gd name="T7" fmla="*/ 82 h 348"/>
                  <a:gd name="T8" fmla="*/ 216 w 245"/>
                  <a:gd name="T9" fmla="*/ 61 h 348"/>
                  <a:gd name="T10" fmla="*/ 202 w 245"/>
                  <a:gd name="T11" fmla="*/ 42 h 348"/>
                  <a:gd name="T12" fmla="*/ 188 w 245"/>
                  <a:gd name="T13" fmla="*/ 26 h 348"/>
                  <a:gd name="T14" fmla="*/ 170 w 245"/>
                  <a:gd name="T15" fmla="*/ 15 h 348"/>
                  <a:gd name="T16" fmla="*/ 154 w 245"/>
                  <a:gd name="T17" fmla="*/ 5 h 348"/>
                  <a:gd name="T18" fmla="*/ 135 w 245"/>
                  <a:gd name="T19" fmla="*/ 1 h 348"/>
                  <a:gd name="T20" fmla="*/ 122 w 245"/>
                  <a:gd name="T21" fmla="*/ 0 h 348"/>
                  <a:gd name="T22" fmla="*/ 104 w 245"/>
                  <a:gd name="T23" fmla="*/ 1 h 348"/>
                  <a:gd name="T24" fmla="*/ 85 w 245"/>
                  <a:gd name="T25" fmla="*/ 8 h 348"/>
                  <a:gd name="T26" fmla="*/ 69 w 245"/>
                  <a:gd name="T27" fmla="*/ 18 h 348"/>
                  <a:gd name="T28" fmla="*/ 52 w 245"/>
                  <a:gd name="T29" fmla="*/ 31 h 348"/>
                  <a:gd name="T30" fmla="*/ 38 w 245"/>
                  <a:gd name="T31" fmla="*/ 47 h 348"/>
                  <a:gd name="T32" fmla="*/ 27 w 245"/>
                  <a:gd name="T33" fmla="*/ 67 h 348"/>
                  <a:gd name="T34" fmla="*/ 15 w 245"/>
                  <a:gd name="T35" fmla="*/ 90 h 348"/>
                  <a:gd name="T36" fmla="*/ 8 w 245"/>
                  <a:gd name="T37" fmla="*/ 113 h 348"/>
                  <a:gd name="T38" fmla="*/ 3 w 245"/>
                  <a:gd name="T39" fmla="*/ 139 h 348"/>
                  <a:gd name="T40" fmla="*/ 0 w 245"/>
                  <a:gd name="T41" fmla="*/ 166 h 348"/>
                  <a:gd name="T42" fmla="*/ 0 w 245"/>
                  <a:gd name="T43" fmla="*/ 182 h 348"/>
                  <a:gd name="T44" fmla="*/ 3 w 245"/>
                  <a:gd name="T45" fmla="*/ 208 h 348"/>
                  <a:gd name="T46" fmla="*/ 8 w 245"/>
                  <a:gd name="T47" fmla="*/ 234 h 348"/>
                  <a:gd name="T48" fmla="*/ 15 w 245"/>
                  <a:gd name="T49" fmla="*/ 257 h 348"/>
                  <a:gd name="T50" fmla="*/ 27 w 245"/>
                  <a:gd name="T51" fmla="*/ 281 h 348"/>
                  <a:gd name="T52" fmla="*/ 38 w 245"/>
                  <a:gd name="T53" fmla="*/ 301 h 348"/>
                  <a:gd name="T54" fmla="*/ 52 w 245"/>
                  <a:gd name="T55" fmla="*/ 317 h 348"/>
                  <a:gd name="T56" fmla="*/ 69 w 245"/>
                  <a:gd name="T57" fmla="*/ 329 h 348"/>
                  <a:gd name="T58" fmla="*/ 85 w 245"/>
                  <a:gd name="T59" fmla="*/ 339 h 348"/>
                  <a:gd name="T60" fmla="*/ 104 w 245"/>
                  <a:gd name="T61" fmla="*/ 346 h 348"/>
                  <a:gd name="T62" fmla="*/ 122 w 245"/>
                  <a:gd name="T63" fmla="*/ 348 h 348"/>
                  <a:gd name="T64" fmla="*/ 135 w 245"/>
                  <a:gd name="T65" fmla="*/ 346 h 348"/>
                  <a:gd name="T66" fmla="*/ 154 w 245"/>
                  <a:gd name="T67" fmla="*/ 343 h 348"/>
                  <a:gd name="T68" fmla="*/ 170 w 245"/>
                  <a:gd name="T69" fmla="*/ 333 h 348"/>
                  <a:gd name="T70" fmla="*/ 188 w 245"/>
                  <a:gd name="T71" fmla="*/ 322 h 348"/>
                  <a:gd name="T72" fmla="*/ 202 w 245"/>
                  <a:gd name="T73" fmla="*/ 306 h 348"/>
                  <a:gd name="T74" fmla="*/ 216 w 245"/>
                  <a:gd name="T75" fmla="*/ 287 h 348"/>
                  <a:gd name="T76" fmla="*/ 227 w 245"/>
                  <a:gd name="T77" fmla="*/ 266 h 348"/>
                  <a:gd name="T78" fmla="*/ 236 w 245"/>
                  <a:gd name="T79" fmla="*/ 243 h 348"/>
                  <a:gd name="T80" fmla="*/ 241 w 245"/>
                  <a:gd name="T81" fmla="*/ 218 h 348"/>
                  <a:gd name="T82" fmla="*/ 245 w 245"/>
                  <a:gd name="T83" fmla="*/ 192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5"/>
                  <a:gd name="T127" fmla="*/ 0 h 348"/>
                  <a:gd name="T128" fmla="*/ 245 w 245"/>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5" h="348">
                    <a:moveTo>
                      <a:pt x="245" y="173"/>
                    </a:moveTo>
                    <a:lnTo>
                      <a:pt x="245" y="166"/>
                    </a:lnTo>
                    <a:lnTo>
                      <a:pt x="245" y="156"/>
                    </a:lnTo>
                    <a:lnTo>
                      <a:pt x="244" y="147"/>
                    </a:lnTo>
                    <a:lnTo>
                      <a:pt x="243" y="139"/>
                    </a:lnTo>
                    <a:lnTo>
                      <a:pt x="241" y="129"/>
                    </a:lnTo>
                    <a:lnTo>
                      <a:pt x="239" y="121"/>
                    </a:lnTo>
                    <a:lnTo>
                      <a:pt x="238" y="113"/>
                    </a:lnTo>
                    <a:lnTo>
                      <a:pt x="236" y="105"/>
                    </a:lnTo>
                    <a:lnTo>
                      <a:pt x="234" y="97"/>
                    </a:lnTo>
                    <a:lnTo>
                      <a:pt x="230" y="90"/>
                    </a:lnTo>
                    <a:lnTo>
                      <a:pt x="227" y="82"/>
                    </a:lnTo>
                    <a:lnTo>
                      <a:pt x="224" y="73"/>
                    </a:lnTo>
                    <a:lnTo>
                      <a:pt x="220" y="67"/>
                    </a:lnTo>
                    <a:lnTo>
                      <a:pt x="216" y="61"/>
                    </a:lnTo>
                    <a:lnTo>
                      <a:pt x="211" y="53"/>
                    </a:lnTo>
                    <a:lnTo>
                      <a:pt x="207" y="47"/>
                    </a:lnTo>
                    <a:lnTo>
                      <a:pt x="202" y="42"/>
                    </a:lnTo>
                    <a:lnTo>
                      <a:pt x="197" y="36"/>
                    </a:lnTo>
                    <a:lnTo>
                      <a:pt x="193" y="31"/>
                    </a:lnTo>
                    <a:lnTo>
                      <a:pt x="188" y="26"/>
                    </a:lnTo>
                    <a:lnTo>
                      <a:pt x="182" y="21"/>
                    </a:lnTo>
                    <a:lnTo>
                      <a:pt x="177" y="18"/>
                    </a:lnTo>
                    <a:lnTo>
                      <a:pt x="170" y="15"/>
                    </a:lnTo>
                    <a:lnTo>
                      <a:pt x="165" y="11"/>
                    </a:lnTo>
                    <a:lnTo>
                      <a:pt x="160" y="8"/>
                    </a:lnTo>
                    <a:lnTo>
                      <a:pt x="154" y="5"/>
                    </a:lnTo>
                    <a:lnTo>
                      <a:pt x="148" y="3"/>
                    </a:lnTo>
                    <a:lnTo>
                      <a:pt x="141" y="1"/>
                    </a:lnTo>
                    <a:lnTo>
                      <a:pt x="135" y="1"/>
                    </a:lnTo>
                    <a:lnTo>
                      <a:pt x="129" y="0"/>
                    </a:lnTo>
                    <a:lnTo>
                      <a:pt x="122" y="0"/>
                    </a:lnTo>
                    <a:lnTo>
                      <a:pt x="117" y="0"/>
                    </a:lnTo>
                    <a:lnTo>
                      <a:pt x="111" y="1"/>
                    </a:lnTo>
                    <a:lnTo>
                      <a:pt x="104" y="1"/>
                    </a:lnTo>
                    <a:lnTo>
                      <a:pt x="98" y="3"/>
                    </a:lnTo>
                    <a:lnTo>
                      <a:pt x="92" y="5"/>
                    </a:lnTo>
                    <a:lnTo>
                      <a:pt x="85" y="8"/>
                    </a:lnTo>
                    <a:lnTo>
                      <a:pt x="80" y="11"/>
                    </a:lnTo>
                    <a:lnTo>
                      <a:pt x="74" y="15"/>
                    </a:lnTo>
                    <a:lnTo>
                      <a:pt x="69" y="18"/>
                    </a:lnTo>
                    <a:lnTo>
                      <a:pt x="64" y="21"/>
                    </a:lnTo>
                    <a:lnTo>
                      <a:pt x="57" y="26"/>
                    </a:lnTo>
                    <a:lnTo>
                      <a:pt x="52" y="31"/>
                    </a:lnTo>
                    <a:lnTo>
                      <a:pt x="48" y="36"/>
                    </a:lnTo>
                    <a:lnTo>
                      <a:pt x="43" y="42"/>
                    </a:lnTo>
                    <a:lnTo>
                      <a:pt x="38" y="47"/>
                    </a:lnTo>
                    <a:lnTo>
                      <a:pt x="34" y="53"/>
                    </a:lnTo>
                    <a:lnTo>
                      <a:pt x="29" y="61"/>
                    </a:lnTo>
                    <a:lnTo>
                      <a:pt x="27" y="67"/>
                    </a:lnTo>
                    <a:lnTo>
                      <a:pt x="22" y="73"/>
                    </a:lnTo>
                    <a:lnTo>
                      <a:pt x="18" y="82"/>
                    </a:lnTo>
                    <a:lnTo>
                      <a:pt x="15" y="90"/>
                    </a:lnTo>
                    <a:lnTo>
                      <a:pt x="12" y="97"/>
                    </a:lnTo>
                    <a:lnTo>
                      <a:pt x="9" y="105"/>
                    </a:lnTo>
                    <a:lnTo>
                      <a:pt x="8" y="113"/>
                    </a:lnTo>
                    <a:lnTo>
                      <a:pt x="5" y="121"/>
                    </a:lnTo>
                    <a:lnTo>
                      <a:pt x="4" y="129"/>
                    </a:lnTo>
                    <a:lnTo>
                      <a:pt x="3" y="139"/>
                    </a:lnTo>
                    <a:lnTo>
                      <a:pt x="1" y="147"/>
                    </a:lnTo>
                    <a:lnTo>
                      <a:pt x="0" y="156"/>
                    </a:lnTo>
                    <a:lnTo>
                      <a:pt x="0" y="166"/>
                    </a:lnTo>
                    <a:lnTo>
                      <a:pt x="0" y="173"/>
                    </a:lnTo>
                    <a:lnTo>
                      <a:pt x="0" y="182"/>
                    </a:lnTo>
                    <a:lnTo>
                      <a:pt x="0" y="192"/>
                    </a:lnTo>
                    <a:lnTo>
                      <a:pt x="1" y="201"/>
                    </a:lnTo>
                    <a:lnTo>
                      <a:pt x="3" y="208"/>
                    </a:lnTo>
                    <a:lnTo>
                      <a:pt x="4" y="218"/>
                    </a:lnTo>
                    <a:lnTo>
                      <a:pt x="5" y="226"/>
                    </a:lnTo>
                    <a:lnTo>
                      <a:pt x="8" y="234"/>
                    </a:lnTo>
                    <a:lnTo>
                      <a:pt x="9" y="243"/>
                    </a:lnTo>
                    <a:lnTo>
                      <a:pt x="12" y="251"/>
                    </a:lnTo>
                    <a:lnTo>
                      <a:pt x="15" y="257"/>
                    </a:lnTo>
                    <a:lnTo>
                      <a:pt x="18" y="266"/>
                    </a:lnTo>
                    <a:lnTo>
                      <a:pt x="22" y="273"/>
                    </a:lnTo>
                    <a:lnTo>
                      <a:pt x="27" y="281"/>
                    </a:lnTo>
                    <a:lnTo>
                      <a:pt x="29" y="287"/>
                    </a:lnTo>
                    <a:lnTo>
                      <a:pt x="34" y="293"/>
                    </a:lnTo>
                    <a:lnTo>
                      <a:pt x="38" y="301"/>
                    </a:lnTo>
                    <a:lnTo>
                      <a:pt x="43" y="306"/>
                    </a:lnTo>
                    <a:lnTo>
                      <a:pt x="48" y="312"/>
                    </a:lnTo>
                    <a:lnTo>
                      <a:pt x="52" y="317"/>
                    </a:lnTo>
                    <a:lnTo>
                      <a:pt x="57" y="322"/>
                    </a:lnTo>
                    <a:lnTo>
                      <a:pt x="64" y="327"/>
                    </a:lnTo>
                    <a:lnTo>
                      <a:pt x="69" y="329"/>
                    </a:lnTo>
                    <a:lnTo>
                      <a:pt x="74" y="333"/>
                    </a:lnTo>
                    <a:lnTo>
                      <a:pt x="80" y="337"/>
                    </a:lnTo>
                    <a:lnTo>
                      <a:pt x="85" y="339"/>
                    </a:lnTo>
                    <a:lnTo>
                      <a:pt x="92" y="343"/>
                    </a:lnTo>
                    <a:lnTo>
                      <a:pt x="98" y="344"/>
                    </a:lnTo>
                    <a:lnTo>
                      <a:pt x="104" y="346"/>
                    </a:lnTo>
                    <a:lnTo>
                      <a:pt x="111" y="346"/>
                    </a:lnTo>
                    <a:lnTo>
                      <a:pt x="117" y="348"/>
                    </a:lnTo>
                    <a:lnTo>
                      <a:pt x="122" y="348"/>
                    </a:lnTo>
                    <a:lnTo>
                      <a:pt x="129" y="348"/>
                    </a:lnTo>
                    <a:lnTo>
                      <a:pt x="135" y="346"/>
                    </a:lnTo>
                    <a:lnTo>
                      <a:pt x="141" y="346"/>
                    </a:lnTo>
                    <a:lnTo>
                      <a:pt x="148" y="344"/>
                    </a:lnTo>
                    <a:lnTo>
                      <a:pt x="154" y="343"/>
                    </a:lnTo>
                    <a:lnTo>
                      <a:pt x="160" y="339"/>
                    </a:lnTo>
                    <a:lnTo>
                      <a:pt x="165" y="337"/>
                    </a:lnTo>
                    <a:lnTo>
                      <a:pt x="170" y="333"/>
                    </a:lnTo>
                    <a:lnTo>
                      <a:pt x="177" y="329"/>
                    </a:lnTo>
                    <a:lnTo>
                      <a:pt x="182" y="327"/>
                    </a:lnTo>
                    <a:lnTo>
                      <a:pt x="188" y="322"/>
                    </a:lnTo>
                    <a:lnTo>
                      <a:pt x="193" y="317"/>
                    </a:lnTo>
                    <a:lnTo>
                      <a:pt x="197" y="312"/>
                    </a:lnTo>
                    <a:lnTo>
                      <a:pt x="202" y="306"/>
                    </a:lnTo>
                    <a:lnTo>
                      <a:pt x="207" y="301"/>
                    </a:lnTo>
                    <a:lnTo>
                      <a:pt x="211" y="293"/>
                    </a:lnTo>
                    <a:lnTo>
                      <a:pt x="216" y="287"/>
                    </a:lnTo>
                    <a:lnTo>
                      <a:pt x="220" y="281"/>
                    </a:lnTo>
                    <a:lnTo>
                      <a:pt x="224" y="273"/>
                    </a:lnTo>
                    <a:lnTo>
                      <a:pt x="227" y="266"/>
                    </a:lnTo>
                    <a:lnTo>
                      <a:pt x="230" y="257"/>
                    </a:lnTo>
                    <a:lnTo>
                      <a:pt x="234" y="251"/>
                    </a:lnTo>
                    <a:lnTo>
                      <a:pt x="236" y="243"/>
                    </a:lnTo>
                    <a:lnTo>
                      <a:pt x="238" y="234"/>
                    </a:lnTo>
                    <a:lnTo>
                      <a:pt x="239" y="226"/>
                    </a:lnTo>
                    <a:lnTo>
                      <a:pt x="241" y="218"/>
                    </a:lnTo>
                    <a:lnTo>
                      <a:pt x="243" y="208"/>
                    </a:lnTo>
                    <a:lnTo>
                      <a:pt x="244" y="201"/>
                    </a:lnTo>
                    <a:lnTo>
                      <a:pt x="245" y="192"/>
                    </a:lnTo>
                    <a:lnTo>
                      <a:pt x="245" y="182"/>
                    </a:lnTo>
                    <a:lnTo>
                      <a:pt x="245" y="173"/>
                    </a:lnTo>
                  </a:path>
                </a:pathLst>
              </a:custGeom>
              <a:noFill/>
              <a:ln w="10">
                <a:solidFill>
                  <a:srgbClr val="0080FF"/>
                </a:solidFill>
                <a:round/>
                <a:headEnd/>
                <a:tailEnd/>
              </a:ln>
            </p:spPr>
            <p:txBody>
              <a:bodyPr/>
              <a:lstStyle/>
              <a:p>
                <a:endParaRPr lang="en-US">
                  <a:latin typeface="Calibri" pitchFamily="34" charset="0"/>
                </a:endParaRPr>
              </a:p>
            </p:txBody>
          </p:sp>
        </p:grpSp>
        <p:sp>
          <p:nvSpPr>
            <p:cNvPr id="46" name="Oval 45"/>
            <p:cNvSpPr/>
            <p:nvPr/>
          </p:nvSpPr>
          <p:spPr>
            <a:xfrm>
              <a:off x="6560457" y="3280229"/>
              <a:ext cx="624113" cy="1291771"/>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1"/>
          <p:cNvGrpSpPr>
            <a:grpSpLocks/>
          </p:cNvGrpSpPr>
          <p:nvPr/>
        </p:nvGrpSpPr>
        <p:grpSpPr bwMode="auto">
          <a:xfrm>
            <a:off x="457200" y="274638"/>
            <a:ext cx="8228013" cy="790575"/>
            <a:chOff x="288" y="173"/>
            <a:chExt cx="5183" cy="498"/>
          </a:xfrm>
        </p:grpSpPr>
        <p:sp>
          <p:nvSpPr>
            <p:cNvPr id="61518" name="AutoShape 2"/>
            <p:cNvSpPr>
              <a:spLocks noChangeArrowheads="1"/>
            </p:cNvSpPr>
            <p:nvPr/>
          </p:nvSpPr>
          <p:spPr bwMode="auto">
            <a:xfrm>
              <a:off x="288" y="173"/>
              <a:ext cx="5184" cy="499"/>
            </a:xfrm>
            <a:prstGeom prst="roundRect">
              <a:avLst>
                <a:gd name="adj" fmla="val 199"/>
              </a:avLst>
            </a:prstGeom>
            <a:noFill/>
            <a:ln w="9525">
              <a:noFill/>
              <a:round/>
              <a:headEnd/>
              <a:tailEnd/>
            </a:ln>
          </p:spPr>
          <p:txBody>
            <a:bodyPr wrap="none" anchor="ctr"/>
            <a:lstStyle/>
            <a:p>
              <a:endParaRPr lang="en-US">
                <a:latin typeface="Calibri" pitchFamily="34" charset="0"/>
              </a:endParaRPr>
            </a:p>
          </p:txBody>
        </p:sp>
        <p:sp>
          <p:nvSpPr>
            <p:cNvPr id="61519" name="Text Box 3"/>
            <p:cNvSpPr txBox="1">
              <a:spLocks noChangeArrowheads="1"/>
            </p:cNvSpPr>
            <p:nvPr/>
          </p:nvSpPr>
          <p:spPr bwMode="auto">
            <a:xfrm>
              <a:off x="288" y="173"/>
              <a:ext cx="5184" cy="499"/>
            </a:xfrm>
            <a:prstGeom prst="rect">
              <a:avLst/>
            </a:prstGeom>
            <a:noFill/>
            <a:ln w="9525">
              <a:noFill/>
              <a:miter lim="800000"/>
              <a:headEnd/>
              <a:tailEnd/>
            </a:ln>
          </p:spPr>
          <p:txBody>
            <a:bodyPr lIns="90000" tIns="46800" rIns="90000" bIns="46800" anchor="ctr">
              <a:spAutoFit/>
            </a:bodyPr>
            <a:lstStyle/>
            <a:p>
              <a:pPr algn="ctr">
                <a:buClr>
                  <a:srgbClr val="FF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FF0000"/>
                  </a:solidFill>
                  <a:latin typeface="Calibri" pitchFamily="34" charset="0"/>
                </a:rPr>
                <a:t>Elliptic Flow v</a:t>
              </a:r>
              <a:r>
                <a:rPr lang="en-GB" sz="3200" b="1" baseline="-25000">
                  <a:solidFill>
                    <a:srgbClr val="FF0000"/>
                  </a:solidFill>
                  <a:latin typeface="Calibri" pitchFamily="34" charset="0"/>
                </a:rPr>
                <a:t>2</a:t>
              </a:r>
              <a:r>
                <a:rPr lang="en-GB" sz="3200" b="1">
                  <a:solidFill>
                    <a:srgbClr val="FF0000"/>
                  </a:solidFill>
                  <a:latin typeface="Calibri" pitchFamily="34" charset="0"/>
                </a:rPr>
                <a:t> and Early Dynamics</a:t>
              </a:r>
            </a:p>
          </p:txBody>
        </p:sp>
      </p:grpSp>
      <p:sp>
        <p:nvSpPr>
          <p:cNvPr id="61443" name="Text Box 6"/>
          <p:cNvSpPr txBox="1">
            <a:spLocks noChangeArrowheads="1"/>
          </p:cNvSpPr>
          <p:nvPr/>
        </p:nvSpPr>
        <p:spPr bwMode="auto">
          <a:xfrm>
            <a:off x="914400" y="1128713"/>
            <a:ext cx="2449513" cy="823912"/>
          </a:xfrm>
          <a:prstGeom prst="rect">
            <a:avLst/>
          </a:prstGeom>
          <a:noFill/>
          <a:ln w="9525">
            <a:noFill/>
            <a:miter lim="800000"/>
            <a:headEnd/>
            <a:tailEnd/>
          </a:ln>
        </p:spPr>
        <p:txBody>
          <a:bodyPr lIns="90000" tIns="46800" rIns="90000" bIns="46800">
            <a:spAutoFit/>
          </a:bodyPr>
          <a:lstStyle/>
          <a:p>
            <a:pPr algn="ctr">
              <a:buClr>
                <a:srgbClr val="0099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9900"/>
                </a:solidFill>
                <a:latin typeface="Calibri" pitchFamily="34" charset="0"/>
              </a:rPr>
              <a:t>Coordinate space: </a:t>
            </a:r>
          </a:p>
          <a:p>
            <a:pPr algn="ctr">
              <a:buClr>
                <a:srgbClr val="0099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9900"/>
                </a:solidFill>
                <a:latin typeface="Calibri" pitchFamily="34" charset="0"/>
              </a:rPr>
              <a:t>initial asymmetry</a:t>
            </a:r>
          </a:p>
        </p:txBody>
      </p:sp>
      <p:sp>
        <p:nvSpPr>
          <p:cNvPr id="61444" name="Text Box 7"/>
          <p:cNvSpPr txBox="1">
            <a:spLocks noChangeArrowheads="1"/>
          </p:cNvSpPr>
          <p:nvPr/>
        </p:nvSpPr>
        <p:spPr bwMode="auto">
          <a:xfrm>
            <a:off x="5181600" y="1128713"/>
            <a:ext cx="3154363" cy="823912"/>
          </a:xfrm>
          <a:prstGeom prst="rect">
            <a:avLst/>
          </a:prstGeom>
          <a:noFill/>
          <a:ln w="9525">
            <a:noFill/>
            <a:miter lim="800000"/>
            <a:headEnd/>
            <a:tailEnd/>
          </a:ln>
        </p:spPr>
        <p:txBody>
          <a:bodyPr lIns="90000" tIns="46800" rIns="90000" bIns="46800">
            <a:spAutoFit/>
          </a:bodyPr>
          <a:lstStyle/>
          <a:p>
            <a:pPr algn="ctr">
              <a:buClr>
                <a:srgbClr val="0099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9900"/>
                </a:solidFill>
                <a:latin typeface="Calibri" pitchFamily="34" charset="0"/>
              </a:rPr>
              <a:t>Momentum space: </a:t>
            </a:r>
          </a:p>
          <a:p>
            <a:pPr algn="ctr">
              <a:buClr>
                <a:srgbClr val="0099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9900"/>
                </a:solidFill>
                <a:latin typeface="Calibri" pitchFamily="34" charset="0"/>
              </a:rPr>
              <a:t>final asymmetry</a:t>
            </a:r>
          </a:p>
        </p:txBody>
      </p:sp>
      <p:sp>
        <p:nvSpPr>
          <p:cNvPr id="61445" name="Freeform 8"/>
          <p:cNvSpPr>
            <a:spLocks noChangeArrowheads="1"/>
          </p:cNvSpPr>
          <p:nvPr/>
        </p:nvSpPr>
        <p:spPr bwMode="auto">
          <a:xfrm>
            <a:off x="3657600" y="3414713"/>
            <a:ext cx="1981200" cy="471487"/>
          </a:xfrm>
          <a:custGeom>
            <a:avLst/>
            <a:gdLst>
              <a:gd name="T0" fmla="*/ 0 w 5505"/>
              <a:gd name="T1" fmla="*/ 326 h 1308"/>
              <a:gd name="T2" fmla="*/ 4128 w 5505"/>
              <a:gd name="T3" fmla="*/ 326 h 1308"/>
              <a:gd name="T4" fmla="*/ 4128 w 5505"/>
              <a:gd name="T5" fmla="*/ 0 h 1308"/>
              <a:gd name="T6" fmla="*/ 5504 w 5505"/>
              <a:gd name="T7" fmla="*/ 653 h 1308"/>
              <a:gd name="T8" fmla="*/ 4128 w 5505"/>
              <a:gd name="T9" fmla="*/ 1307 h 1308"/>
              <a:gd name="T10" fmla="*/ 4128 w 5505"/>
              <a:gd name="T11" fmla="*/ 980 h 1308"/>
              <a:gd name="T12" fmla="*/ 0 w 5505"/>
              <a:gd name="T13" fmla="*/ 980 h 1308"/>
              <a:gd name="T14" fmla="*/ 0 w 5505"/>
              <a:gd name="T15" fmla="*/ 326 h 1308"/>
              <a:gd name="T16" fmla="*/ 0 60000 65536"/>
              <a:gd name="T17" fmla="*/ 0 60000 65536"/>
              <a:gd name="T18" fmla="*/ 0 60000 65536"/>
              <a:gd name="T19" fmla="*/ 0 60000 65536"/>
              <a:gd name="T20" fmla="*/ 0 60000 65536"/>
              <a:gd name="T21" fmla="*/ 0 60000 65536"/>
              <a:gd name="T22" fmla="*/ 0 60000 65536"/>
              <a:gd name="T23" fmla="*/ 0 60000 65536"/>
              <a:gd name="T24" fmla="*/ 0 w 5505"/>
              <a:gd name="T25" fmla="*/ 0 h 1308"/>
              <a:gd name="T26" fmla="*/ 5505 w 5505"/>
              <a:gd name="T27" fmla="*/ 1308 h 1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05" h="1308">
                <a:moveTo>
                  <a:pt x="0" y="326"/>
                </a:moveTo>
                <a:lnTo>
                  <a:pt x="4128" y="326"/>
                </a:lnTo>
                <a:lnTo>
                  <a:pt x="4128" y="0"/>
                </a:lnTo>
                <a:lnTo>
                  <a:pt x="5504" y="653"/>
                </a:lnTo>
                <a:lnTo>
                  <a:pt x="4128" y="1307"/>
                </a:lnTo>
                <a:lnTo>
                  <a:pt x="4128" y="980"/>
                </a:lnTo>
                <a:lnTo>
                  <a:pt x="0" y="980"/>
                </a:lnTo>
                <a:lnTo>
                  <a:pt x="0" y="326"/>
                </a:lnTo>
              </a:path>
            </a:pathLst>
          </a:custGeom>
          <a:gradFill rotWithShape="0">
            <a:gsLst>
              <a:gs pos="0">
                <a:srgbClr val="009999"/>
              </a:gs>
              <a:gs pos="50000">
                <a:srgbClr val="004646"/>
              </a:gs>
              <a:gs pos="100000">
                <a:srgbClr val="009999"/>
              </a:gs>
            </a:gsLst>
            <a:lin ang="5400000" scaled="1"/>
          </a:gradFill>
          <a:ln w="25560">
            <a:solidFill>
              <a:srgbClr val="D60093"/>
            </a:solidFill>
            <a:round/>
            <a:headEnd/>
            <a:tailEnd/>
          </a:ln>
        </p:spPr>
        <p:txBody>
          <a:bodyPr wrap="none" anchor="ctr"/>
          <a:lstStyle/>
          <a:p>
            <a:endParaRPr lang="en-US">
              <a:latin typeface="Calibri" pitchFamily="34" charset="0"/>
            </a:endParaRPr>
          </a:p>
        </p:txBody>
      </p:sp>
      <p:sp>
        <p:nvSpPr>
          <p:cNvPr id="61446" name="Text Box 9"/>
          <p:cNvSpPr txBox="1">
            <a:spLocks noChangeArrowheads="1"/>
          </p:cNvSpPr>
          <p:nvPr/>
        </p:nvSpPr>
        <p:spPr bwMode="auto">
          <a:xfrm>
            <a:off x="7086600" y="2119313"/>
            <a:ext cx="971550" cy="381000"/>
          </a:xfrm>
          <a:prstGeom prst="rect">
            <a:avLst/>
          </a:prstGeom>
          <a:noFill/>
          <a:ln w="9525">
            <a:noFill/>
            <a:miter lim="800000"/>
            <a:headEnd/>
            <a:tailEnd/>
          </a:ln>
        </p:spPr>
        <p:txBody>
          <a:bodyPr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BellGothic"/>
              </a:rPr>
              <a:t>p</a:t>
            </a:r>
            <a:r>
              <a:rPr lang="en-GB" sz="1600" b="1" baseline="-25000">
                <a:latin typeface="BellGothic"/>
              </a:rPr>
              <a:t>y</a:t>
            </a:r>
          </a:p>
        </p:txBody>
      </p:sp>
      <p:sp>
        <p:nvSpPr>
          <p:cNvPr id="61447" name="AutoShape 10"/>
          <p:cNvSpPr>
            <a:spLocks noChangeArrowheads="1"/>
          </p:cNvSpPr>
          <p:nvPr/>
        </p:nvSpPr>
        <p:spPr bwMode="auto">
          <a:xfrm rot="60000">
            <a:off x="8301038" y="3413125"/>
            <a:ext cx="385762" cy="336550"/>
          </a:xfrm>
          <a:prstGeom prst="roundRect">
            <a:avLst>
              <a:gd name="adj" fmla="val 468"/>
            </a:avLst>
          </a:prstGeom>
          <a:noFill/>
          <a:ln w="9525">
            <a:noFill/>
            <a:round/>
            <a:headEnd/>
            <a:tailEnd/>
          </a:ln>
        </p:spPr>
        <p:txBody>
          <a:bodyPr wrap="none"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BellGothic"/>
              </a:rPr>
              <a:t>p</a:t>
            </a:r>
            <a:r>
              <a:rPr lang="en-GB" sz="1600" b="1" baseline="-25000">
                <a:latin typeface="BellGothic"/>
              </a:rPr>
              <a:t>x</a:t>
            </a:r>
          </a:p>
        </p:txBody>
      </p:sp>
      <p:sp>
        <p:nvSpPr>
          <p:cNvPr id="61448" name="Oval 11"/>
          <p:cNvSpPr>
            <a:spLocks noChangeArrowheads="1"/>
          </p:cNvSpPr>
          <p:nvPr/>
        </p:nvSpPr>
        <p:spPr bwMode="auto">
          <a:xfrm rot="5400000">
            <a:off x="6541293" y="2783682"/>
            <a:ext cx="1020763" cy="1657350"/>
          </a:xfrm>
          <a:prstGeom prst="ellipse">
            <a:avLst/>
          </a:prstGeom>
          <a:solidFill>
            <a:srgbClr val="FF6600"/>
          </a:solidFill>
          <a:ln w="9360">
            <a:solidFill>
              <a:srgbClr val="FFFFFF"/>
            </a:solidFill>
            <a:round/>
            <a:headEnd/>
            <a:tailEnd/>
          </a:ln>
        </p:spPr>
        <p:txBody>
          <a:bodyPr wrap="none" anchor="ctr"/>
          <a:lstStyle/>
          <a:p>
            <a:endParaRPr lang="en-US">
              <a:latin typeface="Calibri" pitchFamily="34" charset="0"/>
            </a:endParaRPr>
          </a:p>
        </p:txBody>
      </p:sp>
      <p:grpSp>
        <p:nvGrpSpPr>
          <p:cNvPr id="61449" name="Group 12"/>
          <p:cNvGrpSpPr>
            <a:grpSpLocks/>
          </p:cNvGrpSpPr>
          <p:nvPr/>
        </p:nvGrpSpPr>
        <p:grpSpPr bwMode="auto">
          <a:xfrm>
            <a:off x="7693025" y="2974975"/>
            <a:ext cx="250825" cy="320675"/>
            <a:chOff x="4846" y="1874"/>
            <a:chExt cx="158" cy="202"/>
          </a:xfrm>
        </p:grpSpPr>
        <p:sp>
          <p:nvSpPr>
            <p:cNvPr id="61515" name="Freeform 13"/>
            <p:cNvSpPr>
              <a:spLocks noChangeArrowheads="1"/>
            </p:cNvSpPr>
            <p:nvPr/>
          </p:nvSpPr>
          <p:spPr bwMode="auto">
            <a:xfrm>
              <a:off x="4868" y="1874"/>
              <a:ext cx="137" cy="173"/>
            </a:xfrm>
            <a:custGeom>
              <a:avLst/>
              <a:gdLst>
                <a:gd name="T0" fmla="*/ 0 w 602"/>
                <a:gd name="T1" fmla="*/ 667 h 765"/>
                <a:gd name="T2" fmla="*/ 377 w 602"/>
                <a:gd name="T3" fmla="*/ 163 h 765"/>
                <a:gd name="T4" fmla="*/ 313 w 602"/>
                <a:gd name="T5" fmla="*/ 115 h 765"/>
                <a:gd name="T6" fmla="*/ 601 w 602"/>
                <a:gd name="T7" fmla="*/ 0 h 765"/>
                <a:gd name="T8" fmla="*/ 571 w 602"/>
                <a:gd name="T9" fmla="*/ 308 h 765"/>
                <a:gd name="T10" fmla="*/ 507 w 602"/>
                <a:gd name="T11" fmla="*/ 260 h 765"/>
                <a:gd name="T12" fmla="*/ 130 w 602"/>
                <a:gd name="T13" fmla="*/ 764 h 765"/>
                <a:gd name="T14" fmla="*/ 0 w 602"/>
                <a:gd name="T15" fmla="*/ 667 h 765"/>
                <a:gd name="T16" fmla="*/ 0 60000 65536"/>
                <a:gd name="T17" fmla="*/ 0 60000 65536"/>
                <a:gd name="T18" fmla="*/ 0 60000 65536"/>
                <a:gd name="T19" fmla="*/ 0 60000 65536"/>
                <a:gd name="T20" fmla="*/ 0 60000 65536"/>
                <a:gd name="T21" fmla="*/ 0 60000 65536"/>
                <a:gd name="T22" fmla="*/ 0 60000 65536"/>
                <a:gd name="T23" fmla="*/ 0 60000 65536"/>
                <a:gd name="T24" fmla="*/ 0 w 602"/>
                <a:gd name="T25" fmla="*/ 0 h 765"/>
                <a:gd name="T26" fmla="*/ 602 w 602"/>
                <a:gd name="T27" fmla="*/ 765 h 7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2" h="765">
                  <a:moveTo>
                    <a:pt x="0" y="667"/>
                  </a:moveTo>
                  <a:lnTo>
                    <a:pt x="377" y="163"/>
                  </a:lnTo>
                  <a:lnTo>
                    <a:pt x="313" y="115"/>
                  </a:lnTo>
                  <a:lnTo>
                    <a:pt x="601" y="0"/>
                  </a:lnTo>
                  <a:lnTo>
                    <a:pt x="571" y="308"/>
                  </a:lnTo>
                  <a:lnTo>
                    <a:pt x="507" y="260"/>
                  </a:lnTo>
                  <a:lnTo>
                    <a:pt x="130" y="764"/>
                  </a:lnTo>
                  <a:lnTo>
                    <a:pt x="0" y="66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16" name="Freeform 14"/>
            <p:cNvSpPr>
              <a:spLocks noChangeArrowheads="1"/>
            </p:cNvSpPr>
            <p:nvPr/>
          </p:nvSpPr>
          <p:spPr bwMode="auto">
            <a:xfrm>
              <a:off x="4846" y="2049"/>
              <a:ext cx="34" cy="28"/>
            </a:xfrm>
            <a:custGeom>
              <a:avLst/>
              <a:gdLst>
                <a:gd name="T0" fmla="*/ 0 w 151"/>
                <a:gd name="T1" fmla="*/ 26 h 124"/>
                <a:gd name="T2" fmla="*/ 20 w 151"/>
                <a:gd name="T3" fmla="*/ 0 h 124"/>
                <a:gd name="T4" fmla="*/ 150 w 151"/>
                <a:gd name="T5" fmla="*/ 97 h 124"/>
                <a:gd name="T6" fmla="*/ 130 w 151"/>
                <a:gd name="T7" fmla="*/ 123 h 124"/>
                <a:gd name="T8" fmla="*/ 0 w 151"/>
                <a:gd name="T9" fmla="*/ 26 h 124"/>
                <a:gd name="T10" fmla="*/ 0 60000 65536"/>
                <a:gd name="T11" fmla="*/ 0 60000 65536"/>
                <a:gd name="T12" fmla="*/ 0 60000 65536"/>
                <a:gd name="T13" fmla="*/ 0 60000 65536"/>
                <a:gd name="T14" fmla="*/ 0 60000 65536"/>
                <a:gd name="T15" fmla="*/ 0 w 151"/>
                <a:gd name="T16" fmla="*/ 0 h 124"/>
                <a:gd name="T17" fmla="*/ 151 w 151"/>
                <a:gd name="T18" fmla="*/ 124 h 124"/>
              </a:gdLst>
              <a:ahLst/>
              <a:cxnLst>
                <a:cxn ang="T10">
                  <a:pos x="T0" y="T1"/>
                </a:cxn>
                <a:cxn ang="T11">
                  <a:pos x="T2" y="T3"/>
                </a:cxn>
                <a:cxn ang="T12">
                  <a:pos x="T4" y="T5"/>
                </a:cxn>
                <a:cxn ang="T13">
                  <a:pos x="T6" y="T7"/>
                </a:cxn>
                <a:cxn ang="T14">
                  <a:pos x="T8" y="T9"/>
                </a:cxn>
              </a:cxnLst>
              <a:rect l="T15" t="T16" r="T17" b="T18"/>
              <a:pathLst>
                <a:path w="151" h="124">
                  <a:moveTo>
                    <a:pt x="0" y="26"/>
                  </a:moveTo>
                  <a:lnTo>
                    <a:pt x="20" y="0"/>
                  </a:lnTo>
                  <a:lnTo>
                    <a:pt x="150" y="97"/>
                  </a:lnTo>
                  <a:lnTo>
                    <a:pt x="130" y="123"/>
                  </a:lnTo>
                  <a:lnTo>
                    <a:pt x="0" y="2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17" name="Freeform 15"/>
            <p:cNvSpPr>
              <a:spLocks noChangeArrowheads="1"/>
            </p:cNvSpPr>
            <p:nvPr/>
          </p:nvSpPr>
          <p:spPr bwMode="auto">
            <a:xfrm>
              <a:off x="4855" y="2031"/>
              <a:ext cx="39" cy="34"/>
            </a:xfrm>
            <a:custGeom>
              <a:avLst/>
              <a:gdLst>
                <a:gd name="T0" fmla="*/ 0 w 170"/>
                <a:gd name="T1" fmla="*/ 53 h 151"/>
                <a:gd name="T2" fmla="*/ 39 w 170"/>
                <a:gd name="T3" fmla="*/ 0 h 151"/>
                <a:gd name="T4" fmla="*/ 169 w 170"/>
                <a:gd name="T5" fmla="*/ 97 h 151"/>
                <a:gd name="T6" fmla="*/ 129 w 170"/>
                <a:gd name="T7" fmla="*/ 150 h 151"/>
                <a:gd name="T8" fmla="*/ 0 w 170"/>
                <a:gd name="T9" fmla="*/ 53 h 151"/>
                <a:gd name="T10" fmla="*/ 0 60000 65536"/>
                <a:gd name="T11" fmla="*/ 0 60000 65536"/>
                <a:gd name="T12" fmla="*/ 0 60000 65536"/>
                <a:gd name="T13" fmla="*/ 0 60000 65536"/>
                <a:gd name="T14" fmla="*/ 0 60000 65536"/>
                <a:gd name="T15" fmla="*/ 0 w 170"/>
                <a:gd name="T16" fmla="*/ 0 h 151"/>
                <a:gd name="T17" fmla="*/ 170 w 170"/>
                <a:gd name="T18" fmla="*/ 151 h 151"/>
              </a:gdLst>
              <a:ahLst/>
              <a:cxnLst>
                <a:cxn ang="T10">
                  <a:pos x="T0" y="T1"/>
                </a:cxn>
                <a:cxn ang="T11">
                  <a:pos x="T2" y="T3"/>
                </a:cxn>
                <a:cxn ang="T12">
                  <a:pos x="T4" y="T5"/>
                </a:cxn>
                <a:cxn ang="T13">
                  <a:pos x="T6" y="T7"/>
                </a:cxn>
                <a:cxn ang="T14">
                  <a:pos x="T8" y="T9"/>
                </a:cxn>
              </a:cxnLst>
              <a:rect l="T15" t="T16" r="T17" b="T18"/>
              <a:pathLst>
                <a:path w="170" h="151">
                  <a:moveTo>
                    <a:pt x="0" y="53"/>
                  </a:moveTo>
                  <a:lnTo>
                    <a:pt x="39" y="0"/>
                  </a:lnTo>
                  <a:lnTo>
                    <a:pt x="169" y="97"/>
                  </a:lnTo>
                  <a:lnTo>
                    <a:pt x="129" y="150"/>
                  </a:lnTo>
                  <a:lnTo>
                    <a:pt x="0" y="5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0" name="Group 16"/>
          <p:cNvGrpSpPr>
            <a:grpSpLocks/>
          </p:cNvGrpSpPr>
          <p:nvPr/>
        </p:nvGrpSpPr>
        <p:grpSpPr bwMode="auto">
          <a:xfrm>
            <a:off x="6045200" y="3092450"/>
            <a:ext cx="287338" cy="227013"/>
            <a:chOff x="3808" y="1948"/>
            <a:chExt cx="181" cy="143"/>
          </a:xfrm>
        </p:grpSpPr>
        <p:sp>
          <p:nvSpPr>
            <p:cNvPr id="61512" name="Freeform 17"/>
            <p:cNvSpPr>
              <a:spLocks noChangeArrowheads="1"/>
            </p:cNvSpPr>
            <p:nvPr/>
          </p:nvSpPr>
          <p:spPr bwMode="auto">
            <a:xfrm>
              <a:off x="3808" y="1948"/>
              <a:ext cx="155" cy="124"/>
            </a:xfrm>
            <a:custGeom>
              <a:avLst/>
              <a:gdLst>
                <a:gd name="T0" fmla="*/ 575 w 685"/>
                <a:gd name="T1" fmla="*/ 548 h 549"/>
                <a:gd name="T2" fmla="*/ 132 w 685"/>
                <a:gd name="T3" fmla="*/ 222 h 549"/>
                <a:gd name="T4" fmla="*/ 78 w 685"/>
                <a:gd name="T5" fmla="*/ 295 h 549"/>
                <a:gd name="T6" fmla="*/ 0 w 685"/>
                <a:gd name="T7" fmla="*/ 11 h 549"/>
                <a:gd name="T8" fmla="*/ 295 w 685"/>
                <a:gd name="T9" fmla="*/ 0 h 549"/>
                <a:gd name="T10" fmla="*/ 241 w 685"/>
                <a:gd name="T11" fmla="*/ 73 h 549"/>
                <a:gd name="T12" fmla="*/ 684 w 685"/>
                <a:gd name="T13" fmla="*/ 400 h 549"/>
                <a:gd name="T14" fmla="*/ 575 w 685"/>
                <a:gd name="T15" fmla="*/ 548 h 549"/>
                <a:gd name="T16" fmla="*/ 0 60000 65536"/>
                <a:gd name="T17" fmla="*/ 0 60000 65536"/>
                <a:gd name="T18" fmla="*/ 0 60000 65536"/>
                <a:gd name="T19" fmla="*/ 0 60000 65536"/>
                <a:gd name="T20" fmla="*/ 0 60000 65536"/>
                <a:gd name="T21" fmla="*/ 0 60000 65536"/>
                <a:gd name="T22" fmla="*/ 0 60000 65536"/>
                <a:gd name="T23" fmla="*/ 0 60000 65536"/>
                <a:gd name="T24" fmla="*/ 0 w 685"/>
                <a:gd name="T25" fmla="*/ 0 h 549"/>
                <a:gd name="T26" fmla="*/ 685 w 685"/>
                <a:gd name="T27" fmla="*/ 549 h 5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 h="549">
                  <a:moveTo>
                    <a:pt x="575" y="548"/>
                  </a:moveTo>
                  <a:lnTo>
                    <a:pt x="132" y="222"/>
                  </a:lnTo>
                  <a:lnTo>
                    <a:pt x="78" y="295"/>
                  </a:lnTo>
                  <a:lnTo>
                    <a:pt x="0" y="11"/>
                  </a:lnTo>
                  <a:lnTo>
                    <a:pt x="295" y="0"/>
                  </a:lnTo>
                  <a:lnTo>
                    <a:pt x="241" y="73"/>
                  </a:lnTo>
                  <a:lnTo>
                    <a:pt x="684" y="400"/>
                  </a:lnTo>
                  <a:lnTo>
                    <a:pt x="575" y="548"/>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13" name="Freeform 18"/>
            <p:cNvSpPr>
              <a:spLocks noChangeArrowheads="1"/>
            </p:cNvSpPr>
            <p:nvPr/>
          </p:nvSpPr>
          <p:spPr bwMode="auto">
            <a:xfrm>
              <a:off x="3960" y="2054"/>
              <a:ext cx="30" cy="38"/>
            </a:xfrm>
            <a:custGeom>
              <a:avLst/>
              <a:gdLst>
                <a:gd name="T0" fmla="*/ 22 w 132"/>
                <a:gd name="T1" fmla="*/ 165 h 166"/>
                <a:gd name="T2" fmla="*/ 0 w 132"/>
                <a:gd name="T3" fmla="*/ 148 h 166"/>
                <a:gd name="T4" fmla="*/ 109 w 132"/>
                <a:gd name="T5" fmla="*/ 0 h 166"/>
                <a:gd name="T6" fmla="*/ 131 w 132"/>
                <a:gd name="T7" fmla="*/ 16 h 166"/>
                <a:gd name="T8" fmla="*/ 22 w 132"/>
                <a:gd name="T9" fmla="*/ 165 h 166"/>
                <a:gd name="T10" fmla="*/ 0 60000 65536"/>
                <a:gd name="T11" fmla="*/ 0 60000 65536"/>
                <a:gd name="T12" fmla="*/ 0 60000 65536"/>
                <a:gd name="T13" fmla="*/ 0 60000 65536"/>
                <a:gd name="T14" fmla="*/ 0 60000 65536"/>
                <a:gd name="T15" fmla="*/ 0 w 132"/>
                <a:gd name="T16" fmla="*/ 0 h 166"/>
                <a:gd name="T17" fmla="*/ 132 w 132"/>
                <a:gd name="T18" fmla="*/ 166 h 166"/>
              </a:gdLst>
              <a:ahLst/>
              <a:cxnLst>
                <a:cxn ang="T10">
                  <a:pos x="T0" y="T1"/>
                </a:cxn>
                <a:cxn ang="T11">
                  <a:pos x="T2" y="T3"/>
                </a:cxn>
                <a:cxn ang="T12">
                  <a:pos x="T4" y="T5"/>
                </a:cxn>
                <a:cxn ang="T13">
                  <a:pos x="T6" y="T7"/>
                </a:cxn>
                <a:cxn ang="T14">
                  <a:pos x="T8" y="T9"/>
                </a:cxn>
              </a:cxnLst>
              <a:rect l="T15" t="T16" r="T17" b="T18"/>
              <a:pathLst>
                <a:path w="132" h="166">
                  <a:moveTo>
                    <a:pt x="22" y="165"/>
                  </a:moveTo>
                  <a:lnTo>
                    <a:pt x="0" y="148"/>
                  </a:lnTo>
                  <a:lnTo>
                    <a:pt x="109" y="0"/>
                  </a:lnTo>
                  <a:lnTo>
                    <a:pt x="131" y="16"/>
                  </a:lnTo>
                  <a:lnTo>
                    <a:pt x="22" y="165"/>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14" name="Freeform 19"/>
            <p:cNvSpPr>
              <a:spLocks noChangeArrowheads="1"/>
            </p:cNvSpPr>
            <p:nvPr/>
          </p:nvSpPr>
          <p:spPr bwMode="auto">
            <a:xfrm>
              <a:off x="3944" y="2043"/>
              <a:ext cx="35" cy="42"/>
            </a:xfrm>
            <a:custGeom>
              <a:avLst/>
              <a:gdLst>
                <a:gd name="T0" fmla="*/ 46 w 156"/>
                <a:gd name="T1" fmla="*/ 183 h 184"/>
                <a:gd name="T2" fmla="*/ 0 w 156"/>
                <a:gd name="T3" fmla="*/ 148 h 184"/>
                <a:gd name="T4" fmla="*/ 109 w 156"/>
                <a:gd name="T5" fmla="*/ 0 h 184"/>
                <a:gd name="T6" fmla="*/ 155 w 156"/>
                <a:gd name="T7" fmla="*/ 35 h 184"/>
                <a:gd name="T8" fmla="*/ 46 w 156"/>
                <a:gd name="T9" fmla="*/ 183 h 184"/>
                <a:gd name="T10" fmla="*/ 0 60000 65536"/>
                <a:gd name="T11" fmla="*/ 0 60000 65536"/>
                <a:gd name="T12" fmla="*/ 0 60000 65536"/>
                <a:gd name="T13" fmla="*/ 0 60000 65536"/>
                <a:gd name="T14" fmla="*/ 0 60000 65536"/>
                <a:gd name="T15" fmla="*/ 0 w 156"/>
                <a:gd name="T16" fmla="*/ 0 h 184"/>
                <a:gd name="T17" fmla="*/ 156 w 156"/>
                <a:gd name="T18" fmla="*/ 184 h 184"/>
              </a:gdLst>
              <a:ahLst/>
              <a:cxnLst>
                <a:cxn ang="T10">
                  <a:pos x="T0" y="T1"/>
                </a:cxn>
                <a:cxn ang="T11">
                  <a:pos x="T2" y="T3"/>
                </a:cxn>
                <a:cxn ang="T12">
                  <a:pos x="T4" y="T5"/>
                </a:cxn>
                <a:cxn ang="T13">
                  <a:pos x="T6" y="T7"/>
                </a:cxn>
                <a:cxn ang="T14">
                  <a:pos x="T8" y="T9"/>
                </a:cxn>
              </a:cxnLst>
              <a:rect l="T15" t="T16" r="T17" b="T18"/>
              <a:pathLst>
                <a:path w="156" h="184">
                  <a:moveTo>
                    <a:pt x="46" y="183"/>
                  </a:moveTo>
                  <a:lnTo>
                    <a:pt x="0" y="148"/>
                  </a:lnTo>
                  <a:lnTo>
                    <a:pt x="109" y="0"/>
                  </a:lnTo>
                  <a:lnTo>
                    <a:pt x="155" y="35"/>
                  </a:lnTo>
                  <a:lnTo>
                    <a:pt x="46" y="18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1" name="Group 20"/>
          <p:cNvGrpSpPr>
            <a:grpSpLocks/>
          </p:cNvGrpSpPr>
          <p:nvPr/>
        </p:nvGrpSpPr>
        <p:grpSpPr bwMode="auto">
          <a:xfrm>
            <a:off x="7754938" y="3902075"/>
            <a:ext cx="250825" cy="319088"/>
            <a:chOff x="4885" y="2458"/>
            <a:chExt cx="158" cy="201"/>
          </a:xfrm>
        </p:grpSpPr>
        <p:sp>
          <p:nvSpPr>
            <p:cNvPr id="61509" name="Freeform 21"/>
            <p:cNvSpPr>
              <a:spLocks noChangeArrowheads="1"/>
            </p:cNvSpPr>
            <p:nvPr/>
          </p:nvSpPr>
          <p:spPr bwMode="auto">
            <a:xfrm>
              <a:off x="4907" y="2488"/>
              <a:ext cx="137" cy="172"/>
            </a:xfrm>
            <a:custGeom>
              <a:avLst/>
              <a:gdLst>
                <a:gd name="T0" fmla="*/ 131 w 604"/>
                <a:gd name="T1" fmla="*/ 0 h 760"/>
                <a:gd name="T2" fmla="*/ 510 w 604"/>
                <a:gd name="T3" fmla="*/ 500 h 760"/>
                <a:gd name="T4" fmla="*/ 574 w 604"/>
                <a:gd name="T5" fmla="*/ 451 h 760"/>
                <a:gd name="T6" fmla="*/ 603 w 604"/>
                <a:gd name="T7" fmla="*/ 759 h 760"/>
                <a:gd name="T8" fmla="*/ 314 w 604"/>
                <a:gd name="T9" fmla="*/ 648 h 760"/>
                <a:gd name="T10" fmla="*/ 379 w 604"/>
                <a:gd name="T11" fmla="*/ 599 h 760"/>
                <a:gd name="T12" fmla="*/ 0 w 604"/>
                <a:gd name="T13" fmla="*/ 99 h 760"/>
                <a:gd name="T14" fmla="*/ 131 w 604"/>
                <a:gd name="T15" fmla="*/ 0 h 760"/>
                <a:gd name="T16" fmla="*/ 0 60000 65536"/>
                <a:gd name="T17" fmla="*/ 0 60000 65536"/>
                <a:gd name="T18" fmla="*/ 0 60000 65536"/>
                <a:gd name="T19" fmla="*/ 0 60000 65536"/>
                <a:gd name="T20" fmla="*/ 0 60000 65536"/>
                <a:gd name="T21" fmla="*/ 0 60000 65536"/>
                <a:gd name="T22" fmla="*/ 0 60000 65536"/>
                <a:gd name="T23" fmla="*/ 0 60000 65536"/>
                <a:gd name="T24" fmla="*/ 0 w 604"/>
                <a:gd name="T25" fmla="*/ 0 h 760"/>
                <a:gd name="T26" fmla="*/ 604 w 604"/>
                <a:gd name="T27" fmla="*/ 760 h 7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4" h="760">
                  <a:moveTo>
                    <a:pt x="131" y="0"/>
                  </a:moveTo>
                  <a:lnTo>
                    <a:pt x="510" y="500"/>
                  </a:lnTo>
                  <a:lnTo>
                    <a:pt x="574" y="451"/>
                  </a:lnTo>
                  <a:lnTo>
                    <a:pt x="603" y="759"/>
                  </a:lnTo>
                  <a:lnTo>
                    <a:pt x="314" y="648"/>
                  </a:lnTo>
                  <a:lnTo>
                    <a:pt x="379" y="599"/>
                  </a:lnTo>
                  <a:lnTo>
                    <a:pt x="0" y="99"/>
                  </a:lnTo>
                  <a:lnTo>
                    <a:pt x="131"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10" name="Freeform 22"/>
            <p:cNvSpPr>
              <a:spLocks noChangeArrowheads="1"/>
            </p:cNvSpPr>
            <p:nvPr/>
          </p:nvSpPr>
          <p:spPr bwMode="auto">
            <a:xfrm>
              <a:off x="4885" y="2458"/>
              <a:ext cx="34" cy="29"/>
            </a:xfrm>
            <a:custGeom>
              <a:avLst/>
              <a:gdLst>
                <a:gd name="T0" fmla="*/ 131 w 151"/>
                <a:gd name="T1" fmla="*/ 0 h 126"/>
                <a:gd name="T2" fmla="*/ 150 w 151"/>
                <a:gd name="T3" fmla="*/ 26 h 126"/>
                <a:gd name="T4" fmla="*/ 20 w 151"/>
                <a:gd name="T5" fmla="*/ 125 h 126"/>
                <a:gd name="T6" fmla="*/ 0 w 151"/>
                <a:gd name="T7" fmla="*/ 100 h 126"/>
                <a:gd name="T8" fmla="*/ 131 w 151"/>
                <a:gd name="T9" fmla="*/ 0 h 126"/>
                <a:gd name="T10" fmla="*/ 0 60000 65536"/>
                <a:gd name="T11" fmla="*/ 0 60000 65536"/>
                <a:gd name="T12" fmla="*/ 0 60000 65536"/>
                <a:gd name="T13" fmla="*/ 0 60000 65536"/>
                <a:gd name="T14" fmla="*/ 0 60000 65536"/>
                <a:gd name="T15" fmla="*/ 0 w 151"/>
                <a:gd name="T16" fmla="*/ 0 h 126"/>
                <a:gd name="T17" fmla="*/ 151 w 151"/>
                <a:gd name="T18" fmla="*/ 126 h 126"/>
              </a:gdLst>
              <a:ahLst/>
              <a:cxnLst>
                <a:cxn ang="T10">
                  <a:pos x="T0" y="T1"/>
                </a:cxn>
                <a:cxn ang="T11">
                  <a:pos x="T2" y="T3"/>
                </a:cxn>
                <a:cxn ang="T12">
                  <a:pos x="T4" y="T5"/>
                </a:cxn>
                <a:cxn ang="T13">
                  <a:pos x="T6" y="T7"/>
                </a:cxn>
                <a:cxn ang="T14">
                  <a:pos x="T8" y="T9"/>
                </a:cxn>
              </a:cxnLst>
              <a:rect l="T15" t="T16" r="T17" b="T18"/>
              <a:pathLst>
                <a:path w="151" h="126">
                  <a:moveTo>
                    <a:pt x="131" y="0"/>
                  </a:moveTo>
                  <a:lnTo>
                    <a:pt x="150" y="26"/>
                  </a:lnTo>
                  <a:lnTo>
                    <a:pt x="20" y="125"/>
                  </a:lnTo>
                  <a:lnTo>
                    <a:pt x="0" y="100"/>
                  </a:lnTo>
                  <a:lnTo>
                    <a:pt x="131"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11" name="Freeform 23"/>
            <p:cNvSpPr>
              <a:spLocks noChangeArrowheads="1"/>
            </p:cNvSpPr>
            <p:nvPr/>
          </p:nvSpPr>
          <p:spPr bwMode="auto">
            <a:xfrm>
              <a:off x="4894" y="2470"/>
              <a:ext cx="39" cy="35"/>
            </a:xfrm>
            <a:custGeom>
              <a:avLst/>
              <a:gdLst>
                <a:gd name="T0" fmla="*/ 130 w 171"/>
                <a:gd name="T1" fmla="*/ 0 h 153"/>
                <a:gd name="T2" fmla="*/ 170 w 171"/>
                <a:gd name="T3" fmla="*/ 53 h 153"/>
                <a:gd name="T4" fmla="*/ 39 w 171"/>
                <a:gd name="T5" fmla="*/ 152 h 153"/>
                <a:gd name="T6" fmla="*/ 0 w 171"/>
                <a:gd name="T7" fmla="*/ 99 h 153"/>
                <a:gd name="T8" fmla="*/ 130 w 171"/>
                <a:gd name="T9" fmla="*/ 0 h 153"/>
                <a:gd name="T10" fmla="*/ 0 60000 65536"/>
                <a:gd name="T11" fmla="*/ 0 60000 65536"/>
                <a:gd name="T12" fmla="*/ 0 60000 65536"/>
                <a:gd name="T13" fmla="*/ 0 60000 65536"/>
                <a:gd name="T14" fmla="*/ 0 60000 65536"/>
                <a:gd name="T15" fmla="*/ 0 w 171"/>
                <a:gd name="T16" fmla="*/ 0 h 153"/>
                <a:gd name="T17" fmla="*/ 171 w 171"/>
                <a:gd name="T18" fmla="*/ 153 h 153"/>
              </a:gdLst>
              <a:ahLst/>
              <a:cxnLst>
                <a:cxn ang="T10">
                  <a:pos x="T0" y="T1"/>
                </a:cxn>
                <a:cxn ang="T11">
                  <a:pos x="T2" y="T3"/>
                </a:cxn>
                <a:cxn ang="T12">
                  <a:pos x="T4" y="T5"/>
                </a:cxn>
                <a:cxn ang="T13">
                  <a:pos x="T6" y="T7"/>
                </a:cxn>
                <a:cxn ang="T14">
                  <a:pos x="T8" y="T9"/>
                </a:cxn>
              </a:cxnLst>
              <a:rect l="T15" t="T16" r="T17" b="T18"/>
              <a:pathLst>
                <a:path w="171" h="153">
                  <a:moveTo>
                    <a:pt x="130" y="0"/>
                  </a:moveTo>
                  <a:lnTo>
                    <a:pt x="170" y="53"/>
                  </a:lnTo>
                  <a:lnTo>
                    <a:pt x="39" y="152"/>
                  </a:lnTo>
                  <a:lnTo>
                    <a:pt x="0" y="99"/>
                  </a:lnTo>
                  <a:lnTo>
                    <a:pt x="130"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2" name="Group 24"/>
          <p:cNvGrpSpPr>
            <a:grpSpLocks/>
          </p:cNvGrpSpPr>
          <p:nvPr/>
        </p:nvGrpSpPr>
        <p:grpSpPr bwMode="auto">
          <a:xfrm>
            <a:off x="7380288" y="4075113"/>
            <a:ext cx="169862" cy="368300"/>
            <a:chOff x="4649" y="2567"/>
            <a:chExt cx="107" cy="232"/>
          </a:xfrm>
        </p:grpSpPr>
        <p:sp>
          <p:nvSpPr>
            <p:cNvPr id="61506" name="Freeform 25"/>
            <p:cNvSpPr>
              <a:spLocks noChangeArrowheads="1"/>
            </p:cNvSpPr>
            <p:nvPr/>
          </p:nvSpPr>
          <p:spPr bwMode="auto">
            <a:xfrm>
              <a:off x="4660" y="2603"/>
              <a:ext cx="97" cy="198"/>
            </a:xfrm>
            <a:custGeom>
              <a:avLst/>
              <a:gdLst>
                <a:gd name="T0" fmla="*/ 154 w 426"/>
                <a:gd name="T1" fmla="*/ 0 h 872"/>
                <a:gd name="T2" fmla="*/ 349 w 426"/>
                <a:gd name="T3" fmla="*/ 596 h 872"/>
                <a:gd name="T4" fmla="*/ 425 w 426"/>
                <a:gd name="T5" fmla="*/ 571 h 872"/>
                <a:gd name="T6" fmla="*/ 354 w 426"/>
                <a:gd name="T7" fmla="*/ 871 h 872"/>
                <a:gd name="T8" fmla="*/ 119 w 426"/>
                <a:gd name="T9" fmla="*/ 671 h 872"/>
                <a:gd name="T10" fmla="*/ 195 w 426"/>
                <a:gd name="T11" fmla="*/ 646 h 872"/>
                <a:gd name="T12" fmla="*/ 0 w 426"/>
                <a:gd name="T13" fmla="*/ 50 h 872"/>
                <a:gd name="T14" fmla="*/ 154 w 426"/>
                <a:gd name="T15" fmla="*/ 0 h 872"/>
                <a:gd name="T16" fmla="*/ 0 60000 65536"/>
                <a:gd name="T17" fmla="*/ 0 60000 65536"/>
                <a:gd name="T18" fmla="*/ 0 60000 65536"/>
                <a:gd name="T19" fmla="*/ 0 60000 65536"/>
                <a:gd name="T20" fmla="*/ 0 60000 65536"/>
                <a:gd name="T21" fmla="*/ 0 60000 65536"/>
                <a:gd name="T22" fmla="*/ 0 60000 65536"/>
                <a:gd name="T23" fmla="*/ 0 60000 65536"/>
                <a:gd name="T24" fmla="*/ 0 w 426"/>
                <a:gd name="T25" fmla="*/ 0 h 872"/>
                <a:gd name="T26" fmla="*/ 426 w 426"/>
                <a:gd name="T27" fmla="*/ 872 h 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 h="872">
                  <a:moveTo>
                    <a:pt x="154" y="0"/>
                  </a:moveTo>
                  <a:lnTo>
                    <a:pt x="349" y="596"/>
                  </a:lnTo>
                  <a:lnTo>
                    <a:pt x="425" y="571"/>
                  </a:lnTo>
                  <a:lnTo>
                    <a:pt x="354" y="871"/>
                  </a:lnTo>
                  <a:lnTo>
                    <a:pt x="119" y="671"/>
                  </a:lnTo>
                  <a:lnTo>
                    <a:pt x="195" y="646"/>
                  </a:lnTo>
                  <a:lnTo>
                    <a:pt x="0" y="50"/>
                  </a:lnTo>
                  <a:lnTo>
                    <a:pt x="154"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07" name="Freeform 26"/>
            <p:cNvSpPr>
              <a:spLocks noChangeArrowheads="1"/>
            </p:cNvSpPr>
            <p:nvPr/>
          </p:nvSpPr>
          <p:spPr bwMode="auto">
            <a:xfrm>
              <a:off x="4649" y="2567"/>
              <a:ext cx="37" cy="19"/>
            </a:xfrm>
            <a:custGeom>
              <a:avLst/>
              <a:gdLst>
                <a:gd name="T0" fmla="*/ 154 w 165"/>
                <a:gd name="T1" fmla="*/ 0 h 82"/>
                <a:gd name="T2" fmla="*/ 164 w 165"/>
                <a:gd name="T3" fmla="*/ 30 h 82"/>
                <a:gd name="T4" fmla="*/ 10 w 165"/>
                <a:gd name="T5" fmla="*/ 81 h 82"/>
                <a:gd name="T6" fmla="*/ 0 w 165"/>
                <a:gd name="T7" fmla="*/ 51 h 82"/>
                <a:gd name="T8" fmla="*/ 154 w 165"/>
                <a:gd name="T9" fmla="*/ 0 h 82"/>
                <a:gd name="T10" fmla="*/ 0 60000 65536"/>
                <a:gd name="T11" fmla="*/ 0 60000 65536"/>
                <a:gd name="T12" fmla="*/ 0 60000 65536"/>
                <a:gd name="T13" fmla="*/ 0 60000 65536"/>
                <a:gd name="T14" fmla="*/ 0 60000 65536"/>
                <a:gd name="T15" fmla="*/ 0 w 165"/>
                <a:gd name="T16" fmla="*/ 0 h 82"/>
                <a:gd name="T17" fmla="*/ 165 w 165"/>
                <a:gd name="T18" fmla="*/ 82 h 82"/>
              </a:gdLst>
              <a:ahLst/>
              <a:cxnLst>
                <a:cxn ang="T10">
                  <a:pos x="T0" y="T1"/>
                </a:cxn>
                <a:cxn ang="T11">
                  <a:pos x="T2" y="T3"/>
                </a:cxn>
                <a:cxn ang="T12">
                  <a:pos x="T4" y="T5"/>
                </a:cxn>
                <a:cxn ang="T13">
                  <a:pos x="T6" y="T7"/>
                </a:cxn>
                <a:cxn ang="T14">
                  <a:pos x="T8" y="T9"/>
                </a:cxn>
              </a:cxnLst>
              <a:rect l="T15" t="T16" r="T17" b="T18"/>
              <a:pathLst>
                <a:path w="165" h="82">
                  <a:moveTo>
                    <a:pt x="154" y="0"/>
                  </a:moveTo>
                  <a:lnTo>
                    <a:pt x="164" y="30"/>
                  </a:lnTo>
                  <a:lnTo>
                    <a:pt x="10" y="81"/>
                  </a:lnTo>
                  <a:lnTo>
                    <a:pt x="0" y="51"/>
                  </a:lnTo>
                  <a:lnTo>
                    <a:pt x="154"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08" name="Freeform 27"/>
            <p:cNvSpPr>
              <a:spLocks noChangeArrowheads="1"/>
            </p:cNvSpPr>
            <p:nvPr/>
          </p:nvSpPr>
          <p:spPr bwMode="auto">
            <a:xfrm>
              <a:off x="4653" y="2581"/>
              <a:ext cx="40" cy="26"/>
            </a:xfrm>
            <a:custGeom>
              <a:avLst/>
              <a:gdLst>
                <a:gd name="T0" fmla="*/ 154 w 175"/>
                <a:gd name="T1" fmla="*/ 0 h 114"/>
                <a:gd name="T2" fmla="*/ 174 w 175"/>
                <a:gd name="T3" fmla="*/ 62 h 114"/>
                <a:gd name="T4" fmla="*/ 21 w 175"/>
                <a:gd name="T5" fmla="*/ 113 h 114"/>
                <a:gd name="T6" fmla="*/ 0 w 175"/>
                <a:gd name="T7" fmla="*/ 50 h 114"/>
                <a:gd name="T8" fmla="*/ 154 w 175"/>
                <a:gd name="T9" fmla="*/ 0 h 114"/>
                <a:gd name="T10" fmla="*/ 0 60000 65536"/>
                <a:gd name="T11" fmla="*/ 0 60000 65536"/>
                <a:gd name="T12" fmla="*/ 0 60000 65536"/>
                <a:gd name="T13" fmla="*/ 0 60000 65536"/>
                <a:gd name="T14" fmla="*/ 0 60000 65536"/>
                <a:gd name="T15" fmla="*/ 0 w 175"/>
                <a:gd name="T16" fmla="*/ 0 h 114"/>
                <a:gd name="T17" fmla="*/ 175 w 175"/>
                <a:gd name="T18" fmla="*/ 114 h 114"/>
              </a:gdLst>
              <a:ahLst/>
              <a:cxnLst>
                <a:cxn ang="T10">
                  <a:pos x="T0" y="T1"/>
                </a:cxn>
                <a:cxn ang="T11">
                  <a:pos x="T2" y="T3"/>
                </a:cxn>
                <a:cxn ang="T12">
                  <a:pos x="T4" y="T5"/>
                </a:cxn>
                <a:cxn ang="T13">
                  <a:pos x="T6" y="T7"/>
                </a:cxn>
                <a:cxn ang="T14">
                  <a:pos x="T8" y="T9"/>
                </a:cxn>
              </a:cxnLst>
              <a:rect l="T15" t="T16" r="T17" b="T18"/>
              <a:pathLst>
                <a:path w="175" h="114">
                  <a:moveTo>
                    <a:pt x="154" y="0"/>
                  </a:moveTo>
                  <a:lnTo>
                    <a:pt x="174" y="62"/>
                  </a:lnTo>
                  <a:lnTo>
                    <a:pt x="21" y="113"/>
                  </a:lnTo>
                  <a:lnTo>
                    <a:pt x="0" y="50"/>
                  </a:lnTo>
                  <a:lnTo>
                    <a:pt x="154"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3" name="Group 28"/>
          <p:cNvGrpSpPr>
            <a:grpSpLocks/>
          </p:cNvGrpSpPr>
          <p:nvPr/>
        </p:nvGrpSpPr>
        <p:grpSpPr bwMode="auto">
          <a:xfrm>
            <a:off x="6483350" y="4102100"/>
            <a:ext cx="223838" cy="336550"/>
            <a:chOff x="4084" y="2584"/>
            <a:chExt cx="141" cy="212"/>
          </a:xfrm>
        </p:grpSpPr>
        <p:sp>
          <p:nvSpPr>
            <p:cNvPr id="61503" name="Freeform 29"/>
            <p:cNvSpPr>
              <a:spLocks noChangeArrowheads="1"/>
            </p:cNvSpPr>
            <p:nvPr/>
          </p:nvSpPr>
          <p:spPr bwMode="auto">
            <a:xfrm>
              <a:off x="4084" y="2616"/>
              <a:ext cx="123" cy="181"/>
            </a:xfrm>
            <a:custGeom>
              <a:avLst/>
              <a:gdLst>
                <a:gd name="T0" fmla="*/ 540 w 541"/>
                <a:gd name="T1" fmla="*/ 86 h 799"/>
                <a:gd name="T2" fmla="*/ 208 w 541"/>
                <a:gd name="T3" fmla="*/ 618 h 799"/>
                <a:gd name="T4" fmla="*/ 276 w 541"/>
                <a:gd name="T5" fmla="*/ 660 h 799"/>
                <a:gd name="T6" fmla="*/ 0 w 541"/>
                <a:gd name="T7" fmla="*/ 798 h 799"/>
                <a:gd name="T8" fmla="*/ 3 w 541"/>
                <a:gd name="T9" fmla="*/ 490 h 799"/>
                <a:gd name="T10" fmla="*/ 71 w 541"/>
                <a:gd name="T11" fmla="*/ 532 h 799"/>
                <a:gd name="T12" fmla="*/ 402 w 541"/>
                <a:gd name="T13" fmla="*/ 0 h 799"/>
                <a:gd name="T14" fmla="*/ 540 w 541"/>
                <a:gd name="T15" fmla="*/ 86 h 799"/>
                <a:gd name="T16" fmla="*/ 0 60000 65536"/>
                <a:gd name="T17" fmla="*/ 0 60000 65536"/>
                <a:gd name="T18" fmla="*/ 0 60000 65536"/>
                <a:gd name="T19" fmla="*/ 0 60000 65536"/>
                <a:gd name="T20" fmla="*/ 0 60000 65536"/>
                <a:gd name="T21" fmla="*/ 0 60000 65536"/>
                <a:gd name="T22" fmla="*/ 0 60000 65536"/>
                <a:gd name="T23" fmla="*/ 0 60000 65536"/>
                <a:gd name="T24" fmla="*/ 0 w 541"/>
                <a:gd name="T25" fmla="*/ 0 h 799"/>
                <a:gd name="T26" fmla="*/ 541 w 541"/>
                <a:gd name="T27" fmla="*/ 799 h 7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1" h="799">
                  <a:moveTo>
                    <a:pt x="540" y="86"/>
                  </a:moveTo>
                  <a:lnTo>
                    <a:pt x="208" y="618"/>
                  </a:lnTo>
                  <a:lnTo>
                    <a:pt x="276" y="660"/>
                  </a:lnTo>
                  <a:lnTo>
                    <a:pt x="0" y="798"/>
                  </a:lnTo>
                  <a:lnTo>
                    <a:pt x="3" y="490"/>
                  </a:lnTo>
                  <a:lnTo>
                    <a:pt x="71" y="532"/>
                  </a:lnTo>
                  <a:lnTo>
                    <a:pt x="402" y="0"/>
                  </a:lnTo>
                  <a:lnTo>
                    <a:pt x="540" y="8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04" name="Freeform 30"/>
            <p:cNvSpPr>
              <a:spLocks noChangeArrowheads="1"/>
            </p:cNvSpPr>
            <p:nvPr/>
          </p:nvSpPr>
          <p:spPr bwMode="auto">
            <a:xfrm>
              <a:off x="4191" y="2584"/>
              <a:ext cx="35" cy="26"/>
            </a:xfrm>
            <a:custGeom>
              <a:avLst/>
              <a:gdLst>
                <a:gd name="T0" fmla="*/ 154 w 155"/>
                <a:gd name="T1" fmla="*/ 85 h 114"/>
                <a:gd name="T2" fmla="*/ 137 w 155"/>
                <a:gd name="T3" fmla="*/ 113 h 114"/>
                <a:gd name="T4" fmla="*/ 0 w 155"/>
                <a:gd name="T5" fmla="*/ 27 h 114"/>
                <a:gd name="T6" fmla="*/ 17 w 155"/>
                <a:gd name="T7" fmla="*/ 0 h 114"/>
                <a:gd name="T8" fmla="*/ 154 w 155"/>
                <a:gd name="T9" fmla="*/ 85 h 114"/>
                <a:gd name="T10" fmla="*/ 0 60000 65536"/>
                <a:gd name="T11" fmla="*/ 0 60000 65536"/>
                <a:gd name="T12" fmla="*/ 0 60000 65536"/>
                <a:gd name="T13" fmla="*/ 0 60000 65536"/>
                <a:gd name="T14" fmla="*/ 0 60000 65536"/>
                <a:gd name="T15" fmla="*/ 0 w 155"/>
                <a:gd name="T16" fmla="*/ 0 h 114"/>
                <a:gd name="T17" fmla="*/ 155 w 155"/>
                <a:gd name="T18" fmla="*/ 114 h 114"/>
              </a:gdLst>
              <a:ahLst/>
              <a:cxnLst>
                <a:cxn ang="T10">
                  <a:pos x="T0" y="T1"/>
                </a:cxn>
                <a:cxn ang="T11">
                  <a:pos x="T2" y="T3"/>
                </a:cxn>
                <a:cxn ang="T12">
                  <a:pos x="T4" y="T5"/>
                </a:cxn>
                <a:cxn ang="T13">
                  <a:pos x="T6" y="T7"/>
                </a:cxn>
                <a:cxn ang="T14">
                  <a:pos x="T8" y="T9"/>
                </a:cxn>
              </a:cxnLst>
              <a:rect l="T15" t="T16" r="T17" b="T18"/>
              <a:pathLst>
                <a:path w="155" h="114">
                  <a:moveTo>
                    <a:pt x="154" y="85"/>
                  </a:moveTo>
                  <a:lnTo>
                    <a:pt x="137" y="113"/>
                  </a:lnTo>
                  <a:lnTo>
                    <a:pt x="0" y="27"/>
                  </a:lnTo>
                  <a:lnTo>
                    <a:pt x="17" y="0"/>
                  </a:lnTo>
                  <a:lnTo>
                    <a:pt x="154" y="85"/>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05" name="Freeform 31"/>
            <p:cNvSpPr>
              <a:spLocks noChangeArrowheads="1"/>
            </p:cNvSpPr>
            <p:nvPr/>
          </p:nvSpPr>
          <p:spPr bwMode="auto">
            <a:xfrm>
              <a:off x="4179" y="2597"/>
              <a:ext cx="39" cy="32"/>
            </a:xfrm>
            <a:custGeom>
              <a:avLst/>
              <a:gdLst>
                <a:gd name="T0" fmla="*/ 172 w 173"/>
                <a:gd name="T1" fmla="*/ 86 h 143"/>
                <a:gd name="T2" fmla="*/ 137 w 173"/>
                <a:gd name="T3" fmla="*/ 142 h 143"/>
                <a:gd name="T4" fmla="*/ 0 w 173"/>
                <a:gd name="T5" fmla="*/ 56 h 143"/>
                <a:gd name="T6" fmla="*/ 34 w 173"/>
                <a:gd name="T7" fmla="*/ 0 h 143"/>
                <a:gd name="T8" fmla="*/ 172 w 173"/>
                <a:gd name="T9" fmla="*/ 86 h 143"/>
                <a:gd name="T10" fmla="*/ 0 60000 65536"/>
                <a:gd name="T11" fmla="*/ 0 60000 65536"/>
                <a:gd name="T12" fmla="*/ 0 60000 65536"/>
                <a:gd name="T13" fmla="*/ 0 60000 65536"/>
                <a:gd name="T14" fmla="*/ 0 60000 65536"/>
                <a:gd name="T15" fmla="*/ 0 w 173"/>
                <a:gd name="T16" fmla="*/ 0 h 143"/>
                <a:gd name="T17" fmla="*/ 173 w 173"/>
                <a:gd name="T18" fmla="*/ 143 h 143"/>
              </a:gdLst>
              <a:ahLst/>
              <a:cxnLst>
                <a:cxn ang="T10">
                  <a:pos x="T0" y="T1"/>
                </a:cxn>
                <a:cxn ang="T11">
                  <a:pos x="T2" y="T3"/>
                </a:cxn>
                <a:cxn ang="T12">
                  <a:pos x="T4" y="T5"/>
                </a:cxn>
                <a:cxn ang="T13">
                  <a:pos x="T6" y="T7"/>
                </a:cxn>
                <a:cxn ang="T14">
                  <a:pos x="T8" y="T9"/>
                </a:cxn>
              </a:cxnLst>
              <a:rect l="T15" t="T16" r="T17" b="T18"/>
              <a:pathLst>
                <a:path w="173" h="143">
                  <a:moveTo>
                    <a:pt x="172" y="86"/>
                  </a:moveTo>
                  <a:lnTo>
                    <a:pt x="137" y="142"/>
                  </a:lnTo>
                  <a:lnTo>
                    <a:pt x="0" y="56"/>
                  </a:lnTo>
                  <a:lnTo>
                    <a:pt x="34" y="0"/>
                  </a:lnTo>
                  <a:lnTo>
                    <a:pt x="172" y="8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4" name="Group 32"/>
          <p:cNvGrpSpPr>
            <a:grpSpLocks/>
          </p:cNvGrpSpPr>
          <p:nvPr/>
        </p:nvGrpSpPr>
        <p:grpSpPr bwMode="auto">
          <a:xfrm>
            <a:off x="6457950" y="2790825"/>
            <a:ext cx="196850" cy="354013"/>
            <a:chOff x="4068" y="1758"/>
            <a:chExt cx="124" cy="223"/>
          </a:xfrm>
        </p:grpSpPr>
        <p:sp>
          <p:nvSpPr>
            <p:cNvPr id="61500" name="Freeform 33"/>
            <p:cNvSpPr>
              <a:spLocks noChangeArrowheads="1"/>
            </p:cNvSpPr>
            <p:nvPr/>
          </p:nvSpPr>
          <p:spPr bwMode="auto">
            <a:xfrm>
              <a:off x="4068" y="1758"/>
              <a:ext cx="109" cy="190"/>
            </a:xfrm>
            <a:custGeom>
              <a:avLst/>
              <a:gdLst>
                <a:gd name="T0" fmla="*/ 337 w 482"/>
                <a:gd name="T1" fmla="*/ 839 h 840"/>
                <a:gd name="T2" fmla="*/ 72 w 482"/>
                <a:gd name="T3" fmla="*/ 271 h 840"/>
                <a:gd name="T4" fmla="*/ 0 w 482"/>
                <a:gd name="T5" fmla="*/ 305 h 840"/>
                <a:gd name="T6" fmla="*/ 32 w 482"/>
                <a:gd name="T7" fmla="*/ 0 h 840"/>
                <a:gd name="T8" fmla="*/ 287 w 482"/>
                <a:gd name="T9" fmla="*/ 171 h 840"/>
                <a:gd name="T10" fmla="*/ 216 w 482"/>
                <a:gd name="T11" fmla="*/ 204 h 840"/>
                <a:gd name="T12" fmla="*/ 481 w 482"/>
                <a:gd name="T13" fmla="*/ 772 h 840"/>
                <a:gd name="T14" fmla="*/ 337 w 482"/>
                <a:gd name="T15" fmla="*/ 839 h 840"/>
                <a:gd name="T16" fmla="*/ 0 60000 65536"/>
                <a:gd name="T17" fmla="*/ 0 60000 65536"/>
                <a:gd name="T18" fmla="*/ 0 60000 65536"/>
                <a:gd name="T19" fmla="*/ 0 60000 65536"/>
                <a:gd name="T20" fmla="*/ 0 60000 65536"/>
                <a:gd name="T21" fmla="*/ 0 60000 65536"/>
                <a:gd name="T22" fmla="*/ 0 60000 65536"/>
                <a:gd name="T23" fmla="*/ 0 60000 65536"/>
                <a:gd name="T24" fmla="*/ 0 w 482"/>
                <a:gd name="T25" fmla="*/ 0 h 840"/>
                <a:gd name="T26" fmla="*/ 482 w 482"/>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2" h="840">
                  <a:moveTo>
                    <a:pt x="337" y="839"/>
                  </a:moveTo>
                  <a:lnTo>
                    <a:pt x="72" y="271"/>
                  </a:lnTo>
                  <a:lnTo>
                    <a:pt x="0" y="305"/>
                  </a:lnTo>
                  <a:lnTo>
                    <a:pt x="32" y="0"/>
                  </a:lnTo>
                  <a:lnTo>
                    <a:pt x="287" y="171"/>
                  </a:lnTo>
                  <a:lnTo>
                    <a:pt x="216" y="204"/>
                  </a:lnTo>
                  <a:lnTo>
                    <a:pt x="481" y="772"/>
                  </a:lnTo>
                  <a:lnTo>
                    <a:pt x="337" y="839"/>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01" name="Freeform 34"/>
            <p:cNvSpPr>
              <a:spLocks noChangeArrowheads="1"/>
            </p:cNvSpPr>
            <p:nvPr/>
          </p:nvSpPr>
          <p:spPr bwMode="auto">
            <a:xfrm>
              <a:off x="4157" y="1961"/>
              <a:ext cx="36" cy="22"/>
            </a:xfrm>
            <a:custGeom>
              <a:avLst/>
              <a:gdLst>
                <a:gd name="T0" fmla="*/ 13 w 159"/>
                <a:gd name="T1" fmla="*/ 96 h 97"/>
                <a:gd name="T2" fmla="*/ 0 w 159"/>
                <a:gd name="T3" fmla="*/ 67 h 97"/>
                <a:gd name="T4" fmla="*/ 144 w 159"/>
                <a:gd name="T5" fmla="*/ 0 h 97"/>
                <a:gd name="T6" fmla="*/ 158 w 159"/>
                <a:gd name="T7" fmla="*/ 29 h 97"/>
                <a:gd name="T8" fmla="*/ 13 w 159"/>
                <a:gd name="T9" fmla="*/ 96 h 97"/>
                <a:gd name="T10" fmla="*/ 0 60000 65536"/>
                <a:gd name="T11" fmla="*/ 0 60000 65536"/>
                <a:gd name="T12" fmla="*/ 0 60000 65536"/>
                <a:gd name="T13" fmla="*/ 0 60000 65536"/>
                <a:gd name="T14" fmla="*/ 0 60000 65536"/>
                <a:gd name="T15" fmla="*/ 0 w 159"/>
                <a:gd name="T16" fmla="*/ 0 h 97"/>
                <a:gd name="T17" fmla="*/ 159 w 159"/>
                <a:gd name="T18" fmla="*/ 97 h 97"/>
              </a:gdLst>
              <a:ahLst/>
              <a:cxnLst>
                <a:cxn ang="T10">
                  <a:pos x="T0" y="T1"/>
                </a:cxn>
                <a:cxn ang="T11">
                  <a:pos x="T2" y="T3"/>
                </a:cxn>
                <a:cxn ang="T12">
                  <a:pos x="T4" y="T5"/>
                </a:cxn>
                <a:cxn ang="T13">
                  <a:pos x="T6" y="T7"/>
                </a:cxn>
                <a:cxn ang="T14">
                  <a:pos x="T8" y="T9"/>
                </a:cxn>
              </a:cxnLst>
              <a:rect l="T15" t="T16" r="T17" b="T18"/>
              <a:pathLst>
                <a:path w="159" h="97">
                  <a:moveTo>
                    <a:pt x="13" y="96"/>
                  </a:moveTo>
                  <a:lnTo>
                    <a:pt x="0" y="67"/>
                  </a:lnTo>
                  <a:lnTo>
                    <a:pt x="144" y="0"/>
                  </a:lnTo>
                  <a:lnTo>
                    <a:pt x="158" y="29"/>
                  </a:lnTo>
                  <a:lnTo>
                    <a:pt x="13" y="9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502" name="Freeform 35"/>
            <p:cNvSpPr>
              <a:spLocks noChangeArrowheads="1"/>
            </p:cNvSpPr>
            <p:nvPr/>
          </p:nvSpPr>
          <p:spPr bwMode="auto">
            <a:xfrm>
              <a:off x="4148" y="1940"/>
              <a:ext cx="39" cy="29"/>
            </a:xfrm>
            <a:custGeom>
              <a:avLst/>
              <a:gdLst>
                <a:gd name="T0" fmla="*/ 28 w 173"/>
                <a:gd name="T1" fmla="*/ 127 h 128"/>
                <a:gd name="T2" fmla="*/ 0 w 173"/>
                <a:gd name="T3" fmla="*/ 67 h 128"/>
                <a:gd name="T4" fmla="*/ 144 w 173"/>
                <a:gd name="T5" fmla="*/ 0 h 128"/>
                <a:gd name="T6" fmla="*/ 172 w 173"/>
                <a:gd name="T7" fmla="*/ 60 h 128"/>
                <a:gd name="T8" fmla="*/ 28 w 173"/>
                <a:gd name="T9" fmla="*/ 127 h 128"/>
                <a:gd name="T10" fmla="*/ 0 60000 65536"/>
                <a:gd name="T11" fmla="*/ 0 60000 65536"/>
                <a:gd name="T12" fmla="*/ 0 60000 65536"/>
                <a:gd name="T13" fmla="*/ 0 60000 65536"/>
                <a:gd name="T14" fmla="*/ 0 60000 65536"/>
                <a:gd name="T15" fmla="*/ 0 w 173"/>
                <a:gd name="T16" fmla="*/ 0 h 128"/>
                <a:gd name="T17" fmla="*/ 173 w 173"/>
                <a:gd name="T18" fmla="*/ 128 h 128"/>
              </a:gdLst>
              <a:ahLst/>
              <a:cxnLst>
                <a:cxn ang="T10">
                  <a:pos x="T0" y="T1"/>
                </a:cxn>
                <a:cxn ang="T11">
                  <a:pos x="T2" y="T3"/>
                </a:cxn>
                <a:cxn ang="T12">
                  <a:pos x="T4" y="T5"/>
                </a:cxn>
                <a:cxn ang="T13">
                  <a:pos x="T6" y="T7"/>
                </a:cxn>
                <a:cxn ang="T14">
                  <a:pos x="T8" y="T9"/>
                </a:cxn>
              </a:cxnLst>
              <a:rect l="T15" t="T16" r="T17" b="T18"/>
              <a:pathLst>
                <a:path w="173" h="128">
                  <a:moveTo>
                    <a:pt x="28" y="127"/>
                  </a:moveTo>
                  <a:lnTo>
                    <a:pt x="0" y="67"/>
                  </a:lnTo>
                  <a:lnTo>
                    <a:pt x="144" y="0"/>
                  </a:lnTo>
                  <a:lnTo>
                    <a:pt x="172" y="60"/>
                  </a:lnTo>
                  <a:lnTo>
                    <a:pt x="28" y="12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5" name="Group 36"/>
          <p:cNvGrpSpPr>
            <a:grpSpLocks/>
          </p:cNvGrpSpPr>
          <p:nvPr/>
        </p:nvGrpSpPr>
        <p:grpSpPr bwMode="auto">
          <a:xfrm>
            <a:off x="6972300" y="2598738"/>
            <a:ext cx="115888" cy="381000"/>
            <a:chOff x="4392" y="1637"/>
            <a:chExt cx="73" cy="240"/>
          </a:xfrm>
        </p:grpSpPr>
        <p:sp>
          <p:nvSpPr>
            <p:cNvPr id="61497" name="Freeform 37"/>
            <p:cNvSpPr>
              <a:spLocks noChangeArrowheads="1"/>
            </p:cNvSpPr>
            <p:nvPr/>
          </p:nvSpPr>
          <p:spPr bwMode="auto">
            <a:xfrm>
              <a:off x="4392" y="1637"/>
              <a:ext cx="74" cy="203"/>
            </a:xfrm>
            <a:custGeom>
              <a:avLst/>
              <a:gdLst>
                <a:gd name="T0" fmla="*/ 62 w 328"/>
                <a:gd name="T1" fmla="*/ 891 h 897"/>
                <a:gd name="T2" fmla="*/ 81 w 328"/>
                <a:gd name="T3" fmla="*/ 263 h 897"/>
                <a:gd name="T4" fmla="*/ 0 w 328"/>
                <a:gd name="T5" fmla="*/ 260 h 897"/>
                <a:gd name="T6" fmla="*/ 172 w 328"/>
                <a:gd name="T7" fmla="*/ 0 h 897"/>
                <a:gd name="T8" fmla="*/ 327 w 328"/>
                <a:gd name="T9" fmla="*/ 270 h 897"/>
                <a:gd name="T10" fmla="*/ 245 w 328"/>
                <a:gd name="T11" fmla="*/ 268 h 897"/>
                <a:gd name="T12" fmla="*/ 226 w 328"/>
                <a:gd name="T13" fmla="*/ 896 h 897"/>
                <a:gd name="T14" fmla="*/ 62 w 328"/>
                <a:gd name="T15" fmla="*/ 891 h 897"/>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897"/>
                <a:gd name="T26" fmla="*/ 328 w 328"/>
                <a:gd name="T27" fmla="*/ 897 h 8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897">
                  <a:moveTo>
                    <a:pt x="62" y="891"/>
                  </a:moveTo>
                  <a:lnTo>
                    <a:pt x="81" y="263"/>
                  </a:lnTo>
                  <a:lnTo>
                    <a:pt x="0" y="260"/>
                  </a:lnTo>
                  <a:lnTo>
                    <a:pt x="172" y="0"/>
                  </a:lnTo>
                  <a:lnTo>
                    <a:pt x="327" y="270"/>
                  </a:lnTo>
                  <a:lnTo>
                    <a:pt x="245" y="268"/>
                  </a:lnTo>
                  <a:lnTo>
                    <a:pt x="226" y="896"/>
                  </a:lnTo>
                  <a:lnTo>
                    <a:pt x="62" y="89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98" name="Freeform 38"/>
            <p:cNvSpPr>
              <a:spLocks noChangeArrowheads="1"/>
            </p:cNvSpPr>
            <p:nvPr/>
          </p:nvSpPr>
          <p:spPr bwMode="auto">
            <a:xfrm>
              <a:off x="4405" y="1869"/>
              <a:ext cx="38" cy="9"/>
            </a:xfrm>
            <a:custGeom>
              <a:avLst/>
              <a:gdLst>
                <a:gd name="T0" fmla="*/ 0 w 166"/>
                <a:gd name="T1" fmla="*/ 33 h 39"/>
                <a:gd name="T2" fmla="*/ 1 w 166"/>
                <a:gd name="T3" fmla="*/ 0 h 39"/>
                <a:gd name="T4" fmla="*/ 165 w 166"/>
                <a:gd name="T5" fmla="*/ 5 h 39"/>
                <a:gd name="T6" fmla="*/ 164 w 166"/>
                <a:gd name="T7" fmla="*/ 38 h 39"/>
                <a:gd name="T8" fmla="*/ 0 w 166"/>
                <a:gd name="T9" fmla="*/ 33 h 39"/>
                <a:gd name="T10" fmla="*/ 0 60000 65536"/>
                <a:gd name="T11" fmla="*/ 0 60000 65536"/>
                <a:gd name="T12" fmla="*/ 0 60000 65536"/>
                <a:gd name="T13" fmla="*/ 0 60000 65536"/>
                <a:gd name="T14" fmla="*/ 0 60000 65536"/>
                <a:gd name="T15" fmla="*/ 0 w 166"/>
                <a:gd name="T16" fmla="*/ 0 h 39"/>
                <a:gd name="T17" fmla="*/ 166 w 166"/>
                <a:gd name="T18" fmla="*/ 39 h 39"/>
              </a:gdLst>
              <a:ahLst/>
              <a:cxnLst>
                <a:cxn ang="T10">
                  <a:pos x="T0" y="T1"/>
                </a:cxn>
                <a:cxn ang="T11">
                  <a:pos x="T2" y="T3"/>
                </a:cxn>
                <a:cxn ang="T12">
                  <a:pos x="T4" y="T5"/>
                </a:cxn>
                <a:cxn ang="T13">
                  <a:pos x="T6" y="T7"/>
                </a:cxn>
                <a:cxn ang="T14">
                  <a:pos x="T8" y="T9"/>
                </a:cxn>
              </a:cxnLst>
              <a:rect l="T15" t="T16" r="T17" b="T18"/>
              <a:pathLst>
                <a:path w="166" h="39">
                  <a:moveTo>
                    <a:pt x="0" y="33"/>
                  </a:moveTo>
                  <a:lnTo>
                    <a:pt x="1" y="0"/>
                  </a:lnTo>
                  <a:lnTo>
                    <a:pt x="165" y="5"/>
                  </a:lnTo>
                  <a:lnTo>
                    <a:pt x="164" y="38"/>
                  </a:lnTo>
                  <a:lnTo>
                    <a:pt x="0" y="3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99" name="Freeform 39"/>
            <p:cNvSpPr>
              <a:spLocks noChangeArrowheads="1"/>
            </p:cNvSpPr>
            <p:nvPr/>
          </p:nvSpPr>
          <p:spPr bwMode="auto">
            <a:xfrm>
              <a:off x="4405" y="1846"/>
              <a:ext cx="38" cy="16"/>
            </a:xfrm>
            <a:custGeom>
              <a:avLst/>
              <a:gdLst>
                <a:gd name="T0" fmla="*/ 0 w 167"/>
                <a:gd name="T1" fmla="*/ 66 h 72"/>
                <a:gd name="T2" fmla="*/ 3 w 167"/>
                <a:gd name="T3" fmla="*/ 0 h 72"/>
                <a:gd name="T4" fmla="*/ 166 w 167"/>
                <a:gd name="T5" fmla="*/ 5 h 72"/>
                <a:gd name="T6" fmla="*/ 164 w 167"/>
                <a:gd name="T7" fmla="*/ 71 h 72"/>
                <a:gd name="T8" fmla="*/ 0 w 167"/>
                <a:gd name="T9" fmla="*/ 66 h 72"/>
                <a:gd name="T10" fmla="*/ 0 60000 65536"/>
                <a:gd name="T11" fmla="*/ 0 60000 65536"/>
                <a:gd name="T12" fmla="*/ 0 60000 65536"/>
                <a:gd name="T13" fmla="*/ 0 60000 65536"/>
                <a:gd name="T14" fmla="*/ 0 60000 65536"/>
                <a:gd name="T15" fmla="*/ 0 w 167"/>
                <a:gd name="T16" fmla="*/ 0 h 72"/>
                <a:gd name="T17" fmla="*/ 167 w 167"/>
                <a:gd name="T18" fmla="*/ 72 h 72"/>
              </a:gdLst>
              <a:ahLst/>
              <a:cxnLst>
                <a:cxn ang="T10">
                  <a:pos x="T0" y="T1"/>
                </a:cxn>
                <a:cxn ang="T11">
                  <a:pos x="T2" y="T3"/>
                </a:cxn>
                <a:cxn ang="T12">
                  <a:pos x="T4" y="T5"/>
                </a:cxn>
                <a:cxn ang="T13">
                  <a:pos x="T6" y="T7"/>
                </a:cxn>
                <a:cxn ang="T14">
                  <a:pos x="T8" y="T9"/>
                </a:cxn>
              </a:cxnLst>
              <a:rect l="T15" t="T16" r="T17" b="T18"/>
              <a:pathLst>
                <a:path w="167" h="72">
                  <a:moveTo>
                    <a:pt x="0" y="66"/>
                  </a:moveTo>
                  <a:lnTo>
                    <a:pt x="3" y="0"/>
                  </a:lnTo>
                  <a:lnTo>
                    <a:pt x="166" y="5"/>
                  </a:lnTo>
                  <a:lnTo>
                    <a:pt x="164" y="71"/>
                  </a:lnTo>
                  <a:lnTo>
                    <a:pt x="0" y="6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6" name="Group 40"/>
          <p:cNvGrpSpPr>
            <a:grpSpLocks/>
          </p:cNvGrpSpPr>
          <p:nvPr/>
        </p:nvGrpSpPr>
        <p:grpSpPr bwMode="auto">
          <a:xfrm>
            <a:off x="5867400" y="3560763"/>
            <a:ext cx="331788" cy="131762"/>
            <a:chOff x="3696" y="2243"/>
            <a:chExt cx="209" cy="83"/>
          </a:xfrm>
        </p:grpSpPr>
        <p:sp>
          <p:nvSpPr>
            <p:cNvPr id="61494" name="Freeform 41"/>
            <p:cNvSpPr>
              <a:spLocks noChangeArrowheads="1"/>
            </p:cNvSpPr>
            <p:nvPr/>
          </p:nvSpPr>
          <p:spPr bwMode="auto">
            <a:xfrm>
              <a:off x="3696" y="2243"/>
              <a:ext cx="178" cy="84"/>
            </a:xfrm>
            <a:custGeom>
              <a:avLst/>
              <a:gdLst>
                <a:gd name="T0" fmla="*/ 782 w 783"/>
                <a:gd name="T1" fmla="*/ 281 h 372"/>
                <a:gd name="T2" fmla="*/ 231 w 783"/>
                <a:gd name="T3" fmla="*/ 279 h 372"/>
                <a:gd name="T4" fmla="*/ 230 w 783"/>
                <a:gd name="T5" fmla="*/ 371 h 372"/>
                <a:gd name="T6" fmla="*/ 0 w 783"/>
                <a:gd name="T7" fmla="*/ 185 h 372"/>
                <a:gd name="T8" fmla="*/ 232 w 783"/>
                <a:gd name="T9" fmla="*/ 0 h 372"/>
                <a:gd name="T10" fmla="*/ 231 w 783"/>
                <a:gd name="T11" fmla="*/ 93 h 372"/>
                <a:gd name="T12" fmla="*/ 782 w 783"/>
                <a:gd name="T13" fmla="*/ 95 h 372"/>
                <a:gd name="T14" fmla="*/ 782 w 783"/>
                <a:gd name="T15" fmla="*/ 281 h 372"/>
                <a:gd name="T16" fmla="*/ 0 60000 65536"/>
                <a:gd name="T17" fmla="*/ 0 60000 65536"/>
                <a:gd name="T18" fmla="*/ 0 60000 65536"/>
                <a:gd name="T19" fmla="*/ 0 60000 65536"/>
                <a:gd name="T20" fmla="*/ 0 60000 65536"/>
                <a:gd name="T21" fmla="*/ 0 60000 65536"/>
                <a:gd name="T22" fmla="*/ 0 60000 65536"/>
                <a:gd name="T23" fmla="*/ 0 60000 65536"/>
                <a:gd name="T24" fmla="*/ 0 w 783"/>
                <a:gd name="T25" fmla="*/ 0 h 372"/>
                <a:gd name="T26" fmla="*/ 783 w 783"/>
                <a:gd name="T27" fmla="*/ 372 h 3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3" h="372">
                  <a:moveTo>
                    <a:pt x="782" y="281"/>
                  </a:moveTo>
                  <a:lnTo>
                    <a:pt x="231" y="279"/>
                  </a:lnTo>
                  <a:lnTo>
                    <a:pt x="230" y="371"/>
                  </a:lnTo>
                  <a:lnTo>
                    <a:pt x="0" y="185"/>
                  </a:lnTo>
                  <a:lnTo>
                    <a:pt x="232" y="0"/>
                  </a:lnTo>
                  <a:lnTo>
                    <a:pt x="231" y="93"/>
                  </a:lnTo>
                  <a:lnTo>
                    <a:pt x="782" y="95"/>
                  </a:lnTo>
                  <a:lnTo>
                    <a:pt x="782" y="28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95" name="Freeform 42"/>
            <p:cNvSpPr>
              <a:spLocks noChangeArrowheads="1"/>
            </p:cNvSpPr>
            <p:nvPr/>
          </p:nvSpPr>
          <p:spPr bwMode="auto">
            <a:xfrm>
              <a:off x="3900" y="2265"/>
              <a:ext cx="7" cy="43"/>
            </a:xfrm>
            <a:custGeom>
              <a:avLst/>
              <a:gdLst>
                <a:gd name="T0" fmla="*/ 28 w 29"/>
                <a:gd name="T1" fmla="*/ 187 h 188"/>
                <a:gd name="T2" fmla="*/ 0 w 29"/>
                <a:gd name="T3" fmla="*/ 186 h 188"/>
                <a:gd name="T4" fmla="*/ 0 w 29"/>
                <a:gd name="T5" fmla="*/ 0 h 188"/>
                <a:gd name="T6" fmla="*/ 28 w 29"/>
                <a:gd name="T7" fmla="*/ 1 h 188"/>
                <a:gd name="T8" fmla="*/ 28 w 29"/>
                <a:gd name="T9" fmla="*/ 187 h 188"/>
                <a:gd name="T10" fmla="*/ 0 60000 65536"/>
                <a:gd name="T11" fmla="*/ 0 60000 65536"/>
                <a:gd name="T12" fmla="*/ 0 60000 65536"/>
                <a:gd name="T13" fmla="*/ 0 60000 65536"/>
                <a:gd name="T14" fmla="*/ 0 60000 65536"/>
                <a:gd name="T15" fmla="*/ 0 w 29"/>
                <a:gd name="T16" fmla="*/ 0 h 188"/>
                <a:gd name="T17" fmla="*/ 29 w 29"/>
                <a:gd name="T18" fmla="*/ 188 h 188"/>
              </a:gdLst>
              <a:ahLst/>
              <a:cxnLst>
                <a:cxn ang="T10">
                  <a:pos x="T0" y="T1"/>
                </a:cxn>
                <a:cxn ang="T11">
                  <a:pos x="T2" y="T3"/>
                </a:cxn>
                <a:cxn ang="T12">
                  <a:pos x="T4" y="T5"/>
                </a:cxn>
                <a:cxn ang="T13">
                  <a:pos x="T6" y="T7"/>
                </a:cxn>
                <a:cxn ang="T14">
                  <a:pos x="T8" y="T9"/>
                </a:cxn>
              </a:cxnLst>
              <a:rect l="T15" t="T16" r="T17" b="T18"/>
              <a:pathLst>
                <a:path w="29" h="188">
                  <a:moveTo>
                    <a:pt x="28" y="187"/>
                  </a:moveTo>
                  <a:lnTo>
                    <a:pt x="0" y="186"/>
                  </a:lnTo>
                  <a:lnTo>
                    <a:pt x="0" y="0"/>
                  </a:lnTo>
                  <a:lnTo>
                    <a:pt x="28" y="1"/>
                  </a:lnTo>
                  <a:lnTo>
                    <a:pt x="28" y="18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96" name="Freeform 43"/>
            <p:cNvSpPr>
              <a:spLocks noChangeArrowheads="1"/>
            </p:cNvSpPr>
            <p:nvPr/>
          </p:nvSpPr>
          <p:spPr bwMode="auto">
            <a:xfrm>
              <a:off x="3880" y="2265"/>
              <a:ext cx="13" cy="42"/>
            </a:xfrm>
            <a:custGeom>
              <a:avLst/>
              <a:gdLst>
                <a:gd name="T0" fmla="*/ 58 w 59"/>
                <a:gd name="T1" fmla="*/ 186 h 187"/>
                <a:gd name="T2" fmla="*/ 0 w 59"/>
                <a:gd name="T3" fmla="*/ 186 h 187"/>
                <a:gd name="T4" fmla="*/ 0 w 59"/>
                <a:gd name="T5" fmla="*/ 0 h 187"/>
                <a:gd name="T6" fmla="*/ 58 w 59"/>
                <a:gd name="T7" fmla="*/ 0 h 187"/>
                <a:gd name="T8" fmla="*/ 58 w 59"/>
                <a:gd name="T9" fmla="*/ 186 h 187"/>
                <a:gd name="T10" fmla="*/ 0 60000 65536"/>
                <a:gd name="T11" fmla="*/ 0 60000 65536"/>
                <a:gd name="T12" fmla="*/ 0 60000 65536"/>
                <a:gd name="T13" fmla="*/ 0 60000 65536"/>
                <a:gd name="T14" fmla="*/ 0 60000 65536"/>
                <a:gd name="T15" fmla="*/ 0 w 59"/>
                <a:gd name="T16" fmla="*/ 0 h 187"/>
                <a:gd name="T17" fmla="*/ 59 w 59"/>
                <a:gd name="T18" fmla="*/ 187 h 187"/>
              </a:gdLst>
              <a:ahLst/>
              <a:cxnLst>
                <a:cxn ang="T10">
                  <a:pos x="T0" y="T1"/>
                </a:cxn>
                <a:cxn ang="T11">
                  <a:pos x="T2" y="T3"/>
                </a:cxn>
                <a:cxn ang="T12">
                  <a:pos x="T4" y="T5"/>
                </a:cxn>
                <a:cxn ang="T13">
                  <a:pos x="T6" y="T7"/>
                </a:cxn>
                <a:cxn ang="T14">
                  <a:pos x="T8" y="T9"/>
                </a:cxn>
              </a:cxnLst>
              <a:rect l="T15" t="T16" r="T17" b="T18"/>
              <a:pathLst>
                <a:path w="59" h="187">
                  <a:moveTo>
                    <a:pt x="58" y="186"/>
                  </a:moveTo>
                  <a:lnTo>
                    <a:pt x="0" y="186"/>
                  </a:lnTo>
                  <a:lnTo>
                    <a:pt x="0" y="0"/>
                  </a:lnTo>
                  <a:lnTo>
                    <a:pt x="58" y="0"/>
                  </a:lnTo>
                  <a:lnTo>
                    <a:pt x="58" y="18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57" name="Group 44"/>
          <p:cNvGrpSpPr>
            <a:grpSpLocks/>
          </p:cNvGrpSpPr>
          <p:nvPr/>
        </p:nvGrpSpPr>
        <p:grpSpPr bwMode="auto">
          <a:xfrm>
            <a:off x="6129338" y="3925888"/>
            <a:ext cx="263525" cy="312737"/>
            <a:chOff x="3861" y="2473"/>
            <a:chExt cx="166" cy="197"/>
          </a:xfrm>
        </p:grpSpPr>
        <p:sp>
          <p:nvSpPr>
            <p:cNvPr id="61491" name="Freeform 45"/>
            <p:cNvSpPr>
              <a:spLocks noChangeArrowheads="1"/>
            </p:cNvSpPr>
            <p:nvPr/>
          </p:nvSpPr>
          <p:spPr bwMode="auto">
            <a:xfrm>
              <a:off x="3861" y="2502"/>
              <a:ext cx="143" cy="169"/>
            </a:xfrm>
            <a:custGeom>
              <a:avLst/>
              <a:gdLst>
                <a:gd name="T0" fmla="*/ 630 w 631"/>
                <a:gd name="T1" fmla="*/ 103 h 744"/>
                <a:gd name="T2" fmla="*/ 230 w 631"/>
                <a:gd name="T3" fmla="*/ 589 h 744"/>
                <a:gd name="T4" fmla="*/ 292 w 631"/>
                <a:gd name="T5" fmla="*/ 640 h 744"/>
                <a:gd name="T6" fmla="*/ 0 w 631"/>
                <a:gd name="T7" fmla="*/ 743 h 744"/>
                <a:gd name="T8" fmla="*/ 43 w 631"/>
                <a:gd name="T9" fmla="*/ 436 h 744"/>
                <a:gd name="T10" fmla="*/ 105 w 631"/>
                <a:gd name="T11" fmla="*/ 486 h 744"/>
                <a:gd name="T12" fmla="*/ 504 w 631"/>
                <a:gd name="T13" fmla="*/ 0 h 744"/>
                <a:gd name="T14" fmla="*/ 630 w 631"/>
                <a:gd name="T15" fmla="*/ 103 h 744"/>
                <a:gd name="T16" fmla="*/ 0 60000 65536"/>
                <a:gd name="T17" fmla="*/ 0 60000 65536"/>
                <a:gd name="T18" fmla="*/ 0 60000 65536"/>
                <a:gd name="T19" fmla="*/ 0 60000 65536"/>
                <a:gd name="T20" fmla="*/ 0 60000 65536"/>
                <a:gd name="T21" fmla="*/ 0 60000 65536"/>
                <a:gd name="T22" fmla="*/ 0 60000 65536"/>
                <a:gd name="T23" fmla="*/ 0 60000 65536"/>
                <a:gd name="T24" fmla="*/ 0 w 631"/>
                <a:gd name="T25" fmla="*/ 0 h 744"/>
                <a:gd name="T26" fmla="*/ 631 w 631"/>
                <a:gd name="T27" fmla="*/ 744 h 7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1" h="744">
                  <a:moveTo>
                    <a:pt x="630" y="103"/>
                  </a:moveTo>
                  <a:lnTo>
                    <a:pt x="230" y="589"/>
                  </a:lnTo>
                  <a:lnTo>
                    <a:pt x="292" y="640"/>
                  </a:lnTo>
                  <a:lnTo>
                    <a:pt x="0" y="743"/>
                  </a:lnTo>
                  <a:lnTo>
                    <a:pt x="43" y="436"/>
                  </a:lnTo>
                  <a:lnTo>
                    <a:pt x="105" y="486"/>
                  </a:lnTo>
                  <a:lnTo>
                    <a:pt x="504" y="0"/>
                  </a:lnTo>
                  <a:lnTo>
                    <a:pt x="630" y="10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92" name="Freeform 46"/>
            <p:cNvSpPr>
              <a:spLocks noChangeArrowheads="1"/>
            </p:cNvSpPr>
            <p:nvPr/>
          </p:nvSpPr>
          <p:spPr bwMode="auto">
            <a:xfrm>
              <a:off x="3995" y="2473"/>
              <a:ext cx="33" cy="29"/>
            </a:xfrm>
            <a:custGeom>
              <a:avLst/>
              <a:gdLst>
                <a:gd name="T0" fmla="*/ 146 w 147"/>
                <a:gd name="T1" fmla="*/ 102 h 129"/>
                <a:gd name="T2" fmla="*/ 125 w 147"/>
                <a:gd name="T3" fmla="*/ 128 h 129"/>
                <a:gd name="T4" fmla="*/ 0 w 147"/>
                <a:gd name="T5" fmla="*/ 25 h 129"/>
                <a:gd name="T6" fmla="*/ 21 w 147"/>
                <a:gd name="T7" fmla="*/ 0 h 129"/>
                <a:gd name="T8" fmla="*/ 146 w 147"/>
                <a:gd name="T9" fmla="*/ 102 h 129"/>
                <a:gd name="T10" fmla="*/ 0 60000 65536"/>
                <a:gd name="T11" fmla="*/ 0 60000 65536"/>
                <a:gd name="T12" fmla="*/ 0 60000 65536"/>
                <a:gd name="T13" fmla="*/ 0 60000 65536"/>
                <a:gd name="T14" fmla="*/ 0 60000 65536"/>
                <a:gd name="T15" fmla="*/ 0 w 147"/>
                <a:gd name="T16" fmla="*/ 0 h 129"/>
                <a:gd name="T17" fmla="*/ 147 w 147"/>
                <a:gd name="T18" fmla="*/ 129 h 129"/>
              </a:gdLst>
              <a:ahLst/>
              <a:cxnLst>
                <a:cxn ang="T10">
                  <a:pos x="T0" y="T1"/>
                </a:cxn>
                <a:cxn ang="T11">
                  <a:pos x="T2" y="T3"/>
                </a:cxn>
                <a:cxn ang="T12">
                  <a:pos x="T4" y="T5"/>
                </a:cxn>
                <a:cxn ang="T13">
                  <a:pos x="T6" y="T7"/>
                </a:cxn>
                <a:cxn ang="T14">
                  <a:pos x="T8" y="T9"/>
                </a:cxn>
              </a:cxnLst>
              <a:rect l="T15" t="T16" r="T17" b="T18"/>
              <a:pathLst>
                <a:path w="147" h="129">
                  <a:moveTo>
                    <a:pt x="146" y="102"/>
                  </a:moveTo>
                  <a:lnTo>
                    <a:pt x="125" y="128"/>
                  </a:lnTo>
                  <a:lnTo>
                    <a:pt x="0" y="25"/>
                  </a:lnTo>
                  <a:lnTo>
                    <a:pt x="21" y="0"/>
                  </a:lnTo>
                  <a:lnTo>
                    <a:pt x="146" y="102"/>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93" name="Freeform 47"/>
            <p:cNvSpPr>
              <a:spLocks noChangeArrowheads="1"/>
            </p:cNvSpPr>
            <p:nvPr/>
          </p:nvSpPr>
          <p:spPr bwMode="auto">
            <a:xfrm>
              <a:off x="3980" y="2484"/>
              <a:ext cx="38" cy="35"/>
            </a:xfrm>
            <a:custGeom>
              <a:avLst/>
              <a:gdLst>
                <a:gd name="T0" fmla="*/ 167 w 168"/>
                <a:gd name="T1" fmla="*/ 103 h 155"/>
                <a:gd name="T2" fmla="*/ 125 w 168"/>
                <a:gd name="T3" fmla="*/ 154 h 155"/>
                <a:gd name="T4" fmla="*/ 0 w 168"/>
                <a:gd name="T5" fmla="*/ 51 h 155"/>
                <a:gd name="T6" fmla="*/ 42 w 168"/>
                <a:gd name="T7" fmla="*/ 0 h 155"/>
                <a:gd name="T8" fmla="*/ 167 w 168"/>
                <a:gd name="T9" fmla="*/ 103 h 155"/>
                <a:gd name="T10" fmla="*/ 0 60000 65536"/>
                <a:gd name="T11" fmla="*/ 0 60000 65536"/>
                <a:gd name="T12" fmla="*/ 0 60000 65536"/>
                <a:gd name="T13" fmla="*/ 0 60000 65536"/>
                <a:gd name="T14" fmla="*/ 0 60000 65536"/>
                <a:gd name="T15" fmla="*/ 0 w 168"/>
                <a:gd name="T16" fmla="*/ 0 h 155"/>
                <a:gd name="T17" fmla="*/ 168 w 168"/>
                <a:gd name="T18" fmla="*/ 155 h 155"/>
              </a:gdLst>
              <a:ahLst/>
              <a:cxnLst>
                <a:cxn ang="T10">
                  <a:pos x="T0" y="T1"/>
                </a:cxn>
                <a:cxn ang="T11">
                  <a:pos x="T2" y="T3"/>
                </a:cxn>
                <a:cxn ang="T12">
                  <a:pos x="T4" y="T5"/>
                </a:cxn>
                <a:cxn ang="T13">
                  <a:pos x="T6" y="T7"/>
                </a:cxn>
                <a:cxn ang="T14">
                  <a:pos x="T8" y="T9"/>
                </a:cxn>
              </a:cxnLst>
              <a:rect l="T15" t="T16" r="T17" b="T18"/>
              <a:pathLst>
                <a:path w="168" h="155">
                  <a:moveTo>
                    <a:pt x="167" y="103"/>
                  </a:moveTo>
                  <a:lnTo>
                    <a:pt x="125" y="154"/>
                  </a:lnTo>
                  <a:lnTo>
                    <a:pt x="0" y="51"/>
                  </a:lnTo>
                  <a:lnTo>
                    <a:pt x="42" y="0"/>
                  </a:lnTo>
                  <a:lnTo>
                    <a:pt x="167" y="10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sp>
        <p:nvSpPr>
          <p:cNvPr id="61458" name="Line 48"/>
          <p:cNvSpPr>
            <a:spLocks noChangeShapeType="1"/>
          </p:cNvSpPr>
          <p:nvPr/>
        </p:nvSpPr>
        <p:spPr bwMode="auto">
          <a:xfrm>
            <a:off x="7054850" y="3602038"/>
            <a:ext cx="1141413" cy="1587"/>
          </a:xfrm>
          <a:prstGeom prst="line">
            <a:avLst/>
          </a:prstGeom>
          <a:noFill/>
          <a:ln w="19080">
            <a:solidFill>
              <a:srgbClr val="000000"/>
            </a:solidFill>
            <a:round/>
            <a:headEnd/>
            <a:tailEnd type="triangle" w="med" len="med"/>
          </a:ln>
        </p:spPr>
        <p:txBody>
          <a:bodyPr/>
          <a:lstStyle/>
          <a:p>
            <a:endParaRPr lang="en-US"/>
          </a:p>
        </p:txBody>
      </p:sp>
      <p:grpSp>
        <p:nvGrpSpPr>
          <p:cNvPr id="61459" name="Group 49"/>
          <p:cNvGrpSpPr>
            <a:grpSpLocks/>
          </p:cNvGrpSpPr>
          <p:nvPr/>
        </p:nvGrpSpPr>
        <p:grpSpPr bwMode="auto">
          <a:xfrm>
            <a:off x="6791325" y="4149725"/>
            <a:ext cx="131763" cy="377825"/>
            <a:chOff x="4278" y="2614"/>
            <a:chExt cx="83" cy="238"/>
          </a:xfrm>
        </p:grpSpPr>
        <p:sp>
          <p:nvSpPr>
            <p:cNvPr id="61488" name="Freeform 50"/>
            <p:cNvSpPr>
              <a:spLocks noChangeArrowheads="1"/>
            </p:cNvSpPr>
            <p:nvPr/>
          </p:nvSpPr>
          <p:spPr bwMode="auto">
            <a:xfrm>
              <a:off x="4278" y="2650"/>
              <a:ext cx="77" cy="202"/>
            </a:xfrm>
            <a:custGeom>
              <a:avLst/>
              <a:gdLst>
                <a:gd name="T0" fmla="*/ 340 w 341"/>
                <a:gd name="T1" fmla="*/ 27 h 891"/>
                <a:gd name="T2" fmla="*/ 234 w 341"/>
                <a:gd name="T3" fmla="*/ 645 h 891"/>
                <a:gd name="T4" fmla="*/ 312 w 341"/>
                <a:gd name="T5" fmla="*/ 658 h 891"/>
                <a:gd name="T6" fmla="*/ 112 w 341"/>
                <a:gd name="T7" fmla="*/ 890 h 891"/>
                <a:gd name="T8" fmla="*/ 0 w 341"/>
                <a:gd name="T9" fmla="*/ 604 h 891"/>
                <a:gd name="T10" fmla="*/ 78 w 341"/>
                <a:gd name="T11" fmla="*/ 618 h 891"/>
                <a:gd name="T12" fmla="*/ 183 w 341"/>
                <a:gd name="T13" fmla="*/ 0 h 891"/>
                <a:gd name="T14" fmla="*/ 340 w 341"/>
                <a:gd name="T15" fmla="*/ 27 h 891"/>
                <a:gd name="T16" fmla="*/ 0 60000 65536"/>
                <a:gd name="T17" fmla="*/ 0 60000 65536"/>
                <a:gd name="T18" fmla="*/ 0 60000 65536"/>
                <a:gd name="T19" fmla="*/ 0 60000 65536"/>
                <a:gd name="T20" fmla="*/ 0 60000 65536"/>
                <a:gd name="T21" fmla="*/ 0 60000 65536"/>
                <a:gd name="T22" fmla="*/ 0 60000 65536"/>
                <a:gd name="T23" fmla="*/ 0 60000 65536"/>
                <a:gd name="T24" fmla="*/ 0 w 341"/>
                <a:gd name="T25" fmla="*/ 0 h 891"/>
                <a:gd name="T26" fmla="*/ 341 w 341"/>
                <a:gd name="T27" fmla="*/ 891 h 8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1" h="891">
                  <a:moveTo>
                    <a:pt x="340" y="27"/>
                  </a:moveTo>
                  <a:lnTo>
                    <a:pt x="234" y="645"/>
                  </a:lnTo>
                  <a:lnTo>
                    <a:pt x="312" y="658"/>
                  </a:lnTo>
                  <a:lnTo>
                    <a:pt x="112" y="890"/>
                  </a:lnTo>
                  <a:lnTo>
                    <a:pt x="0" y="604"/>
                  </a:lnTo>
                  <a:lnTo>
                    <a:pt x="78" y="618"/>
                  </a:lnTo>
                  <a:lnTo>
                    <a:pt x="183" y="0"/>
                  </a:lnTo>
                  <a:lnTo>
                    <a:pt x="340" y="2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89" name="Freeform 51"/>
            <p:cNvSpPr>
              <a:spLocks noChangeArrowheads="1"/>
            </p:cNvSpPr>
            <p:nvPr/>
          </p:nvSpPr>
          <p:spPr bwMode="auto">
            <a:xfrm>
              <a:off x="4325" y="2614"/>
              <a:ext cx="37" cy="13"/>
            </a:xfrm>
            <a:custGeom>
              <a:avLst/>
              <a:gdLst>
                <a:gd name="T0" fmla="*/ 162 w 163"/>
                <a:gd name="T1" fmla="*/ 27 h 59"/>
                <a:gd name="T2" fmla="*/ 157 w 163"/>
                <a:gd name="T3" fmla="*/ 58 h 59"/>
                <a:gd name="T4" fmla="*/ 0 w 163"/>
                <a:gd name="T5" fmla="*/ 32 h 59"/>
                <a:gd name="T6" fmla="*/ 5 w 163"/>
                <a:gd name="T7" fmla="*/ 0 h 59"/>
                <a:gd name="T8" fmla="*/ 162 w 163"/>
                <a:gd name="T9" fmla="*/ 27 h 59"/>
                <a:gd name="T10" fmla="*/ 0 60000 65536"/>
                <a:gd name="T11" fmla="*/ 0 60000 65536"/>
                <a:gd name="T12" fmla="*/ 0 60000 65536"/>
                <a:gd name="T13" fmla="*/ 0 60000 65536"/>
                <a:gd name="T14" fmla="*/ 0 60000 65536"/>
                <a:gd name="T15" fmla="*/ 0 w 163"/>
                <a:gd name="T16" fmla="*/ 0 h 59"/>
                <a:gd name="T17" fmla="*/ 163 w 163"/>
                <a:gd name="T18" fmla="*/ 59 h 59"/>
              </a:gdLst>
              <a:ahLst/>
              <a:cxnLst>
                <a:cxn ang="T10">
                  <a:pos x="T0" y="T1"/>
                </a:cxn>
                <a:cxn ang="T11">
                  <a:pos x="T2" y="T3"/>
                </a:cxn>
                <a:cxn ang="T12">
                  <a:pos x="T4" y="T5"/>
                </a:cxn>
                <a:cxn ang="T13">
                  <a:pos x="T6" y="T7"/>
                </a:cxn>
                <a:cxn ang="T14">
                  <a:pos x="T8" y="T9"/>
                </a:cxn>
              </a:cxnLst>
              <a:rect l="T15" t="T16" r="T17" b="T18"/>
              <a:pathLst>
                <a:path w="163" h="59">
                  <a:moveTo>
                    <a:pt x="162" y="27"/>
                  </a:moveTo>
                  <a:lnTo>
                    <a:pt x="157" y="58"/>
                  </a:lnTo>
                  <a:lnTo>
                    <a:pt x="0" y="32"/>
                  </a:lnTo>
                  <a:lnTo>
                    <a:pt x="5" y="0"/>
                  </a:lnTo>
                  <a:lnTo>
                    <a:pt x="162" y="2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90" name="Freeform 52"/>
            <p:cNvSpPr>
              <a:spLocks noChangeArrowheads="1"/>
            </p:cNvSpPr>
            <p:nvPr/>
          </p:nvSpPr>
          <p:spPr bwMode="auto">
            <a:xfrm>
              <a:off x="4321" y="2628"/>
              <a:ext cx="38" cy="21"/>
            </a:xfrm>
            <a:custGeom>
              <a:avLst/>
              <a:gdLst>
                <a:gd name="T0" fmla="*/ 168 w 169"/>
                <a:gd name="T1" fmla="*/ 27 h 93"/>
                <a:gd name="T2" fmla="*/ 157 w 169"/>
                <a:gd name="T3" fmla="*/ 92 h 93"/>
                <a:gd name="T4" fmla="*/ 0 w 169"/>
                <a:gd name="T5" fmla="*/ 65 h 93"/>
                <a:gd name="T6" fmla="*/ 11 w 169"/>
                <a:gd name="T7" fmla="*/ 0 h 93"/>
                <a:gd name="T8" fmla="*/ 168 w 169"/>
                <a:gd name="T9" fmla="*/ 27 h 93"/>
                <a:gd name="T10" fmla="*/ 0 60000 65536"/>
                <a:gd name="T11" fmla="*/ 0 60000 65536"/>
                <a:gd name="T12" fmla="*/ 0 60000 65536"/>
                <a:gd name="T13" fmla="*/ 0 60000 65536"/>
                <a:gd name="T14" fmla="*/ 0 60000 65536"/>
                <a:gd name="T15" fmla="*/ 0 w 169"/>
                <a:gd name="T16" fmla="*/ 0 h 93"/>
                <a:gd name="T17" fmla="*/ 169 w 169"/>
                <a:gd name="T18" fmla="*/ 93 h 93"/>
              </a:gdLst>
              <a:ahLst/>
              <a:cxnLst>
                <a:cxn ang="T10">
                  <a:pos x="T0" y="T1"/>
                </a:cxn>
                <a:cxn ang="T11">
                  <a:pos x="T2" y="T3"/>
                </a:cxn>
                <a:cxn ang="T12">
                  <a:pos x="T4" y="T5"/>
                </a:cxn>
                <a:cxn ang="T13">
                  <a:pos x="T6" y="T7"/>
                </a:cxn>
                <a:cxn ang="T14">
                  <a:pos x="T8" y="T9"/>
                </a:cxn>
              </a:cxnLst>
              <a:rect l="T15" t="T16" r="T17" b="T18"/>
              <a:pathLst>
                <a:path w="169" h="93">
                  <a:moveTo>
                    <a:pt x="168" y="27"/>
                  </a:moveTo>
                  <a:lnTo>
                    <a:pt x="157" y="92"/>
                  </a:lnTo>
                  <a:lnTo>
                    <a:pt x="0" y="65"/>
                  </a:lnTo>
                  <a:lnTo>
                    <a:pt x="11" y="0"/>
                  </a:lnTo>
                  <a:lnTo>
                    <a:pt x="168" y="2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60" name="Group 53"/>
          <p:cNvGrpSpPr>
            <a:grpSpLocks/>
          </p:cNvGrpSpPr>
          <p:nvPr/>
        </p:nvGrpSpPr>
        <p:grpSpPr bwMode="auto">
          <a:xfrm>
            <a:off x="7877175" y="3354388"/>
            <a:ext cx="331788" cy="155575"/>
            <a:chOff x="4962" y="2113"/>
            <a:chExt cx="209" cy="98"/>
          </a:xfrm>
        </p:grpSpPr>
        <p:sp>
          <p:nvSpPr>
            <p:cNvPr id="61485" name="Freeform 54"/>
            <p:cNvSpPr>
              <a:spLocks noChangeArrowheads="1"/>
            </p:cNvSpPr>
            <p:nvPr/>
          </p:nvSpPr>
          <p:spPr bwMode="auto">
            <a:xfrm>
              <a:off x="4994" y="2113"/>
              <a:ext cx="178" cy="91"/>
            </a:xfrm>
            <a:custGeom>
              <a:avLst/>
              <a:gdLst>
                <a:gd name="T0" fmla="*/ 0 w 787"/>
                <a:gd name="T1" fmla="*/ 218 h 402"/>
                <a:gd name="T2" fmla="*/ 538 w 787"/>
                <a:gd name="T3" fmla="*/ 91 h 402"/>
                <a:gd name="T4" fmla="*/ 517 w 787"/>
                <a:gd name="T5" fmla="*/ 0 h 402"/>
                <a:gd name="T6" fmla="*/ 786 w 787"/>
                <a:gd name="T7" fmla="*/ 129 h 402"/>
                <a:gd name="T8" fmla="*/ 603 w 787"/>
                <a:gd name="T9" fmla="*/ 365 h 402"/>
                <a:gd name="T10" fmla="*/ 581 w 787"/>
                <a:gd name="T11" fmla="*/ 274 h 402"/>
                <a:gd name="T12" fmla="*/ 43 w 787"/>
                <a:gd name="T13" fmla="*/ 401 h 402"/>
                <a:gd name="T14" fmla="*/ 0 w 787"/>
                <a:gd name="T15" fmla="*/ 218 h 402"/>
                <a:gd name="T16" fmla="*/ 0 60000 65536"/>
                <a:gd name="T17" fmla="*/ 0 60000 65536"/>
                <a:gd name="T18" fmla="*/ 0 60000 65536"/>
                <a:gd name="T19" fmla="*/ 0 60000 65536"/>
                <a:gd name="T20" fmla="*/ 0 60000 65536"/>
                <a:gd name="T21" fmla="*/ 0 60000 65536"/>
                <a:gd name="T22" fmla="*/ 0 60000 65536"/>
                <a:gd name="T23" fmla="*/ 0 60000 65536"/>
                <a:gd name="T24" fmla="*/ 0 w 787"/>
                <a:gd name="T25" fmla="*/ 0 h 402"/>
                <a:gd name="T26" fmla="*/ 787 w 787"/>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7" h="402">
                  <a:moveTo>
                    <a:pt x="0" y="218"/>
                  </a:moveTo>
                  <a:lnTo>
                    <a:pt x="538" y="91"/>
                  </a:lnTo>
                  <a:lnTo>
                    <a:pt x="517" y="0"/>
                  </a:lnTo>
                  <a:lnTo>
                    <a:pt x="786" y="129"/>
                  </a:lnTo>
                  <a:lnTo>
                    <a:pt x="603" y="365"/>
                  </a:lnTo>
                  <a:lnTo>
                    <a:pt x="581" y="274"/>
                  </a:lnTo>
                  <a:lnTo>
                    <a:pt x="43" y="401"/>
                  </a:lnTo>
                  <a:lnTo>
                    <a:pt x="0" y="218"/>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86" name="Freeform 55"/>
            <p:cNvSpPr>
              <a:spLocks noChangeArrowheads="1"/>
            </p:cNvSpPr>
            <p:nvPr/>
          </p:nvSpPr>
          <p:spPr bwMode="auto">
            <a:xfrm>
              <a:off x="4962" y="2168"/>
              <a:ext cx="16" cy="43"/>
            </a:xfrm>
            <a:custGeom>
              <a:avLst/>
              <a:gdLst>
                <a:gd name="T0" fmla="*/ 0 w 72"/>
                <a:gd name="T1" fmla="*/ 6 h 190"/>
                <a:gd name="T2" fmla="*/ 28 w 72"/>
                <a:gd name="T3" fmla="*/ 0 h 190"/>
                <a:gd name="T4" fmla="*/ 71 w 72"/>
                <a:gd name="T5" fmla="*/ 183 h 190"/>
                <a:gd name="T6" fmla="*/ 43 w 72"/>
                <a:gd name="T7" fmla="*/ 189 h 190"/>
                <a:gd name="T8" fmla="*/ 0 w 72"/>
                <a:gd name="T9" fmla="*/ 6 h 190"/>
                <a:gd name="T10" fmla="*/ 0 60000 65536"/>
                <a:gd name="T11" fmla="*/ 0 60000 65536"/>
                <a:gd name="T12" fmla="*/ 0 60000 65536"/>
                <a:gd name="T13" fmla="*/ 0 60000 65536"/>
                <a:gd name="T14" fmla="*/ 0 60000 65536"/>
                <a:gd name="T15" fmla="*/ 0 w 72"/>
                <a:gd name="T16" fmla="*/ 0 h 190"/>
                <a:gd name="T17" fmla="*/ 72 w 72"/>
                <a:gd name="T18" fmla="*/ 190 h 190"/>
              </a:gdLst>
              <a:ahLst/>
              <a:cxnLst>
                <a:cxn ang="T10">
                  <a:pos x="T0" y="T1"/>
                </a:cxn>
                <a:cxn ang="T11">
                  <a:pos x="T2" y="T3"/>
                </a:cxn>
                <a:cxn ang="T12">
                  <a:pos x="T4" y="T5"/>
                </a:cxn>
                <a:cxn ang="T13">
                  <a:pos x="T6" y="T7"/>
                </a:cxn>
                <a:cxn ang="T14">
                  <a:pos x="T8" y="T9"/>
                </a:cxn>
              </a:cxnLst>
              <a:rect l="T15" t="T16" r="T17" b="T18"/>
              <a:pathLst>
                <a:path w="72" h="190">
                  <a:moveTo>
                    <a:pt x="0" y="6"/>
                  </a:moveTo>
                  <a:lnTo>
                    <a:pt x="28" y="0"/>
                  </a:lnTo>
                  <a:lnTo>
                    <a:pt x="71" y="183"/>
                  </a:lnTo>
                  <a:lnTo>
                    <a:pt x="43" y="189"/>
                  </a:lnTo>
                  <a:lnTo>
                    <a:pt x="0" y="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87" name="Freeform 56"/>
            <p:cNvSpPr>
              <a:spLocks noChangeArrowheads="1"/>
            </p:cNvSpPr>
            <p:nvPr/>
          </p:nvSpPr>
          <p:spPr bwMode="auto">
            <a:xfrm>
              <a:off x="4975" y="2164"/>
              <a:ext cx="23" cy="45"/>
            </a:xfrm>
            <a:custGeom>
              <a:avLst/>
              <a:gdLst>
                <a:gd name="T0" fmla="*/ 0 w 101"/>
                <a:gd name="T1" fmla="*/ 13 h 197"/>
                <a:gd name="T2" fmla="*/ 57 w 101"/>
                <a:gd name="T3" fmla="*/ 0 h 197"/>
                <a:gd name="T4" fmla="*/ 100 w 101"/>
                <a:gd name="T5" fmla="*/ 183 h 197"/>
                <a:gd name="T6" fmla="*/ 43 w 101"/>
                <a:gd name="T7" fmla="*/ 196 h 197"/>
                <a:gd name="T8" fmla="*/ 0 w 101"/>
                <a:gd name="T9" fmla="*/ 13 h 197"/>
                <a:gd name="T10" fmla="*/ 0 60000 65536"/>
                <a:gd name="T11" fmla="*/ 0 60000 65536"/>
                <a:gd name="T12" fmla="*/ 0 60000 65536"/>
                <a:gd name="T13" fmla="*/ 0 60000 65536"/>
                <a:gd name="T14" fmla="*/ 0 60000 65536"/>
                <a:gd name="T15" fmla="*/ 0 w 101"/>
                <a:gd name="T16" fmla="*/ 0 h 197"/>
                <a:gd name="T17" fmla="*/ 101 w 101"/>
                <a:gd name="T18" fmla="*/ 197 h 197"/>
              </a:gdLst>
              <a:ahLst/>
              <a:cxnLst>
                <a:cxn ang="T10">
                  <a:pos x="T0" y="T1"/>
                </a:cxn>
                <a:cxn ang="T11">
                  <a:pos x="T2" y="T3"/>
                </a:cxn>
                <a:cxn ang="T12">
                  <a:pos x="T4" y="T5"/>
                </a:cxn>
                <a:cxn ang="T13">
                  <a:pos x="T6" y="T7"/>
                </a:cxn>
                <a:cxn ang="T14">
                  <a:pos x="T8" y="T9"/>
                </a:cxn>
              </a:cxnLst>
              <a:rect l="T15" t="T16" r="T17" b="T18"/>
              <a:pathLst>
                <a:path w="101" h="197">
                  <a:moveTo>
                    <a:pt x="0" y="13"/>
                  </a:moveTo>
                  <a:lnTo>
                    <a:pt x="57" y="0"/>
                  </a:lnTo>
                  <a:lnTo>
                    <a:pt x="100" y="183"/>
                  </a:lnTo>
                  <a:lnTo>
                    <a:pt x="43" y="196"/>
                  </a:lnTo>
                  <a:lnTo>
                    <a:pt x="0" y="13"/>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61" name="Group 57"/>
          <p:cNvGrpSpPr>
            <a:grpSpLocks/>
          </p:cNvGrpSpPr>
          <p:nvPr/>
        </p:nvGrpSpPr>
        <p:grpSpPr bwMode="auto">
          <a:xfrm>
            <a:off x="7886700" y="3714750"/>
            <a:ext cx="333375" cy="130175"/>
            <a:chOff x="4968" y="2340"/>
            <a:chExt cx="210" cy="82"/>
          </a:xfrm>
        </p:grpSpPr>
        <p:sp>
          <p:nvSpPr>
            <p:cNvPr id="61482" name="Freeform 58"/>
            <p:cNvSpPr>
              <a:spLocks noChangeArrowheads="1"/>
            </p:cNvSpPr>
            <p:nvPr/>
          </p:nvSpPr>
          <p:spPr bwMode="auto">
            <a:xfrm>
              <a:off x="5001" y="2340"/>
              <a:ext cx="179" cy="83"/>
            </a:xfrm>
            <a:custGeom>
              <a:avLst/>
              <a:gdLst>
                <a:gd name="T0" fmla="*/ 21 w 788"/>
                <a:gd name="T1" fmla="*/ 27 h 365"/>
                <a:gd name="T2" fmla="*/ 568 w 788"/>
                <a:gd name="T3" fmla="*/ 90 h 365"/>
                <a:gd name="T4" fmla="*/ 579 w 788"/>
                <a:gd name="T5" fmla="*/ 0 h 365"/>
                <a:gd name="T6" fmla="*/ 787 w 788"/>
                <a:gd name="T7" fmla="*/ 209 h 365"/>
                <a:gd name="T8" fmla="*/ 536 w 788"/>
                <a:gd name="T9" fmla="*/ 364 h 365"/>
                <a:gd name="T10" fmla="*/ 547 w 788"/>
                <a:gd name="T11" fmla="*/ 273 h 365"/>
                <a:gd name="T12" fmla="*/ 0 w 788"/>
                <a:gd name="T13" fmla="*/ 209 h 365"/>
                <a:gd name="T14" fmla="*/ 21 w 788"/>
                <a:gd name="T15" fmla="*/ 27 h 365"/>
                <a:gd name="T16" fmla="*/ 0 60000 65536"/>
                <a:gd name="T17" fmla="*/ 0 60000 65536"/>
                <a:gd name="T18" fmla="*/ 0 60000 65536"/>
                <a:gd name="T19" fmla="*/ 0 60000 65536"/>
                <a:gd name="T20" fmla="*/ 0 60000 65536"/>
                <a:gd name="T21" fmla="*/ 0 60000 65536"/>
                <a:gd name="T22" fmla="*/ 0 60000 65536"/>
                <a:gd name="T23" fmla="*/ 0 60000 65536"/>
                <a:gd name="T24" fmla="*/ 0 w 788"/>
                <a:gd name="T25" fmla="*/ 0 h 365"/>
                <a:gd name="T26" fmla="*/ 788 w 788"/>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8" h="365">
                  <a:moveTo>
                    <a:pt x="21" y="27"/>
                  </a:moveTo>
                  <a:lnTo>
                    <a:pt x="568" y="90"/>
                  </a:lnTo>
                  <a:lnTo>
                    <a:pt x="579" y="0"/>
                  </a:lnTo>
                  <a:lnTo>
                    <a:pt x="787" y="209"/>
                  </a:lnTo>
                  <a:lnTo>
                    <a:pt x="536" y="364"/>
                  </a:lnTo>
                  <a:lnTo>
                    <a:pt x="547" y="273"/>
                  </a:lnTo>
                  <a:lnTo>
                    <a:pt x="0" y="209"/>
                  </a:lnTo>
                  <a:lnTo>
                    <a:pt x="21" y="27"/>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83" name="Freeform 59"/>
            <p:cNvSpPr>
              <a:spLocks noChangeArrowheads="1"/>
            </p:cNvSpPr>
            <p:nvPr/>
          </p:nvSpPr>
          <p:spPr bwMode="auto">
            <a:xfrm>
              <a:off x="4968" y="2343"/>
              <a:ext cx="12" cy="42"/>
            </a:xfrm>
            <a:custGeom>
              <a:avLst/>
              <a:gdLst>
                <a:gd name="T0" fmla="*/ 22 w 51"/>
                <a:gd name="T1" fmla="*/ 0 h 187"/>
                <a:gd name="T2" fmla="*/ 50 w 51"/>
                <a:gd name="T3" fmla="*/ 3 h 187"/>
                <a:gd name="T4" fmla="*/ 28 w 51"/>
                <a:gd name="T5" fmla="*/ 186 h 187"/>
                <a:gd name="T6" fmla="*/ 0 w 51"/>
                <a:gd name="T7" fmla="*/ 183 h 187"/>
                <a:gd name="T8" fmla="*/ 22 w 51"/>
                <a:gd name="T9" fmla="*/ 0 h 187"/>
                <a:gd name="T10" fmla="*/ 0 60000 65536"/>
                <a:gd name="T11" fmla="*/ 0 60000 65536"/>
                <a:gd name="T12" fmla="*/ 0 60000 65536"/>
                <a:gd name="T13" fmla="*/ 0 60000 65536"/>
                <a:gd name="T14" fmla="*/ 0 60000 65536"/>
                <a:gd name="T15" fmla="*/ 0 w 51"/>
                <a:gd name="T16" fmla="*/ 0 h 187"/>
                <a:gd name="T17" fmla="*/ 51 w 51"/>
                <a:gd name="T18" fmla="*/ 187 h 187"/>
              </a:gdLst>
              <a:ahLst/>
              <a:cxnLst>
                <a:cxn ang="T10">
                  <a:pos x="T0" y="T1"/>
                </a:cxn>
                <a:cxn ang="T11">
                  <a:pos x="T2" y="T3"/>
                </a:cxn>
                <a:cxn ang="T12">
                  <a:pos x="T4" y="T5"/>
                </a:cxn>
                <a:cxn ang="T13">
                  <a:pos x="T6" y="T7"/>
                </a:cxn>
                <a:cxn ang="T14">
                  <a:pos x="T8" y="T9"/>
                </a:cxn>
              </a:cxnLst>
              <a:rect l="T15" t="T16" r="T17" b="T18"/>
              <a:pathLst>
                <a:path w="51" h="187">
                  <a:moveTo>
                    <a:pt x="22" y="0"/>
                  </a:moveTo>
                  <a:lnTo>
                    <a:pt x="50" y="3"/>
                  </a:lnTo>
                  <a:lnTo>
                    <a:pt x="28" y="186"/>
                  </a:lnTo>
                  <a:lnTo>
                    <a:pt x="0" y="183"/>
                  </a:lnTo>
                  <a:lnTo>
                    <a:pt x="22"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84" name="Freeform 60"/>
            <p:cNvSpPr>
              <a:spLocks noChangeArrowheads="1"/>
            </p:cNvSpPr>
            <p:nvPr/>
          </p:nvSpPr>
          <p:spPr bwMode="auto">
            <a:xfrm>
              <a:off x="4981" y="2344"/>
              <a:ext cx="18" cy="43"/>
            </a:xfrm>
            <a:custGeom>
              <a:avLst/>
              <a:gdLst>
                <a:gd name="T0" fmla="*/ 21 w 80"/>
                <a:gd name="T1" fmla="*/ 0 h 190"/>
                <a:gd name="T2" fmla="*/ 79 w 80"/>
                <a:gd name="T3" fmla="*/ 6 h 190"/>
                <a:gd name="T4" fmla="*/ 58 w 80"/>
                <a:gd name="T5" fmla="*/ 189 h 190"/>
                <a:gd name="T6" fmla="*/ 0 w 80"/>
                <a:gd name="T7" fmla="*/ 182 h 190"/>
                <a:gd name="T8" fmla="*/ 21 w 80"/>
                <a:gd name="T9" fmla="*/ 0 h 190"/>
                <a:gd name="T10" fmla="*/ 0 60000 65536"/>
                <a:gd name="T11" fmla="*/ 0 60000 65536"/>
                <a:gd name="T12" fmla="*/ 0 60000 65536"/>
                <a:gd name="T13" fmla="*/ 0 60000 65536"/>
                <a:gd name="T14" fmla="*/ 0 60000 65536"/>
                <a:gd name="T15" fmla="*/ 0 w 80"/>
                <a:gd name="T16" fmla="*/ 0 h 190"/>
                <a:gd name="T17" fmla="*/ 80 w 80"/>
                <a:gd name="T18" fmla="*/ 190 h 190"/>
              </a:gdLst>
              <a:ahLst/>
              <a:cxnLst>
                <a:cxn ang="T10">
                  <a:pos x="T0" y="T1"/>
                </a:cxn>
                <a:cxn ang="T11">
                  <a:pos x="T2" y="T3"/>
                </a:cxn>
                <a:cxn ang="T12">
                  <a:pos x="T4" y="T5"/>
                </a:cxn>
                <a:cxn ang="T13">
                  <a:pos x="T6" y="T7"/>
                </a:cxn>
                <a:cxn ang="T14">
                  <a:pos x="T8" y="T9"/>
                </a:cxn>
              </a:cxnLst>
              <a:rect l="T15" t="T16" r="T17" b="T18"/>
              <a:pathLst>
                <a:path w="80" h="190">
                  <a:moveTo>
                    <a:pt x="21" y="0"/>
                  </a:moveTo>
                  <a:lnTo>
                    <a:pt x="79" y="6"/>
                  </a:lnTo>
                  <a:lnTo>
                    <a:pt x="58" y="189"/>
                  </a:lnTo>
                  <a:lnTo>
                    <a:pt x="0" y="182"/>
                  </a:lnTo>
                  <a:lnTo>
                    <a:pt x="21"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62" name="Group 61"/>
          <p:cNvGrpSpPr>
            <a:grpSpLocks/>
          </p:cNvGrpSpPr>
          <p:nvPr/>
        </p:nvGrpSpPr>
        <p:grpSpPr bwMode="auto">
          <a:xfrm>
            <a:off x="7135813" y="4149725"/>
            <a:ext cx="112712" cy="379413"/>
            <a:chOff x="4495" y="2614"/>
            <a:chExt cx="71" cy="239"/>
          </a:xfrm>
        </p:grpSpPr>
        <p:sp>
          <p:nvSpPr>
            <p:cNvPr id="61479" name="Freeform 62"/>
            <p:cNvSpPr>
              <a:spLocks noChangeArrowheads="1"/>
            </p:cNvSpPr>
            <p:nvPr/>
          </p:nvSpPr>
          <p:spPr bwMode="auto">
            <a:xfrm>
              <a:off x="4495" y="2651"/>
              <a:ext cx="72" cy="203"/>
            </a:xfrm>
            <a:custGeom>
              <a:avLst/>
              <a:gdLst>
                <a:gd name="T0" fmla="*/ 212 w 318"/>
                <a:gd name="T1" fmla="*/ 0 h 894"/>
                <a:gd name="T2" fmla="*/ 238 w 318"/>
                <a:gd name="T3" fmla="*/ 627 h 894"/>
                <a:gd name="T4" fmla="*/ 317 w 318"/>
                <a:gd name="T5" fmla="*/ 623 h 894"/>
                <a:gd name="T6" fmla="*/ 170 w 318"/>
                <a:gd name="T7" fmla="*/ 893 h 894"/>
                <a:gd name="T8" fmla="*/ 0 w 318"/>
                <a:gd name="T9" fmla="*/ 636 h 894"/>
                <a:gd name="T10" fmla="*/ 79 w 318"/>
                <a:gd name="T11" fmla="*/ 633 h 894"/>
                <a:gd name="T12" fmla="*/ 53 w 318"/>
                <a:gd name="T13" fmla="*/ 7 h 894"/>
                <a:gd name="T14" fmla="*/ 212 w 318"/>
                <a:gd name="T15" fmla="*/ 0 h 894"/>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894"/>
                <a:gd name="T26" fmla="*/ 318 w 318"/>
                <a:gd name="T27" fmla="*/ 894 h 8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894">
                  <a:moveTo>
                    <a:pt x="212" y="0"/>
                  </a:moveTo>
                  <a:lnTo>
                    <a:pt x="238" y="627"/>
                  </a:lnTo>
                  <a:lnTo>
                    <a:pt x="317" y="623"/>
                  </a:lnTo>
                  <a:lnTo>
                    <a:pt x="170" y="893"/>
                  </a:lnTo>
                  <a:lnTo>
                    <a:pt x="0" y="636"/>
                  </a:lnTo>
                  <a:lnTo>
                    <a:pt x="79" y="633"/>
                  </a:lnTo>
                  <a:lnTo>
                    <a:pt x="53" y="7"/>
                  </a:lnTo>
                  <a:lnTo>
                    <a:pt x="212"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80" name="Freeform 63"/>
            <p:cNvSpPr>
              <a:spLocks noChangeArrowheads="1"/>
            </p:cNvSpPr>
            <p:nvPr/>
          </p:nvSpPr>
          <p:spPr bwMode="auto">
            <a:xfrm>
              <a:off x="4506" y="2614"/>
              <a:ext cx="37" cy="9"/>
            </a:xfrm>
            <a:custGeom>
              <a:avLst/>
              <a:gdLst>
                <a:gd name="T0" fmla="*/ 159 w 162"/>
                <a:gd name="T1" fmla="*/ 0 h 40"/>
                <a:gd name="T2" fmla="*/ 161 w 162"/>
                <a:gd name="T3" fmla="*/ 32 h 40"/>
                <a:gd name="T4" fmla="*/ 2 w 162"/>
                <a:gd name="T5" fmla="*/ 39 h 40"/>
                <a:gd name="T6" fmla="*/ 0 w 162"/>
                <a:gd name="T7" fmla="*/ 7 h 40"/>
                <a:gd name="T8" fmla="*/ 159 w 162"/>
                <a:gd name="T9" fmla="*/ 0 h 40"/>
                <a:gd name="T10" fmla="*/ 0 60000 65536"/>
                <a:gd name="T11" fmla="*/ 0 60000 65536"/>
                <a:gd name="T12" fmla="*/ 0 60000 65536"/>
                <a:gd name="T13" fmla="*/ 0 60000 65536"/>
                <a:gd name="T14" fmla="*/ 0 60000 65536"/>
                <a:gd name="T15" fmla="*/ 0 w 162"/>
                <a:gd name="T16" fmla="*/ 0 h 40"/>
                <a:gd name="T17" fmla="*/ 162 w 162"/>
                <a:gd name="T18" fmla="*/ 40 h 40"/>
              </a:gdLst>
              <a:ahLst/>
              <a:cxnLst>
                <a:cxn ang="T10">
                  <a:pos x="T0" y="T1"/>
                </a:cxn>
                <a:cxn ang="T11">
                  <a:pos x="T2" y="T3"/>
                </a:cxn>
                <a:cxn ang="T12">
                  <a:pos x="T4" y="T5"/>
                </a:cxn>
                <a:cxn ang="T13">
                  <a:pos x="T6" y="T7"/>
                </a:cxn>
                <a:cxn ang="T14">
                  <a:pos x="T8" y="T9"/>
                </a:cxn>
              </a:cxnLst>
              <a:rect l="T15" t="T16" r="T17" b="T18"/>
              <a:pathLst>
                <a:path w="162" h="40">
                  <a:moveTo>
                    <a:pt x="159" y="0"/>
                  </a:moveTo>
                  <a:lnTo>
                    <a:pt x="161" y="32"/>
                  </a:lnTo>
                  <a:lnTo>
                    <a:pt x="2" y="39"/>
                  </a:lnTo>
                  <a:lnTo>
                    <a:pt x="0" y="7"/>
                  </a:lnTo>
                  <a:lnTo>
                    <a:pt x="159"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81" name="Freeform 64"/>
            <p:cNvSpPr>
              <a:spLocks noChangeArrowheads="1"/>
            </p:cNvSpPr>
            <p:nvPr/>
          </p:nvSpPr>
          <p:spPr bwMode="auto">
            <a:xfrm>
              <a:off x="4506" y="2629"/>
              <a:ext cx="37" cy="17"/>
            </a:xfrm>
            <a:custGeom>
              <a:avLst/>
              <a:gdLst>
                <a:gd name="T0" fmla="*/ 159 w 163"/>
                <a:gd name="T1" fmla="*/ 0 h 74"/>
                <a:gd name="T2" fmla="*/ 162 w 163"/>
                <a:gd name="T3" fmla="*/ 66 h 74"/>
                <a:gd name="T4" fmla="*/ 3 w 163"/>
                <a:gd name="T5" fmla="*/ 73 h 74"/>
                <a:gd name="T6" fmla="*/ 0 w 163"/>
                <a:gd name="T7" fmla="*/ 7 h 74"/>
                <a:gd name="T8" fmla="*/ 159 w 163"/>
                <a:gd name="T9" fmla="*/ 0 h 74"/>
                <a:gd name="T10" fmla="*/ 0 60000 65536"/>
                <a:gd name="T11" fmla="*/ 0 60000 65536"/>
                <a:gd name="T12" fmla="*/ 0 60000 65536"/>
                <a:gd name="T13" fmla="*/ 0 60000 65536"/>
                <a:gd name="T14" fmla="*/ 0 60000 65536"/>
                <a:gd name="T15" fmla="*/ 0 w 163"/>
                <a:gd name="T16" fmla="*/ 0 h 74"/>
                <a:gd name="T17" fmla="*/ 163 w 163"/>
                <a:gd name="T18" fmla="*/ 74 h 74"/>
              </a:gdLst>
              <a:ahLst/>
              <a:cxnLst>
                <a:cxn ang="T10">
                  <a:pos x="T0" y="T1"/>
                </a:cxn>
                <a:cxn ang="T11">
                  <a:pos x="T2" y="T3"/>
                </a:cxn>
                <a:cxn ang="T12">
                  <a:pos x="T4" y="T5"/>
                </a:cxn>
                <a:cxn ang="T13">
                  <a:pos x="T6" y="T7"/>
                </a:cxn>
                <a:cxn ang="T14">
                  <a:pos x="T8" y="T9"/>
                </a:cxn>
              </a:cxnLst>
              <a:rect l="T15" t="T16" r="T17" b="T18"/>
              <a:pathLst>
                <a:path w="163" h="74">
                  <a:moveTo>
                    <a:pt x="159" y="0"/>
                  </a:moveTo>
                  <a:lnTo>
                    <a:pt x="162" y="66"/>
                  </a:lnTo>
                  <a:lnTo>
                    <a:pt x="3" y="73"/>
                  </a:lnTo>
                  <a:lnTo>
                    <a:pt x="0" y="7"/>
                  </a:lnTo>
                  <a:lnTo>
                    <a:pt x="159" y="0"/>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grpSp>
        <p:nvGrpSpPr>
          <p:cNvPr id="61463" name="Group 65"/>
          <p:cNvGrpSpPr>
            <a:grpSpLocks/>
          </p:cNvGrpSpPr>
          <p:nvPr/>
        </p:nvGrpSpPr>
        <p:grpSpPr bwMode="auto">
          <a:xfrm>
            <a:off x="7381875" y="2727325"/>
            <a:ext cx="176213" cy="368300"/>
            <a:chOff x="4650" y="1718"/>
            <a:chExt cx="111" cy="232"/>
          </a:xfrm>
        </p:grpSpPr>
        <p:sp>
          <p:nvSpPr>
            <p:cNvPr id="61476" name="Freeform 66"/>
            <p:cNvSpPr>
              <a:spLocks noChangeArrowheads="1"/>
            </p:cNvSpPr>
            <p:nvPr/>
          </p:nvSpPr>
          <p:spPr bwMode="auto">
            <a:xfrm>
              <a:off x="4663" y="1718"/>
              <a:ext cx="99" cy="198"/>
            </a:xfrm>
            <a:custGeom>
              <a:avLst/>
              <a:gdLst>
                <a:gd name="T0" fmla="*/ 0 w 438"/>
                <a:gd name="T1" fmla="*/ 816 h 871"/>
                <a:gd name="T2" fmla="*/ 209 w 438"/>
                <a:gd name="T3" fmla="*/ 223 h 871"/>
                <a:gd name="T4" fmla="*/ 133 w 438"/>
                <a:gd name="T5" fmla="*/ 197 h 871"/>
                <a:gd name="T6" fmla="*/ 373 w 438"/>
                <a:gd name="T7" fmla="*/ 0 h 871"/>
                <a:gd name="T8" fmla="*/ 437 w 438"/>
                <a:gd name="T9" fmla="*/ 303 h 871"/>
                <a:gd name="T10" fmla="*/ 361 w 438"/>
                <a:gd name="T11" fmla="*/ 277 h 871"/>
                <a:gd name="T12" fmla="*/ 153 w 438"/>
                <a:gd name="T13" fmla="*/ 870 h 871"/>
                <a:gd name="T14" fmla="*/ 0 w 438"/>
                <a:gd name="T15" fmla="*/ 816 h 871"/>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71"/>
                <a:gd name="T26" fmla="*/ 438 w 438"/>
                <a:gd name="T27" fmla="*/ 871 h 8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71">
                  <a:moveTo>
                    <a:pt x="0" y="816"/>
                  </a:moveTo>
                  <a:lnTo>
                    <a:pt x="209" y="223"/>
                  </a:lnTo>
                  <a:lnTo>
                    <a:pt x="133" y="197"/>
                  </a:lnTo>
                  <a:lnTo>
                    <a:pt x="373" y="0"/>
                  </a:lnTo>
                  <a:lnTo>
                    <a:pt x="437" y="303"/>
                  </a:lnTo>
                  <a:lnTo>
                    <a:pt x="361" y="277"/>
                  </a:lnTo>
                  <a:lnTo>
                    <a:pt x="153" y="870"/>
                  </a:lnTo>
                  <a:lnTo>
                    <a:pt x="0" y="816"/>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77" name="Freeform 67"/>
            <p:cNvSpPr>
              <a:spLocks noChangeArrowheads="1"/>
            </p:cNvSpPr>
            <p:nvPr/>
          </p:nvSpPr>
          <p:spPr bwMode="auto">
            <a:xfrm>
              <a:off x="4650" y="1931"/>
              <a:ext cx="37" cy="20"/>
            </a:xfrm>
            <a:custGeom>
              <a:avLst/>
              <a:gdLst>
                <a:gd name="T0" fmla="*/ 0 w 165"/>
                <a:gd name="T1" fmla="*/ 31 h 86"/>
                <a:gd name="T2" fmla="*/ 11 w 165"/>
                <a:gd name="T3" fmla="*/ 0 h 86"/>
                <a:gd name="T4" fmla="*/ 164 w 165"/>
                <a:gd name="T5" fmla="*/ 54 h 86"/>
                <a:gd name="T6" fmla="*/ 153 w 165"/>
                <a:gd name="T7" fmla="*/ 85 h 86"/>
                <a:gd name="T8" fmla="*/ 0 w 165"/>
                <a:gd name="T9" fmla="*/ 31 h 86"/>
                <a:gd name="T10" fmla="*/ 0 60000 65536"/>
                <a:gd name="T11" fmla="*/ 0 60000 65536"/>
                <a:gd name="T12" fmla="*/ 0 60000 65536"/>
                <a:gd name="T13" fmla="*/ 0 60000 65536"/>
                <a:gd name="T14" fmla="*/ 0 60000 65536"/>
                <a:gd name="T15" fmla="*/ 0 w 165"/>
                <a:gd name="T16" fmla="*/ 0 h 86"/>
                <a:gd name="T17" fmla="*/ 165 w 165"/>
                <a:gd name="T18" fmla="*/ 86 h 86"/>
              </a:gdLst>
              <a:ahLst/>
              <a:cxnLst>
                <a:cxn ang="T10">
                  <a:pos x="T0" y="T1"/>
                </a:cxn>
                <a:cxn ang="T11">
                  <a:pos x="T2" y="T3"/>
                </a:cxn>
                <a:cxn ang="T12">
                  <a:pos x="T4" y="T5"/>
                </a:cxn>
                <a:cxn ang="T13">
                  <a:pos x="T6" y="T7"/>
                </a:cxn>
                <a:cxn ang="T14">
                  <a:pos x="T8" y="T9"/>
                </a:cxn>
              </a:cxnLst>
              <a:rect l="T15" t="T16" r="T17" b="T18"/>
              <a:pathLst>
                <a:path w="165" h="86">
                  <a:moveTo>
                    <a:pt x="0" y="31"/>
                  </a:moveTo>
                  <a:lnTo>
                    <a:pt x="11" y="0"/>
                  </a:lnTo>
                  <a:lnTo>
                    <a:pt x="164" y="54"/>
                  </a:lnTo>
                  <a:lnTo>
                    <a:pt x="153" y="85"/>
                  </a:lnTo>
                  <a:lnTo>
                    <a:pt x="0" y="31"/>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sp>
          <p:nvSpPr>
            <p:cNvPr id="61478" name="Freeform 68"/>
            <p:cNvSpPr>
              <a:spLocks noChangeArrowheads="1"/>
            </p:cNvSpPr>
            <p:nvPr/>
          </p:nvSpPr>
          <p:spPr bwMode="auto">
            <a:xfrm>
              <a:off x="4655" y="1910"/>
              <a:ext cx="40" cy="27"/>
            </a:xfrm>
            <a:custGeom>
              <a:avLst/>
              <a:gdLst>
                <a:gd name="T0" fmla="*/ 0 w 176"/>
                <a:gd name="T1" fmla="*/ 62 h 117"/>
                <a:gd name="T2" fmla="*/ 22 w 176"/>
                <a:gd name="T3" fmla="*/ 0 h 117"/>
                <a:gd name="T4" fmla="*/ 175 w 176"/>
                <a:gd name="T5" fmla="*/ 53 h 117"/>
                <a:gd name="T6" fmla="*/ 153 w 176"/>
                <a:gd name="T7" fmla="*/ 116 h 117"/>
                <a:gd name="T8" fmla="*/ 0 w 176"/>
                <a:gd name="T9" fmla="*/ 62 h 117"/>
                <a:gd name="T10" fmla="*/ 0 60000 65536"/>
                <a:gd name="T11" fmla="*/ 0 60000 65536"/>
                <a:gd name="T12" fmla="*/ 0 60000 65536"/>
                <a:gd name="T13" fmla="*/ 0 60000 65536"/>
                <a:gd name="T14" fmla="*/ 0 60000 65536"/>
                <a:gd name="T15" fmla="*/ 0 w 176"/>
                <a:gd name="T16" fmla="*/ 0 h 117"/>
                <a:gd name="T17" fmla="*/ 176 w 176"/>
                <a:gd name="T18" fmla="*/ 117 h 117"/>
              </a:gdLst>
              <a:ahLst/>
              <a:cxnLst>
                <a:cxn ang="T10">
                  <a:pos x="T0" y="T1"/>
                </a:cxn>
                <a:cxn ang="T11">
                  <a:pos x="T2" y="T3"/>
                </a:cxn>
                <a:cxn ang="T12">
                  <a:pos x="T4" y="T5"/>
                </a:cxn>
                <a:cxn ang="T13">
                  <a:pos x="T6" y="T7"/>
                </a:cxn>
                <a:cxn ang="T14">
                  <a:pos x="T8" y="T9"/>
                </a:cxn>
              </a:cxnLst>
              <a:rect l="T15" t="T16" r="T17" b="T18"/>
              <a:pathLst>
                <a:path w="176" h="117">
                  <a:moveTo>
                    <a:pt x="0" y="62"/>
                  </a:moveTo>
                  <a:lnTo>
                    <a:pt x="22" y="0"/>
                  </a:lnTo>
                  <a:lnTo>
                    <a:pt x="175" y="53"/>
                  </a:lnTo>
                  <a:lnTo>
                    <a:pt x="153" y="116"/>
                  </a:lnTo>
                  <a:lnTo>
                    <a:pt x="0" y="62"/>
                  </a:lnTo>
                </a:path>
              </a:pathLst>
            </a:custGeom>
            <a:gradFill rotWithShape="0">
              <a:gsLst>
                <a:gs pos="0">
                  <a:srgbClr val="FFFF00"/>
                </a:gs>
                <a:gs pos="100000">
                  <a:srgbClr val="FF3300"/>
                </a:gs>
              </a:gsLst>
              <a:lin ang="10800000" scaled="1"/>
            </a:gradFill>
            <a:ln w="9360">
              <a:solidFill>
                <a:srgbClr val="FFFFFF"/>
              </a:solidFill>
              <a:round/>
              <a:headEnd/>
              <a:tailEnd/>
            </a:ln>
          </p:spPr>
          <p:txBody>
            <a:bodyPr wrap="none" anchor="ctr"/>
            <a:lstStyle/>
            <a:p>
              <a:endParaRPr lang="en-US">
                <a:latin typeface="Calibri" pitchFamily="34" charset="0"/>
              </a:endParaRPr>
            </a:p>
          </p:txBody>
        </p:sp>
      </p:grpSp>
      <p:sp>
        <p:nvSpPr>
          <p:cNvPr id="61464" name="Line 69"/>
          <p:cNvSpPr>
            <a:spLocks noChangeShapeType="1"/>
          </p:cNvSpPr>
          <p:nvPr/>
        </p:nvSpPr>
        <p:spPr bwMode="auto">
          <a:xfrm flipV="1">
            <a:off x="7051675" y="2298700"/>
            <a:ext cx="1588" cy="1298575"/>
          </a:xfrm>
          <a:prstGeom prst="line">
            <a:avLst/>
          </a:prstGeom>
          <a:noFill/>
          <a:ln w="19080">
            <a:solidFill>
              <a:srgbClr val="000000"/>
            </a:solidFill>
            <a:round/>
            <a:headEnd/>
            <a:tailEnd type="triangle" w="med" len="med"/>
          </a:ln>
        </p:spPr>
        <p:txBody>
          <a:bodyPr/>
          <a:lstStyle/>
          <a:p>
            <a:endParaRPr lang="en-US"/>
          </a:p>
        </p:txBody>
      </p:sp>
      <p:sp>
        <p:nvSpPr>
          <p:cNvPr id="61465" name="Text Box 70"/>
          <p:cNvSpPr txBox="1">
            <a:spLocks noChangeArrowheads="1"/>
          </p:cNvSpPr>
          <p:nvPr/>
        </p:nvSpPr>
        <p:spPr bwMode="auto">
          <a:xfrm>
            <a:off x="3276600" y="3643313"/>
            <a:ext cx="609600" cy="360362"/>
          </a:xfrm>
          <a:prstGeom prst="rect">
            <a:avLst/>
          </a:prstGeom>
          <a:noFill/>
          <a:ln w="9525">
            <a:noFill/>
            <a:miter lim="800000"/>
            <a:headEnd/>
            <a:tailEnd/>
          </a:ln>
        </p:spPr>
        <p:txBody>
          <a:bodyPr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BellGothic"/>
              </a:rPr>
              <a:t>x</a:t>
            </a:r>
          </a:p>
        </p:txBody>
      </p:sp>
      <p:grpSp>
        <p:nvGrpSpPr>
          <p:cNvPr id="61466" name="Group 71"/>
          <p:cNvGrpSpPr>
            <a:grpSpLocks/>
          </p:cNvGrpSpPr>
          <p:nvPr/>
        </p:nvGrpSpPr>
        <p:grpSpPr bwMode="auto">
          <a:xfrm>
            <a:off x="1230313" y="2336800"/>
            <a:ext cx="2163762" cy="1905000"/>
            <a:chOff x="775" y="1472"/>
            <a:chExt cx="1363" cy="1200"/>
          </a:xfrm>
        </p:grpSpPr>
        <p:sp>
          <p:nvSpPr>
            <p:cNvPr id="61470" name="Oval 72"/>
            <p:cNvSpPr>
              <a:spLocks noChangeArrowheads="1"/>
            </p:cNvSpPr>
            <p:nvPr/>
          </p:nvSpPr>
          <p:spPr bwMode="auto">
            <a:xfrm>
              <a:off x="775" y="1876"/>
              <a:ext cx="840" cy="796"/>
            </a:xfrm>
            <a:prstGeom prst="ellipse">
              <a:avLst/>
            </a:prstGeom>
            <a:gradFill rotWithShape="0">
              <a:gsLst>
                <a:gs pos="0">
                  <a:srgbClr val="FFFF00"/>
                </a:gs>
                <a:gs pos="100000">
                  <a:srgbClr val="757500"/>
                </a:gs>
              </a:gsLst>
              <a:path path="shape">
                <a:fillToRect l="50000" t="50000" r="50000" b="50000"/>
              </a:path>
            </a:gradFill>
            <a:ln w="28440">
              <a:solidFill>
                <a:srgbClr val="000000"/>
              </a:solidFill>
              <a:round/>
              <a:headEnd/>
              <a:tailEnd/>
            </a:ln>
          </p:spPr>
          <p:txBody>
            <a:bodyPr wrap="none" anchor="ctr"/>
            <a:lstStyle/>
            <a:p>
              <a:endParaRPr lang="en-US">
                <a:latin typeface="Calibri" pitchFamily="34" charset="0"/>
              </a:endParaRPr>
            </a:p>
          </p:txBody>
        </p:sp>
        <p:sp>
          <p:nvSpPr>
            <p:cNvPr id="61471" name="Oval 73"/>
            <p:cNvSpPr>
              <a:spLocks noChangeArrowheads="1"/>
            </p:cNvSpPr>
            <p:nvPr/>
          </p:nvSpPr>
          <p:spPr bwMode="auto">
            <a:xfrm>
              <a:off x="1135" y="1876"/>
              <a:ext cx="840" cy="796"/>
            </a:xfrm>
            <a:prstGeom prst="ellipse">
              <a:avLst/>
            </a:prstGeom>
            <a:gradFill rotWithShape="0">
              <a:gsLst>
                <a:gs pos="0">
                  <a:srgbClr val="FF9933"/>
                </a:gs>
                <a:gs pos="100000">
                  <a:srgbClr val="754617"/>
                </a:gs>
              </a:gsLst>
              <a:path path="shape">
                <a:fillToRect l="50000" t="50000" r="50000" b="50000"/>
              </a:path>
            </a:gradFill>
            <a:ln w="28440">
              <a:solidFill>
                <a:srgbClr val="000000"/>
              </a:solidFill>
              <a:round/>
              <a:headEnd/>
              <a:tailEnd/>
            </a:ln>
          </p:spPr>
          <p:txBody>
            <a:bodyPr wrap="none" anchor="ctr"/>
            <a:lstStyle/>
            <a:p>
              <a:endParaRPr lang="en-US">
                <a:latin typeface="Calibri" pitchFamily="34" charset="0"/>
              </a:endParaRPr>
            </a:p>
          </p:txBody>
        </p:sp>
        <p:sp>
          <p:nvSpPr>
            <p:cNvPr id="61472" name="Text Box 74"/>
            <p:cNvSpPr txBox="1">
              <a:spLocks noChangeArrowheads="1"/>
            </p:cNvSpPr>
            <p:nvPr/>
          </p:nvSpPr>
          <p:spPr bwMode="auto">
            <a:xfrm>
              <a:off x="1303" y="1472"/>
              <a:ext cx="237" cy="227"/>
            </a:xfrm>
            <a:prstGeom prst="rect">
              <a:avLst/>
            </a:prstGeom>
            <a:noFill/>
            <a:ln w="9525">
              <a:noFill/>
              <a:miter lim="800000"/>
              <a:headEnd/>
              <a:tailEnd/>
            </a:ln>
          </p:spPr>
          <p:txBody>
            <a:bodyPr lIns="90000" tIns="46800" rIns="90000" bIns="46800">
              <a:spAutoFit/>
            </a:bodyPr>
            <a:lstStyle/>
            <a:p>
              <a:pPr>
                <a:buClr>
                  <a:srgbClr val="000000"/>
                </a:buClr>
                <a:buSzPct val="100000"/>
                <a:buFont typeface="BellGothi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BellGothic"/>
                </a:rPr>
                <a:t>y</a:t>
              </a:r>
            </a:p>
          </p:txBody>
        </p:sp>
        <p:sp>
          <p:nvSpPr>
            <p:cNvPr id="61473" name="Oval 75"/>
            <p:cNvSpPr>
              <a:spLocks noChangeArrowheads="1"/>
            </p:cNvSpPr>
            <p:nvPr/>
          </p:nvSpPr>
          <p:spPr bwMode="auto">
            <a:xfrm>
              <a:off x="1134" y="1883"/>
              <a:ext cx="459" cy="790"/>
            </a:xfrm>
            <a:prstGeom prst="ellipse">
              <a:avLst/>
            </a:prstGeom>
            <a:solidFill>
              <a:srgbClr val="FF3300"/>
            </a:solidFill>
            <a:ln w="28440">
              <a:solidFill>
                <a:srgbClr val="000000"/>
              </a:solidFill>
              <a:round/>
              <a:headEnd/>
              <a:tailEnd/>
            </a:ln>
          </p:spPr>
          <p:txBody>
            <a:bodyPr wrap="none" anchor="ctr"/>
            <a:lstStyle/>
            <a:p>
              <a:endParaRPr lang="en-US">
                <a:latin typeface="Calibri" pitchFamily="34" charset="0"/>
              </a:endParaRPr>
            </a:p>
          </p:txBody>
        </p:sp>
        <p:sp>
          <p:nvSpPr>
            <p:cNvPr id="61474" name="Line 76"/>
            <p:cNvSpPr>
              <a:spLocks noChangeShapeType="1"/>
            </p:cNvSpPr>
            <p:nvPr/>
          </p:nvSpPr>
          <p:spPr bwMode="auto">
            <a:xfrm>
              <a:off x="1369" y="2289"/>
              <a:ext cx="770" cy="1"/>
            </a:xfrm>
            <a:prstGeom prst="line">
              <a:avLst/>
            </a:prstGeom>
            <a:noFill/>
            <a:ln w="19080">
              <a:solidFill>
                <a:srgbClr val="000000"/>
              </a:solidFill>
              <a:round/>
              <a:headEnd/>
              <a:tailEnd type="triangle" w="med" len="med"/>
            </a:ln>
          </p:spPr>
          <p:txBody>
            <a:bodyPr/>
            <a:lstStyle/>
            <a:p>
              <a:endParaRPr lang="en-US"/>
            </a:p>
          </p:txBody>
        </p:sp>
        <p:sp>
          <p:nvSpPr>
            <p:cNvPr id="61475" name="Line 77"/>
            <p:cNvSpPr>
              <a:spLocks noChangeShapeType="1"/>
            </p:cNvSpPr>
            <p:nvPr/>
          </p:nvSpPr>
          <p:spPr bwMode="auto">
            <a:xfrm flipV="1">
              <a:off x="1369" y="1665"/>
              <a:ext cx="1" cy="622"/>
            </a:xfrm>
            <a:prstGeom prst="line">
              <a:avLst/>
            </a:prstGeom>
            <a:noFill/>
            <a:ln w="19080">
              <a:solidFill>
                <a:srgbClr val="000000"/>
              </a:solidFill>
              <a:round/>
              <a:headEnd/>
              <a:tailEnd type="triangle" w="med" len="med"/>
            </a:ln>
          </p:spPr>
          <p:txBody>
            <a:bodyPr/>
            <a:lstStyle/>
            <a:p>
              <a:endParaRPr lang="en-US"/>
            </a:p>
          </p:txBody>
        </p:sp>
      </p:grpSp>
      <p:grpSp>
        <p:nvGrpSpPr>
          <p:cNvPr id="61467" name="Group 79"/>
          <p:cNvGrpSpPr>
            <a:grpSpLocks/>
          </p:cNvGrpSpPr>
          <p:nvPr/>
        </p:nvGrpSpPr>
        <p:grpSpPr bwMode="auto">
          <a:xfrm>
            <a:off x="3305175" y="2376488"/>
            <a:ext cx="2452688" cy="728662"/>
            <a:chOff x="2082" y="1497"/>
            <a:chExt cx="1545" cy="459"/>
          </a:xfrm>
        </p:grpSpPr>
        <p:sp>
          <p:nvSpPr>
            <p:cNvPr id="61468" name="AutoShape 80"/>
            <p:cNvSpPr>
              <a:spLocks noChangeArrowheads="1"/>
            </p:cNvSpPr>
            <p:nvPr/>
          </p:nvSpPr>
          <p:spPr bwMode="auto">
            <a:xfrm>
              <a:off x="2082" y="1497"/>
              <a:ext cx="1546" cy="460"/>
            </a:xfrm>
            <a:prstGeom prst="roundRect">
              <a:avLst>
                <a:gd name="adj" fmla="val 213"/>
              </a:avLst>
            </a:prstGeom>
            <a:solidFill>
              <a:srgbClr val="FFFF66"/>
            </a:solidFill>
            <a:ln w="9525">
              <a:noFill/>
              <a:round/>
              <a:headEnd/>
              <a:tailEnd/>
            </a:ln>
          </p:spPr>
          <p:txBody>
            <a:bodyPr wrap="none" anchor="ctr"/>
            <a:lstStyle/>
            <a:p>
              <a:endParaRPr lang="en-US">
                <a:latin typeface="Calibri" pitchFamily="34" charset="0"/>
              </a:endParaRPr>
            </a:p>
          </p:txBody>
        </p:sp>
        <p:sp>
          <p:nvSpPr>
            <p:cNvPr id="61469" name="AutoShape 81"/>
            <p:cNvSpPr>
              <a:spLocks noChangeArrowheads="1"/>
            </p:cNvSpPr>
            <p:nvPr/>
          </p:nvSpPr>
          <p:spPr bwMode="auto">
            <a:xfrm>
              <a:off x="2082" y="1497"/>
              <a:ext cx="1546" cy="460"/>
            </a:xfrm>
            <a:prstGeom prst="roundRect">
              <a:avLst>
                <a:gd name="adj" fmla="val 213"/>
              </a:avLst>
            </a:prstGeom>
            <a:noFill/>
            <a:ln w="9525">
              <a:noFill/>
              <a:round/>
              <a:headEnd/>
              <a:tailEnd/>
            </a:ln>
          </p:spPr>
          <p:txBody>
            <a:bodyPr wrap="none" lIns="90000" tIns="46800" rIns="90000" bIns="46800">
              <a:spAutoFit/>
            </a:bodyPr>
            <a:lstStyle/>
            <a:p>
              <a:pPr>
                <a:buClr>
                  <a:srgbClr val="FF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Calibri" pitchFamily="34" charset="0"/>
                </a:rPr>
                <a:t>Pressure induced flow +</a:t>
              </a:r>
            </a:p>
            <a:p>
              <a:pPr>
                <a:buClr>
                  <a:srgbClr val="FF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Calibri" pitchFamily="34" charset="0"/>
                </a:rPr>
                <a:t>Surface emission pattern +</a:t>
              </a:r>
            </a:p>
            <a:p>
              <a:pPr>
                <a:buClr>
                  <a:srgbClr val="FF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Calibri" pitchFamily="34" charset="0"/>
                </a:rPr>
                <a:t>Final state rescattering –</a:t>
              </a: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txBox="1">
            <a:spLocks noChangeArrowheads="1"/>
          </p:cNvSpPr>
          <p:nvPr/>
        </p:nvSpPr>
        <p:spPr bwMode="auto">
          <a:xfrm>
            <a:off x="806450" y="1727200"/>
            <a:ext cx="7745413" cy="3851275"/>
          </a:xfrm>
          <a:prstGeom prst="rect">
            <a:avLst/>
          </a:prstGeom>
          <a:noFill/>
          <a:ln w="9525">
            <a:noFill/>
            <a:miter lim="800000"/>
            <a:headEnd/>
            <a:tailEnd/>
          </a:ln>
        </p:spPr>
        <p:txBody>
          <a:bodyPr/>
          <a:lstStyle/>
          <a:p>
            <a:pPr marL="342900" indent="-342900">
              <a:spcBef>
                <a:spcPct val="20000"/>
              </a:spcBef>
              <a:buFont typeface="Arial" pitchFamily="34" charset="0"/>
              <a:buChar char="•"/>
              <a:tabLst>
                <a:tab pos="1296988" algn="l"/>
                <a:tab pos="2597150" algn="l"/>
                <a:tab pos="3897313" algn="l"/>
                <a:tab pos="5197475" algn="l"/>
                <a:tab pos="6497638" algn="l"/>
                <a:tab pos="7797800" algn="l"/>
                <a:tab pos="9097963" algn="l"/>
                <a:tab pos="10398125" algn="l"/>
                <a:tab pos="10858500" algn="l"/>
                <a:tab pos="11582400" algn="l"/>
              </a:tabLst>
            </a:pPr>
            <a:r>
              <a:rPr lang="en-GB" sz="2000">
                <a:latin typeface="Calibri" pitchFamily="34" charset="0"/>
              </a:rPr>
              <a:t>An ideal gas is one that has strong enough interactions to reach thermal equilibrium (on a reasonable time scale), but weak enough interactions so that their effect on </a:t>
            </a:r>
            <a:r>
              <a:rPr lang="en-GB" sz="2000" i="1">
                <a:latin typeface="Calibri" pitchFamily="34" charset="0"/>
              </a:rPr>
              <a:t>P</a:t>
            </a:r>
            <a:r>
              <a:rPr lang="en-GB" sz="2000">
                <a:latin typeface="Calibri" pitchFamily="34" charset="0"/>
              </a:rPr>
              <a:t>(</a:t>
            </a:r>
            <a:r>
              <a:rPr lang="en-GB" sz="2000" i="1">
                <a:latin typeface="Calibri" pitchFamily="34" charset="0"/>
              </a:rPr>
              <a:t>n</a:t>
            </a:r>
            <a:r>
              <a:rPr lang="en-GB" sz="2000">
                <a:latin typeface="Calibri" pitchFamily="34" charset="0"/>
              </a:rPr>
              <a:t>,</a:t>
            </a:r>
            <a:r>
              <a:rPr lang="en-GB" sz="2000" i="1">
                <a:latin typeface="Calibri" pitchFamily="34" charset="0"/>
              </a:rPr>
              <a:t>T</a:t>
            </a:r>
            <a:r>
              <a:rPr lang="en-GB" sz="2000">
                <a:latin typeface="Calibri" pitchFamily="34" charset="0"/>
              </a:rPr>
              <a:t>) can be neglected.</a:t>
            </a:r>
          </a:p>
          <a:p>
            <a:pPr marL="742950" lvl="1" indent="-285750">
              <a:spcBef>
                <a:spcPct val="20000"/>
              </a:spcBef>
              <a:buFont typeface="Arial" pitchFamily="34" charset="0"/>
              <a:buChar char="–"/>
              <a:tabLst>
                <a:tab pos="1296988" algn="l"/>
                <a:tab pos="2597150" algn="l"/>
                <a:tab pos="3897313" algn="l"/>
                <a:tab pos="5197475" algn="l"/>
                <a:tab pos="6497638" algn="l"/>
                <a:tab pos="7797800" algn="l"/>
                <a:tab pos="9097963" algn="l"/>
                <a:tab pos="10398125" algn="l"/>
                <a:tab pos="10858500" algn="l"/>
                <a:tab pos="11582400" algn="l"/>
              </a:tabLst>
            </a:pPr>
            <a:r>
              <a:rPr lang="en-GB" sz="2000">
                <a:latin typeface="Calibri" pitchFamily="34" charset="0"/>
              </a:rPr>
              <a:t>This ideal can be approached arbitraily by diluting the gas and waiting  very patiently (limit </a:t>
            </a:r>
            <a:r>
              <a:rPr lang="en-GB" sz="2000" i="1">
                <a:latin typeface="Calibri" pitchFamily="34" charset="0"/>
              </a:rPr>
              <a:t>t</a:t>
            </a:r>
            <a:r>
              <a:rPr lang="en-GB" sz="2000">
                <a:latin typeface="Calibri" pitchFamily="34" charset="0"/>
              </a:rPr>
              <a:t> </a:t>
            </a:r>
            <a:r>
              <a:rPr lang="en-GB" sz="2000">
                <a:latin typeface="Symbol" pitchFamily="18" charset="2"/>
              </a:rPr>
              <a:t> </a:t>
            </a:r>
            <a:r>
              <a:rPr lang="en-GB" sz="2000">
                <a:latin typeface="Euclid Symbol"/>
              </a:rPr>
              <a:t></a:t>
            </a:r>
            <a:r>
              <a:rPr lang="en-GB" sz="2000">
                <a:latin typeface="Calibri" pitchFamily="34" charset="0"/>
              </a:rPr>
              <a:t> first, then </a:t>
            </a:r>
            <a:r>
              <a:rPr lang="en-GB" sz="2000" i="1">
                <a:latin typeface="Calibri" pitchFamily="34" charset="0"/>
              </a:rPr>
              <a:t>V </a:t>
            </a:r>
            <a:r>
              <a:rPr lang="en-GB" sz="2000">
                <a:latin typeface="Symbol" pitchFamily="18" charset="2"/>
              </a:rPr>
              <a:t></a:t>
            </a:r>
            <a:r>
              <a:rPr lang="en-GB" sz="2000">
                <a:latin typeface="Calibri" pitchFamily="34" charset="0"/>
              </a:rPr>
              <a:t> </a:t>
            </a:r>
            <a:r>
              <a:rPr lang="en-GB" sz="2000">
                <a:latin typeface="Euclid Symbol"/>
              </a:rPr>
              <a:t></a:t>
            </a:r>
            <a:r>
              <a:rPr lang="en-GB" sz="2000">
                <a:latin typeface="Calibri" pitchFamily="34" charset="0"/>
              </a:rPr>
              <a:t>).</a:t>
            </a:r>
          </a:p>
          <a:p>
            <a:pPr marL="742950" lvl="1" indent="-285750">
              <a:spcBef>
                <a:spcPct val="20000"/>
              </a:spcBef>
              <a:buFont typeface="Wingdings" pitchFamily="2" charset="2"/>
              <a:buNone/>
              <a:tabLst>
                <a:tab pos="1296988" algn="l"/>
                <a:tab pos="2597150" algn="l"/>
                <a:tab pos="3897313" algn="l"/>
                <a:tab pos="5197475" algn="l"/>
                <a:tab pos="6497638" algn="l"/>
                <a:tab pos="7797800" algn="l"/>
                <a:tab pos="9097963" algn="l"/>
                <a:tab pos="10398125" algn="l"/>
                <a:tab pos="10858500" algn="l"/>
                <a:tab pos="11582400" algn="l"/>
              </a:tabLst>
            </a:pPr>
            <a:endParaRPr lang="en-GB" sz="2000">
              <a:latin typeface="Calibri" pitchFamily="34" charset="0"/>
            </a:endParaRPr>
          </a:p>
          <a:p>
            <a:pPr marL="342900" indent="-342900">
              <a:spcBef>
                <a:spcPct val="20000"/>
              </a:spcBef>
              <a:buFont typeface="Arial" pitchFamily="34" charset="0"/>
              <a:buChar char="•"/>
              <a:tabLst>
                <a:tab pos="1296988" algn="l"/>
                <a:tab pos="2597150" algn="l"/>
                <a:tab pos="3897313" algn="l"/>
                <a:tab pos="5197475" algn="l"/>
                <a:tab pos="6497638" algn="l"/>
                <a:tab pos="7797800" algn="l"/>
                <a:tab pos="9097963" algn="l"/>
                <a:tab pos="10398125" algn="l"/>
                <a:tab pos="10858500" algn="l"/>
                <a:tab pos="11582400" algn="l"/>
              </a:tabLst>
            </a:pPr>
            <a:r>
              <a:rPr lang="en-GB" sz="2000">
                <a:latin typeface="Calibri" pitchFamily="34" charset="0"/>
              </a:rPr>
              <a:t>A perfect fluid is one that obeys the Euler equations, i.e. a fluid that has zero viscosity and infinite thermal conductivity.</a:t>
            </a:r>
          </a:p>
          <a:p>
            <a:pPr marL="742950" lvl="1" indent="-285750">
              <a:spcBef>
                <a:spcPct val="20000"/>
              </a:spcBef>
              <a:buFont typeface="Arial" pitchFamily="34" charset="0"/>
              <a:buChar char="–"/>
              <a:tabLst>
                <a:tab pos="1296988" algn="l"/>
                <a:tab pos="2597150" algn="l"/>
                <a:tab pos="3897313" algn="l"/>
                <a:tab pos="5197475" algn="l"/>
                <a:tab pos="6497638" algn="l"/>
                <a:tab pos="7797800" algn="l"/>
                <a:tab pos="9097963" algn="l"/>
                <a:tab pos="10398125" algn="l"/>
                <a:tab pos="10858500" algn="l"/>
                <a:tab pos="11582400" algn="l"/>
              </a:tabLst>
            </a:pPr>
            <a:r>
              <a:rPr lang="en-GB" sz="2000">
                <a:latin typeface="Calibri" pitchFamily="34" charset="0"/>
              </a:rPr>
              <a:t>There is no presumption with regard to the equation of state.</a:t>
            </a:r>
          </a:p>
          <a:p>
            <a:pPr marL="742950" lvl="1" indent="-285750">
              <a:spcBef>
                <a:spcPct val="20000"/>
              </a:spcBef>
              <a:buFont typeface="Arial" pitchFamily="34" charset="0"/>
              <a:buChar char="–"/>
              <a:tabLst>
                <a:tab pos="1296988" algn="l"/>
                <a:tab pos="2597150" algn="l"/>
                <a:tab pos="3897313" algn="l"/>
                <a:tab pos="5197475" algn="l"/>
                <a:tab pos="6497638" algn="l"/>
                <a:tab pos="7797800" algn="l"/>
                <a:tab pos="9097963" algn="l"/>
                <a:tab pos="10398125" algn="l"/>
                <a:tab pos="10858500" algn="l"/>
                <a:tab pos="11582400" algn="l"/>
              </a:tabLst>
            </a:pPr>
            <a:r>
              <a:rPr lang="en-GB" sz="2000">
                <a:latin typeface="Calibri" pitchFamily="34" charset="0"/>
              </a:rPr>
              <a:t>Even an imperfect fluid obeys the Euler equations in the limit of negligible velocity, density, and temperature gradients.</a:t>
            </a:r>
          </a:p>
        </p:txBody>
      </p:sp>
      <p:sp>
        <p:nvSpPr>
          <p:cNvPr id="8" name="Rectangle 1"/>
          <p:cNvSpPr txBox="1">
            <a:spLocks noChangeArrowheads="1"/>
          </p:cNvSpPr>
          <p:nvPr/>
        </p:nvSpPr>
        <p:spPr>
          <a:xfrm>
            <a:off x="1625600" y="874713"/>
            <a:ext cx="6729413" cy="661987"/>
          </a:xfrm>
          <a:prstGeom prst="rect">
            <a:avLst/>
          </a:prstGeom>
          <a:ln/>
        </p:spPr>
        <p:txBody>
          <a:bodyPr anchor="ctr">
            <a:normAutofit fontScale="92500" lnSpcReduction="10000"/>
          </a:bodyPr>
          <a:lstStyle/>
          <a:p>
            <a:pPr algn="ctr" fontAlgn="auto">
              <a:spcAft>
                <a:spcPts val="0"/>
              </a:spcAft>
              <a:tabLst>
                <a:tab pos="0" algn="l"/>
                <a:tab pos="1298575" algn="l"/>
                <a:tab pos="2598738" algn="l"/>
                <a:tab pos="3898900" algn="l"/>
                <a:tab pos="5199063" algn="l"/>
                <a:tab pos="6499225" algn="l"/>
                <a:tab pos="7799388" algn="l"/>
                <a:tab pos="9099550" algn="l"/>
                <a:tab pos="10399713" algn="l"/>
              </a:tabLst>
              <a:defRPr/>
            </a:pPr>
            <a:r>
              <a:rPr lang="en-GB" sz="4400">
                <a:latin typeface="+mj-lt"/>
                <a:ea typeface="+mj-ea"/>
                <a:cs typeface="+mj-cs"/>
              </a:rPr>
              <a:t>Ideal gas vs. perfect liquid</a:t>
            </a:r>
            <a:endParaRPr lang="en-GB"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419600" y="1143000"/>
            <a:ext cx="4468813" cy="4495800"/>
            <a:chOff x="2784" y="720"/>
            <a:chExt cx="2815" cy="2832"/>
          </a:xfrm>
        </p:grpSpPr>
        <p:pic>
          <p:nvPicPr>
            <p:cNvPr id="63509" name="Picture 2"/>
            <p:cNvPicPr>
              <a:picLocks noChangeAspect="1" noChangeArrowheads="1"/>
            </p:cNvPicPr>
            <p:nvPr/>
          </p:nvPicPr>
          <p:blipFill>
            <a:blip r:embed="rId3"/>
            <a:srcRect/>
            <a:stretch>
              <a:fillRect/>
            </a:stretch>
          </p:blipFill>
          <p:spPr bwMode="auto">
            <a:xfrm>
              <a:off x="2832" y="1191"/>
              <a:ext cx="1042" cy="392"/>
            </a:xfrm>
            <a:prstGeom prst="rect">
              <a:avLst/>
            </a:prstGeom>
            <a:noFill/>
            <a:ln w="9525">
              <a:noFill/>
              <a:miter lim="800000"/>
              <a:headEnd/>
              <a:tailEnd/>
            </a:ln>
          </p:spPr>
        </p:pic>
        <p:sp>
          <p:nvSpPr>
            <p:cNvPr id="63510" name="AutoShape 3"/>
            <p:cNvSpPr>
              <a:spLocks noChangeArrowheads="1"/>
            </p:cNvSpPr>
            <p:nvPr/>
          </p:nvSpPr>
          <p:spPr bwMode="auto">
            <a:xfrm>
              <a:off x="2992" y="720"/>
              <a:ext cx="832" cy="404"/>
            </a:xfrm>
            <a:prstGeom prst="roundRect">
              <a:avLst>
                <a:gd name="adj" fmla="val 245"/>
              </a:avLst>
            </a:prstGeom>
            <a:noFill/>
            <a:ln w="9525">
              <a:noFill/>
              <a:round/>
              <a:headEnd/>
              <a:tailEnd/>
            </a:ln>
          </p:spPr>
          <p:txBody>
            <a:bodyPr wrap="none" lIns="90000" tIns="46800" rIns="90000" bIns="46800">
              <a:spAutoFit/>
            </a:bodyPr>
            <a:lstStyle/>
            <a:p>
              <a:pPr>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Tahoma" pitchFamily="34" charset="0"/>
                </a:rPr>
                <a:t>spatial </a:t>
              </a:r>
            </a:p>
            <a:p>
              <a:pPr>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Tahoma" pitchFamily="34" charset="0"/>
                </a:rPr>
                <a:t>eccentricity</a:t>
              </a:r>
            </a:p>
          </p:txBody>
        </p:sp>
        <p:pic>
          <p:nvPicPr>
            <p:cNvPr id="63511" name="Picture 4"/>
            <p:cNvPicPr>
              <a:picLocks noChangeAspect="1" noChangeArrowheads="1"/>
            </p:cNvPicPr>
            <p:nvPr/>
          </p:nvPicPr>
          <p:blipFill>
            <a:blip r:embed="rId4"/>
            <a:srcRect/>
            <a:stretch>
              <a:fillRect/>
            </a:stretch>
          </p:blipFill>
          <p:spPr bwMode="auto">
            <a:xfrm>
              <a:off x="2784" y="1638"/>
              <a:ext cx="2816" cy="1915"/>
            </a:xfrm>
            <a:prstGeom prst="rect">
              <a:avLst/>
            </a:prstGeom>
            <a:noFill/>
            <a:ln w="9525">
              <a:noFill/>
              <a:miter lim="800000"/>
              <a:headEnd/>
              <a:tailEnd/>
            </a:ln>
          </p:spPr>
        </p:pic>
      </p:grpSp>
      <p:grpSp>
        <p:nvGrpSpPr>
          <p:cNvPr id="63491" name="Group 5"/>
          <p:cNvGrpSpPr>
            <a:grpSpLocks/>
          </p:cNvGrpSpPr>
          <p:nvPr/>
        </p:nvGrpSpPr>
        <p:grpSpPr bwMode="auto">
          <a:xfrm>
            <a:off x="4405313" y="1201738"/>
            <a:ext cx="4468812" cy="4508500"/>
            <a:chOff x="2784" y="720"/>
            <a:chExt cx="2815" cy="2840"/>
          </a:xfrm>
        </p:grpSpPr>
        <p:sp>
          <p:nvSpPr>
            <p:cNvPr id="63506" name="AutoShape 6"/>
            <p:cNvSpPr>
              <a:spLocks noChangeArrowheads="1"/>
            </p:cNvSpPr>
            <p:nvPr/>
          </p:nvSpPr>
          <p:spPr bwMode="auto">
            <a:xfrm>
              <a:off x="4667" y="720"/>
              <a:ext cx="841" cy="404"/>
            </a:xfrm>
            <a:prstGeom prst="roundRect">
              <a:avLst>
                <a:gd name="adj" fmla="val 245"/>
              </a:avLst>
            </a:prstGeom>
            <a:noFill/>
            <a:ln w="9525">
              <a:noFill/>
              <a:round/>
              <a:headEnd/>
              <a:tailEnd/>
            </a:ln>
          </p:spPr>
          <p:txBody>
            <a:bodyPr wrap="none" lIns="90000" tIns="46800" rIns="90000" bIns="46800">
              <a:spAutoFit/>
            </a:bodyPr>
            <a:lstStyle/>
            <a:p>
              <a:pPr>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Tahoma" pitchFamily="34" charset="0"/>
                </a:rPr>
                <a:t>momentum</a:t>
              </a:r>
            </a:p>
            <a:p>
              <a:pPr>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Tahoma" pitchFamily="34" charset="0"/>
                </a:rPr>
                <a:t>anisotropy</a:t>
              </a:r>
            </a:p>
          </p:txBody>
        </p:sp>
        <p:pic>
          <p:nvPicPr>
            <p:cNvPr id="63507" name="Picture 7"/>
            <p:cNvPicPr>
              <a:picLocks noChangeAspect="1" noChangeArrowheads="1"/>
            </p:cNvPicPr>
            <p:nvPr/>
          </p:nvPicPr>
          <p:blipFill>
            <a:blip r:embed="rId5"/>
            <a:srcRect/>
            <a:stretch>
              <a:fillRect/>
            </a:stretch>
          </p:blipFill>
          <p:spPr bwMode="auto">
            <a:xfrm>
              <a:off x="4323" y="1191"/>
              <a:ext cx="1273" cy="391"/>
            </a:xfrm>
            <a:prstGeom prst="rect">
              <a:avLst/>
            </a:prstGeom>
            <a:noFill/>
            <a:ln w="9525">
              <a:noFill/>
              <a:miter lim="800000"/>
              <a:headEnd/>
              <a:tailEnd/>
            </a:ln>
          </p:spPr>
        </p:pic>
        <p:pic>
          <p:nvPicPr>
            <p:cNvPr id="63508" name="Picture 8"/>
            <p:cNvPicPr>
              <a:picLocks noChangeAspect="1" noChangeArrowheads="1"/>
            </p:cNvPicPr>
            <p:nvPr/>
          </p:nvPicPr>
          <p:blipFill>
            <a:blip r:embed="rId6"/>
            <a:srcRect/>
            <a:stretch>
              <a:fillRect/>
            </a:stretch>
          </p:blipFill>
          <p:spPr bwMode="auto">
            <a:xfrm>
              <a:off x="2784" y="1646"/>
              <a:ext cx="2816" cy="1915"/>
            </a:xfrm>
            <a:prstGeom prst="rect">
              <a:avLst/>
            </a:prstGeom>
            <a:noFill/>
            <a:ln w="9525">
              <a:noFill/>
              <a:miter lim="800000"/>
              <a:headEnd/>
              <a:tailEnd/>
            </a:ln>
          </p:spPr>
        </p:pic>
      </p:grpSp>
      <p:grpSp>
        <p:nvGrpSpPr>
          <p:cNvPr id="63492" name="Group 9"/>
          <p:cNvGrpSpPr>
            <a:grpSpLocks/>
          </p:cNvGrpSpPr>
          <p:nvPr/>
        </p:nvGrpSpPr>
        <p:grpSpPr bwMode="auto">
          <a:xfrm>
            <a:off x="457200" y="1614488"/>
            <a:ext cx="3808413" cy="3994150"/>
            <a:chOff x="288" y="1017"/>
            <a:chExt cx="2399" cy="2516"/>
          </a:xfrm>
        </p:grpSpPr>
        <p:pic>
          <p:nvPicPr>
            <p:cNvPr id="63502" name="Picture 10"/>
            <p:cNvPicPr>
              <a:picLocks noChangeAspect="1" noChangeArrowheads="1"/>
            </p:cNvPicPr>
            <p:nvPr/>
          </p:nvPicPr>
          <p:blipFill>
            <a:blip r:embed="rId7"/>
            <a:srcRect/>
            <a:stretch>
              <a:fillRect/>
            </a:stretch>
          </p:blipFill>
          <p:spPr bwMode="auto">
            <a:xfrm>
              <a:off x="288" y="1222"/>
              <a:ext cx="2268" cy="2312"/>
            </a:xfrm>
            <a:prstGeom prst="rect">
              <a:avLst/>
            </a:prstGeom>
            <a:noFill/>
            <a:ln w="9525">
              <a:noFill/>
              <a:miter lim="800000"/>
              <a:headEnd/>
              <a:tailEnd/>
            </a:ln>
          </p:spPr>
        </p:pic>
        <p:grpSp>
          <p:nvGrpSpPr>
            <p:cNvPr id="63503" name="Group 11"/>
            <p:cNvGrpSpPr>
              <a:grpSpLocks/>
            </p:cNvGrpSpPr>
            <p:nvPr/>
          </p:nvGrpSpPr>
          <p:grpSpPr bwMode="auto">
            <a:xfrm>
              <a:off x="288" y="1017"/>
              <a:ext cx="2399" cy="238"/>
              <a:chOff x="288" y="1017"/>
              <a:chExt cx="2399" cy="238"/>
            </a:xfrm>
          </p:grpSpPr>
          <p:sp>
            <p:nvSpPr>
              <p:cNvPr id="63504" name="AutoShape 12"/>
              <p:cNvSpPr>
                <a:spLocks noChangeArrowheads="1"/>
              </p:cNvSpPr>
              <p:nvPr/>
            </p:nvSpPr>
            <p:spPr bwMode="auto">
              <a:xfrm>
                <a:off x="288" y="1017"/>
                <a:ext cx="2400" cy="214"/>
              </a:xfrm>
              <a:prstGeom prst="roundRect">
                <a:avLst>
                  <a:gd name="adj" fmla="val 463"/>
                </a:avLst>
              </a:prstGeom>
              <a:solidFill>
                <a:srgbClr val="FFFFFF"/>
              </a:solidFill>
              <a:ln w="9525">
                <a:noFill/>
                <a:round/>
                <a:headEnd/>
                <a:tailEnd/>
              </a:ln>
            </p:spPr>
            <p:txBody>
              <a:bodyPr wrap="none" anchor="ctr"/>
              <a:lstStyle/>
              <a:p>
                <a:endParaRPr lang="en-US">
                  <a:latin typeface="Calibri" pitchFamily="34" charset="0"/>
                </a:endParaRPr>
              </a:p>
            </p:txBody>
          </p:sp>
          <p:sp>
            <p:nvSpPr>
              <p:cNvPr id="63505" name="Text Box 13"/>
              <p:cNvSpPr txBox="1">
                <a:spLocks noChangeArrowheads="1"/>
              </p:cNvSpPr>
              <p:nvPr/>
            </p:nvSpPr>
            <p:spPr bwMode="auto">
              <a:xfrm>
                <a:off x="405" y="1017"/>
                <a:ext cx="2283" cy="239"/>
              </a:xfrm>
              <a:prstGeom prst="rect">
                <a:avLst/>
              </a:prstGeom>
              <a:noFill/>
              <a:ln w="9525">
                <a:noFill/>
                <a:miter lim="800000"/>
                <a:headEnd/>
                <a:tailEnd/>
              </a:ln>
            </p:spPr>
            <p:txBody>
              <a:bodyPr lIns="90000" tIns="46800" rIns="90000" bIns="46800">
                <a:spAutoFit/>
              </a:bodyPr>
              <a:lstStyle/>
              <a:p>
                <a:pPr>
                  <a:spcBef>
                    <a:spcPts val="1125"/>
                  </a:spcBef>
                  <a:buClr>
                    <a:srgbClr val="FF33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3300"/>
                    </a:solidFill>
                    <a:latin typeface="Tahoma" pitchFamily="34" charset="0"/>
                  </a:rPr>
                  <a:t>initial energy density distribution:</a:t>
                </a:r>
              </a:p>
            </p:txBody>
          </p:sp>
        </p:grpSp>
      </p:grpSp>
      <p:sp>
        <p:nvSpPr>
          <p:cNvPr id="11278" name="Text Box 14"/>
          <p:cNvSpPr txBox="1">
            <a:spLocks noChangeArrowheads="1"/>
          </p:cNvSpPr>
          <p:nvPr/>
        </p:nvSpPr>
        <p:spPr bwMode="auto">
          <a:xfrm>
            <a:off x="1905000" y="180975"/>
            <a:ext cx="5715000" cy="661988"/>
          </a:xfrm>
          <a:prstGeom prst="rect">
            <a:avLst/>
          </a:prstGeom>
          <a:solidFill>
            <a:srgbClr val="DDDDDD"/>
          </a:solidFill>
          <a:ln w="9360">
            <a:solidFill>
              <a:srgbClr val="000000"/>
            </a:solidFill>
            <a:miter lim="800000"/>
            <a:headEnd/>
            <a:tailEnd/>
          </a:ln>
          <a:effectLst>
            <a:outerShdw dist="107933" dir="2700000" algn="ctr" rotWithShape="0">
              <a:srgbClr val="808080"/>
            </a:outerShdw>
          </a:effectLst>
        </p:spPr>
        <p:txBody>
          <a:bodyPr lIns="90000" tIns="46800" rIns="90000" bIns="46800" anchor="ctr">
            <a:spAutoFit/>
          </a:bodyPr>
          <a:lstStyle/>
          <a:p>
            <a:pPr algn="ctr" fontAlgn="auto">
              <a:spcBef>
                <a:spcPts val="0"/>
              </a:spcBef>
              <a:spcAft>
                <a:spcPts val="0"/>
              </a:spcAft>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a:solidFill>
                  <a:srgbClr val="000000"/>
                </a:solidFill>
                <a:latin typeface="Tahoma" pitchFamily="34" charset="0"/>
              </a:rPr>
              <a:t>Elliptic flow: early creation</a:t>
            </a:r>
          </a:p>
        </p:txBody>
      </p:sp>
      <p:sp>
        <p:nvSpPr>
          <p:cNvPr id="63494" name="AutoShape 15"/>
          <p:cNvSpPr>
            <a:spLocks noChangeArrowheads="1"/>
          </p:cNvSpPr>
          <p:nvPr/>
        </p:nvSpPr>
        <p:spPr bwMode="auto">
          <a:xfrm>
            <a:off x="1757363" y="5856288"/>
            <a:ext cx="184150" cy="366712"/>
          </a:xfrm>
          <a:prstGeom prst="roundRect">
            <a:avLst>
              <a:gd name="adj" fmla="val 861"/>
            </a:avLst>
          </a:prstGeom>
          <a:noFill/>
          <a:ln w="9525">
            <a:noFill/>
            <a:round/>
            <a:headEnd/>
            <a:tailEnd/>
          </a:ln>
        </p:spPr>
        <p:txBody>
          <a:bodyPr wrap="none" anchor="ctr"/>
          <a:lstStyle/>
          <a:p>
            <a:endParaRPr lang="en-US">
              <a:latin typeface="Calibri" pitchFamily="34" charset="0"/>
            </a:endParaRPr>
          </a:p>
        </p:txBody>
      </p:sp>
      <p:grpSp>
        <p:nvGrpSpPr>
          <p:cNvPr id="6" name="Group 16"/>
          <p:cNvGrpSpPr>
            <a:grpSpLocks/>
          </p:cNvGrpSpPr>
          <p:nvPr/>
        </p:nvGrpSpPr>
        <p:grpSpPr bwMode="auto">
          <a:xfrm>
            <a:off x="381000" y="1295400"/>
            <a:ext cx="3911600" cy="4213225"/>
            <a:chOff x="240" y="816"/>
            <a:chExt cx="2464" cy="2654"/>
          </a:xfrm>
        </p:grpSpPr>
        <p:grpSp>
          <p:nvGrpSpPr>
            <p:cNvPr id="63498" name="Group 17"/>
            <p:cNvGrpSpPr>
              <a:grpSpLocks/>
            </p:cNvGrpSpPr>
            <p:nvPr/>
          </p:nvGrpSpPr>
          <p:grpSpPr bwMode="auto">
            <a:xfrm>
              <a:off x="240" y="816"/>
              <a:ext cx="2464" cy="403"/>
              <a:chOff x="240" y="816"/>
              <a:chExt cx="2464" cy="403"/>
            </a:xfrm>
          </p:grpSpPr>
          <p:sp>
            <p:nvSpPr>
              <p:cNvPr id="63500" name="AutoShape 18"/>
              <p:cNvSpPr>
                <a:spLocks noChangeArrowheads="1"/>
              </p:cNvSpPr>
              <p:nvPr/>
            </p:nvSpPr>
            <p:spPr bwMode="auto">
              <a:xfrm>
                <a:off x="240" y="816"/>
                <a:ext cx="2465" cy="404"/>
              </a:xfrm>
              <a:prstGeom prst="roundRect">
                <a:avLst>
                  <a:gd name="adj" fmla="val 245"/>
                </a:avLst>
              </a:prstGeom>
              <a:solidFill>
                <a:srgbClr val="FFFFFF"/>
              </a:solidFill>
              <a:ln w="9525">
                <a:noFill/>
                <a:round/>
                <a:headEnd/>
                <a:tailEnd/>
              </a:ln>
            </p:spPr>
            <p:txBody>
              <a:bodyPr wrap="none" anchor="ctr"/>
              <a:lstStyle/>
              <a:p>
                <a:endParaRPr lang="en-US">
                  <a:latin typeface="Calibri" pitchFamily="34" charset="0"/>
                </a:endParaRPr>
              </a:p>
            </p:txBody>
          </p:sp>
          <p:sp>
            <p:nvSpPr>
              <p:cNvPr id="63501" name="AutoShape 19"/>
              <p:cNvSpPr>
                <a:spLocks noChangeArrowheads="1"/>
              </p:cNvSpPr>
              <p:nvPr/>
            </p:nvSpPr>
            <p:spPr bwMode="auto">
              <a:xfrm>
                <a:off x="240" y="816"/>
                <a:ext cx="2465" cy="404"/>
              </a:xfrm>
              <a:prstGeom prst="roundRect">
                <a:avLst>
                  <a:gd name="adj" fmla="val 245"/>
                </a:avLst>
              </a:prstGeom>
              <a:noFill/>
              <a:ln w="9525">
                <a:noFill/>
                <a:round/>
                <a:headEnd/>
                <a:tailEnd/>
              </a:ln>
            </p:spPr>
            <p:txBody>
              <a:bodyPr wrap="none" lIns="90000" tIns="46800" rIns="90000" bIns="46800">
                <a:spAutoFit/>
              </a:bodyPr>
              <a:lstStyle/>
              <a:p>
                <a:pPr>
                  <a:buClr>
                    <a:srgbClr val="CC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latin typeface="Tahoma" pitchFamily="34" charset="0"/>
                  </a:rPr>
                  <a:t>time evolution of the energy density:</a:t>
                </a:r>
              </a:p>
              <a:p>
                <a:pPr>
                  <a:buClr>
                    <a:srgbClr val="CC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latin typeface="Tahoma" pitchFamily="34" charset="0"/>
                  </a:rPr>
                  <a:t>   </a:t>
                </a:r>
              </a:p>
            </p:txBody>
          </p:sp>
        </p:grpSp>
        <p:pic>
          <p:nvPicPr>
            <p:cNvPr id="63499" name="Picture 20"/>
            <p:cNvPicPr>
              <a:picLocks noChangeAspect="1" noChangeArrowheads="1"/>
            </p:cNvPicPr>
            <p:nvPr/>
          </p:nvPicPr>
          <p:blipFill>
            <a:blip r:embed="rId8"/>
            <a:srcRect/>
            <a:stretch>
              <a:fillRect/>
            </a:stretch>
          </p:blipFill>
          <p:spPr bwMode="auto">
            <a:xfrm>
              <a:off x="291" y="1174"/>
              <a:ext cx="2301" cy="2297"/>
            </a:xfrm>
            <a:prstGeom prst="rect">
              <a:avLst/>
            </a:prstGeom>
            <a:noFill/>
            <a:ln w="9525">
              <a:noFill/>
              <a:miter lim="800000"/>
              <a:headEnd/>
              <a:tailEnd/>
            </a:ln>
          </p:spPr>
        </p:pic>
      </p:grpSp>
      <p:sp>
        <p:nvSpPr>
          <p:cNvPr id="63496" name="AutoShape 21"/>
          <p:cNvSpPr>
            <a:spLocks noChangeArrowheads="1"/>
          </p:cNvSpPr>
          <p:nvPr/>
        </p:nvSpPr>
        <p:spPr bwMode="auto">
          <a:xfrm>
            <a:off x="152400" y="955675"/>
            <a:ext cx="5283200" cy="336550"/>
          </a:xfrm>
          <a:prstGeom prst="roundRect">
            <a:avLst>
              <a:gd name="adj" fmla="val 468"/>
            </a:avLst>
          </a:prstGeom>
          <a:noFill/>
          <a:ln w="9525">
            <a:noFill/>
            <a:round/>
            <a:headEnd/>
            <a:tailEnd/>
          </a:ln>
        </p:spPr>
        <p:txBody>
          <a:bodyPr wrap="none" lIns="90000" tIns="46800" rIns="90000" bIns="46800">
            <a:spAutoFit/>
          </a:bodyPr>
          <a:lstStyle/>
          <a:p>
            <a:pPr>
              <a:buClr>
                <a:srgbClr val="800080"/>
              </a:buClr>
              <a:buSzPct val="100000"/>
              <a:buFont typeface="Times"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800080"/>
                </a:solidFill>
                <a:latin typeface="Times" pitchFamily="18" charset="0"/>
              </a:rPr>
              <a:t> </a:t>
            </a:r>
            <a:r>
              <a:rPr lang="en-GB" sz="1600">
                <a:solidFill>
                  <a:srgbClr val="800080"/>
                </a:solidFill>
                <a:latin typeface="Tahoma" pitchFamily="34" charset="0"/>
              </a:rPr>
              <a:t>P. Kolb, J. Sollfrank and U.Heinz, PRC 62 (2000) 054909</a:t>
            </a:r>
          </a:p>
        </p:txBody>
      </p:sp>
      <p:sp>
        <p:nvSpPr>
          <p:cNvPr id="11286" name="Text Box 22"/>
          <p:cNvSpPr txBox="1">
            <a:spLocks noChangeArrowheads="1"/>
          </p:cNvSpPr>
          <p:nvPr/>
        </p:nvSpPr>
        <p:spPr bwMode="auto">
          <a:xfrm>
            <a:off x="228600" y="5410200"/>
            <a:ext cx="8686800" cy="1006475"/>
          </a:xfrm>
          <a:prstGeom prst="rect">
            <a:avLst/>
          </a:prstGeom>
          <a:noFill/>
          <a:ln w="9525">
            <a:noFill/>
            <a:miter lim="800000"/>
            <a:headEnd/>
            <a:tailEnd/>
          </a:ln>
        </p:spPr>
        <p:txBody>
          <a:bodyPr lIns="90000" tIns="46800" rIns="90000" bIns="46800">
            <a:spAutoFit/>
          </a:bodyPr>
          <a:lstStyle/>
          <a:p>
            <a:pPr>
              <a:spcBef>
                <a:spcPts val="1250"/>
              </a:spcBef>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ahoma" pitchFamily="34" charset="0"/>
              </a:rPr>
              <a:t>Most model calculations suggest that flow anisotropies are generated at the earliest stages of the expansion, on a </a:t>
            </a:r>
            <a:r>
              <a:rPr lang="en-GB" sz="2000" b="1">
                <a:solidFill>
                  <a:srgbClr val="FF0000"/>
                </a:solidFill>
                <a:latin typeface="Tahoma" pitchFamily="34" charset="0"/>
              </a:rPr>
              <a:t>timescale of ~ 5 fm/c</a:t>
            </a:r>
            <a:r>
              <a:rPr lang="en-GB" sz="2000">
                <a:latin typeface="Tahoma" pitchFamily="34" charset="0"/>
              </a:rPr>
              <a:t> if a QGP EoS is assumed.</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2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2"/>
          <a:srcRect/>
          <a:stretch>
            <a:fillRect/>
          </a:stretch>
        </p:blipFill>
        <p:spPr bwMode="auto">
          <a:xfrm>
            <a:off x="1322388" y="1403350"/>
            <a:ext cx="7221537" cy="5014913"/>
          </a:xfrm>
          <a:prstGeom prst="rect">
            <a:avLst/>
          </a:prstGeom>
          <a:noFill/>
          <a:ln w="9525">
            <a:noFill/>
            <a:miter lim="800000"/>
            <a:headEnd/>
            <a:tailEnd/>
          </a:ln>
        </p:spPr>
      </p:pic>
      <p:sp>
        <p:nvSpPr>
          <p:cNvPr id="64515" name="Line 2"/>
          <p:cNvSpPr>
            <a:spLocks noChangeShapeType="1"/>
          </p:cNvSpPr>
          <p:nvPr/>
        </p:nvSpPr>
        <p:spPr bwMode="auto">
          <a:xfrm flipV="1">
            <a:off x="4117975" y="1747838"/>
            <a:ext cx="1382713" cy="2768600"/>
          </a:xfrm>
          <a:prstGeom prst="line">
            <a:avLst/>
          </a:prstGeom>
          <a:noFill/>
          <a:ln w="28440">
            <a:solidFill>
              <a:srgbClr val="333399"/>
            </a:solidFill>
            <a:round/>
            <a:headEnd/>
            <a:tailEnd type="triangle" w="med" len="med"/>
          </a:ln>
        </p:spPr>
        <p:txBody>
          <a:bodyPr/>
          <a:lstStyle/>
          <a:p>
            <a:endParaRPr lang="en-US"/>
          </a:p>
        </p:txBody>
      </p:sp>
      <p:sp>
        <p:nvSpPr>
          <p:cNvPr id="64516" name="Line 3"/>
          <p:cNvSpPr>
            <a:spLocks noChangeShapeType="1"/>
          </p:cNvSpPr>
          <p:nvPr/>
        </p:nvSpPr>
        <p:spPr bwMode="auto">
          <a:xfrm flipH="1" flipV="1">
            <a:off x="2695575" y="1709738"/>
            <a:ext cx="1423988" cy="2806700"/>
          </a:xfrm>
          <a:prstGeom prst="line">
            <a:avLst/>
          </a:prstGeom>
          <a:noFill/>
          <a:ln w="28440">
            <a:solidFill>
              <a:srgbClr val="333399"/>
            </a:solidFill>
            <a:round/>
            <a:headEnd/>
            <a:tailEnd type="triangle" w="med" len="med"/>
          </a:ln>
        </p:spPr>
        <p:txBody>
          <a:bodyPr/>
          <a:lstStyle/>
          <a:p>
            <a:endParaRPr lang="en-US"/>
          </a:p>
        </p:txBody>
      </p:sp>
      <p:sp>
        <p:nvSpPr>
          <p:cNvPr id="64517" name="AutoShape 4"/>
          <p:cNvSpPr>
            <a:spLocks noChangeArrowheads="1"/>
          </p:cNvSpPr>
          <p:nvPr/>
        </p:nvSpPr>
        <p:spPr bwMode="auto">
          <a:xfrm>
            <a:off x="3733800" y="1152525"/>
            <a:ext cx="3992563" cy="366713"/>
          </a:xfrm>
          <a:prstGeom prst="roundRect">
            <a:avLst>
              <a:gd name="adj" fmla="val 431"/>
            </a:avLst>
          </a:prstGeom>
          <a:noFill/>
          <a:ln w="9525">
            <a:noFill/>
            <a:round/>
            <a:headEnd/>
            <a:tailEnd/>
          </a:ln>
        </p:spPr>
        <p:txBody>
          <a:bodyPr wrap="none" lIns="90000" tIns="46800" rIns="90000" bIns="46800">
            <a:spAutoFit/>
          </a:bodyPr>
          <a:lstStyle/>
          <a:p>
            <a:pPr>
              <a:buClr>
                <a:srgbClr val="000000"/>
              </a:buClr>
              <a:buSzPct val="100000"/>
              <a:buFont typeface="Symbol"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latin typeface="Symbol" pitchFamily="18" charset="2"/>
              </a:rPr>
              <a:t></a:t>
            </a:r>
            <a:r>
              <a:rPr lang="en-GB" sz="2400" b="1">
                <a:latin typeface="Calibri" pitchFamily="34" charset="0"/>
              </a:rPr>
              <a:t>= 0                0.5                   Infinite</a:t>
            </a:r>
          </a:p>
        </p:txBody>
      </p:sp>
      <p:sp>
        <p:nvSpPr>
          <p:cNvPr id="64518" name="Line 5"/>
          <p:cNvSpPr>
            <a:spLocks noChangeShapeType="1"/>
          </p:cNvSpPr>
          <p:nvPr/>
        </p:nvSpPr>
        <p:spPr bwMode="auto">
          <a:xfrm flipV="1">
            <a:off x="4117975" y="1709738"/>
            <a:ext cx="2803525" cy="2806700"/>
          </a:xfrm>
          <a:prstGeom prst="line">
            <a:avLst/>
          </a:prstGeom>
          <a:noFill/>
          <a:ln w="28440">
            <a:solidFill>
              <a:srgbClr val="333399"/>
            </a:solidFill>
            <a:round/>
            <a:headEnd/>
            <a:tailEnd type="triangle" w="med" len="med"/>
          </a:ln>
        </p:spPr>
        <p:txBody>
          <a:bodyPr/>
          <a:lstStyle/>
          <a:p>
            <a:endParaRPr lang="en-US"/>
          </a:p>
        </p:txBody>
      </p:sp>
      <p:grpSp>
        <p:nvGrpSpPr>
          <p:cNvPr id="64519" name="Group 6"/>
          <p:cNvGrpSpPr>
            <a:grpSpLocks/>
          </p:cNvGrpSpPr>
          <p:nvPr/>
        </p:nvGrpSpPr>
        <p:grpSpPr bwMode="auto">
          <a:xfrm>
            <a:off x="500063" y="331788"/>
            <a:ext cx="7466012" cy="652462"/>
            <a:chOff x="480" y="246"/>
            <a:chExt cx="4703" cy="411"/>
          </a:xfrm>
        </p:grpSpPr>
        <p:sp>
          <p:nvSpPr>
            <p:cNvPr id="64533" name="AutoShape 7"/>
            <p:cNvSpPr>
              <a:spLocks noChangeArrowheads="1"/>
            </p:cNvSpPr>
            <p:nvPr/>
          </p:nvSpPr>
          <p:spPr bwMode="auto">
            <a:xfrm>
              <a:off x="480" y="246"/>
              <a:ext cx="4704" cy="412"/>
            </a:xfrm>
            <a:prstGeom prst="roundRect">
              <a:avLst>
                <a:gd name="adj" fmla="val 241"/>
              </a:avLst>
            </a:prstGeom>
            <a:solidFill>
              <a:srgbClr val="EFD801"/>
            </a:solidFill>
            <a:ln w="9525">
              <a:noFill/>
              <a:round/>
              <a:headEnd/>
              <a:tailEnd/>
            </a:ln>
          </p:spPr>
          <p:txBody>
            <a:bodyPr wrap="none" anchor="ctr"/>
            <a:lstStyle/>
            <a:p>
              <a:endParaRPr lang="en-US">
                <a:latin typeface="Calibri" pitchFamily="34" charset="0"/>
              </a:endParaRPr>
            </a:p>
          </p:txBody>
        </p:sp>
        <p:sp>
          <p:nvSpPr>
            <p:cNvPr id="64534" name="Text Box 8"/>
            <p:cNvSpPr txBox="1">
              <a:spLocks noChangeArrowheads="1"/>
            </p:cNvSpPr>
            <p:nvPr/>
          </p:nvSpPr>
          <p:spPr bwMode="auto">
            <a:xfrm>
              <a:off x="480" y="246"/>
              <a:ext cx="4704" cy="412"/>
            </a:xfrm>
            <a:prstGeom prst="rect">
              <a:avLst/>
            </a:prstGeom>
            <a:noFill/>
            <a:ln w="9525">
              <a:noFill/>
              <a:miter lim="800000"/>
              <a:headEnd/>
              <a:tailEnd/>
            </a:ln>
          </p:spPr>
          <p:txBody>
            <a:bodyPr lIns="90000" tIns="46800" rIns="90000" bIns="46800" anchor="ctr">
              <a:spAutoFit/>
            </a:bodyPr>
            <a:lstStyle/>
            <a:p>
              <a:pPr algn="ctr">
                <a:buClr>
                  <a:srgbClr val="FF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solidFill>
                    <a:srgbClr val="FF0000"/>
                  </a:solidFill>
                  <a:latin typeface="Calibri" pitchFamily="34" charset="0"/>
                </a:rPr>
                <a:t>Nuclear Collision Evolution Epoches</a:t>
              </a:r>
            </a:p>
          </p:txBody>
        </p:sp>
      </p:grpSp>
      <p:pic>
        <p:nvPicPr>
          <p:cNvPr id="64520" name="Picture 9"/>
          <p:cNvPicPr>
            <a:picLocks noChangeAspect="1" noChangeArrowheads="1"/>
          </p:cNvPicPr>
          <p:nvPr/>
        </p:nvPicPr>
        <p:blipFill>
          <a:blip r:embed="rId3"/>
          <a:srcRect r="51527"/>
          <a:stretch>
            <a:fillRect/>
          </a:stretch>
        </p:blipFill>
        <p:spPr bwMode="auto">
          <a:xfrm>
            <a:off x="847725" y="4610100"/>
            <a:ext cx="541338" cy="1195388"/>
          </a:xfrm>
          <a:prstGeom prst="rect">
            <a:avLst/>
          </a:prstGeom>
          <a:noFill/>
          <a:ln w="9525">
            <a:noFill/>
            <a:miter lim="800000"/>
            <a:headEnd/>
            <a:tailEnd/>
          </a:ln>
        </p:spPr>
      </p:pic>
      <p:pic>
        <p:nvPicPr>
          <p:cNvPr id="64521" name="Picture 10"/>
          <p:cNvPicPr>
            <a:picLocks noChangeAspect="1" noChangeArrowheads="1"/>
          </p:cNvPicPr>
          <p:nvPr/>
        </p:nvPicPr>
        <p:blipFill>
          <a:blip r:embed="rId4"/>
          <a:srcRect l="15152"/>
          <a:stretch>
            <a:fillRect/>
          </a:stretch>
        </p:blipFill>
        <p:spPr bwMode="auto">
          <a:xfrm>
            <a:off x="685800" y="3895725"/>
            <a:ext cx="823913" cy="1293813"/>
          </a:xfrm>
          <a:prstGeom prst="rect">
            <a:avLst/>
          </a:prstGeom>
          <a:noFill/>
          <a:ln w="9525">
            <a:noFill/>
            <a:miter lim="800000"/>
            <a:headEnd/>
            <a:tailEnd/>
          </a:ln>
        </p:spPr>
      </p:pic>
      <p:pic>
        <p:nvPicPr>
          <p:cNvPr id="64522" name="Picture 11"/>
          <p:cNvPicPr>
            <a:picLocks noChangeAspect="1" noChangeArrowheads="1"/>
          </p:cNvPicPr>
          <p:nvPr/>
        </p:nvPicPr>
        <p:blipFill>
          <a:blip r:embed="rId5"/>
          <a:srcRect t="14815" r="54053" b="18517"/>
          <a:stretch>
            <a:fillRect/>
          </a:stretch>
        </p:blipFill>
        <p:spPr bwMode="auto">
          <a:xfrm>
            <a:off x="711200" y="3313113"/>
            <a:ext cx="752475" cy="1217612"/>
          </a:xfrm>
          <a:prstGeom prst="rect">
            <a:avLst/>
          </a:prstGeom>
          <a:noFill/>
          <a:ln w="9525">
            <a:noFill/>
            <a:miter lim="800000"/>
            <a:headEnd/>
            <a:tailEnd/>
          </a:ln>
        </p:spPr>
      </p:pic>
      <p:pic>
        <p:nvPicPr>
          <p:cNvPr id="64523" name="Picture 12"/>
          <p:cNvPicPr>
            <a:picLocks noChangeAspect="1" noChangeArrowheads="1"/>
          </p:cNvPicPr>
          <p:nvPr/>
        </p:nvPicPr>
        <p:blipFill>
          <a:blip r:embed="rId6"/>
          <a:srcRect l="16830"/>
          <a:stretch>
            <a:fillRect/>
          </a:stretch>
        </p:blipFill>
        <p:spPr bwMode="auto">
          <a:xfrm>
            <a:off x="325438" y="2176463"/>
            <a:ext cx="1327150" cy="1985962"/>
          </a:xfrm>
          <a:prstGeom prst="rect">
            <a:avLst/>
          </a:prstGeom>
          <a:noFill/>
          <a:ln w="9525">
            <a:noFill/>
            <a:miter lim="800000"/>
            <a:headEnd/>
            <a:tailEnd/>
          </a:ln>
        </p:spPr>
      </p:pic>
      <p:grpSp>
        <p:nvGrpSpPr>
          <p:cNvPr id="64524" name="Group 14"/>
          <p:cNvGrpSpPr>
            <a:grpSpLocks/>
          </p:cNvGrpSpPr>
          <p:nvPr/>
        </p:nvGrpSpPr>
        <p:grpSpPr bwMode="auto">
          <a:xfrm>
            <a:off x="5300663" y="3627438"/>
            <a:ext cx="2670175" cy="588962"/>
            <a:chOff x="3504" y="2322"/>
            <a:chExt cx="1682" cy="371"/>
          </a:xfrm>
        </p:grpSpPr>
        <p:sp>
          <p:nvSpPr>
            <p:cNvPr id="64531" name="AutoShape 15"/>
            <p:cNvSpPr>
              <a:spLocks noChangeArrowheads="1"/>
            </p:cNvSpPr>
            <p:nvPr/>
          </p:nvSpPr>
          <p:spPr bwMode="auto">
            <a:xfrm>
              <a:off x="3504" y="2322"/>
              <a:ext cx="1683" cy="372"/>
            </a:xfrm>
            <a:prstGeom prst="roundRect">
              <a:avLst>
                <a:gd name="adj" fmla="val 269"/>
              </a:avLst>
            </a:prstGeom>
            <a:solidFill>
              <a:srgbClr val="DDB551"/>
            </a:solidFill>
            <a:ln w="9360">
              <a:solidFill>
                <a:srgbClr val="009999"/>
              </a:solidFill>
              <a:round/>
              <a:headEnd/>
              <a:tailEnd/>
            </a:ln>
          </p:spPr>
          <p:txBody>
            <a:bodyPr wrap="none" anchor="ctr"/>
            <a:lstStyle/>
            <a:p>
              <a:endParaRPr lang="en-US">
                <a:latin typeface="Calibri" pitchFamily="34" charset="0"/>
              </a:endParaRPr>
            </a:p>
          </p:txBody>
        </p:sp>
        <p:sp>
          <p:nvSpPr>
            <p:cNvPr id="64532" name="AutoShape 16"/>
            <p:cNvSpPr>
              <a:spLocks noChangeArrowheads="1"/>
            </p:cNvSpPr>
            <p:nvPr/>
          </p:nvSpPr>
          <p:spPr bwMode="auto">
            <a:xfrm>
              <a:off x="3504" y="2322"/>
              <a:ext cx="1683" cy="372"/>
            </a:xfrm>
            <a:prstGeom prst="roundRect">
              <a:avLst>
                <a:gd name="adj" fmla="val 269"/>
              </a:avLst>
            </a:prstGeom>
            <a:noFill/>
            <a:ln w="9525">
              <a:noFill/>
              <a:round/>
              <a:headEnd/>
              <a:tailEnd/>
            </a:ln>
          </p:spPr>
          <p:txBody>
            <a:bodyPr wrap="none" lIns="90000" tIns="46800" rIns="90000" bIns="46800">
              <a:spAutoFit/>
            </a:bodyPr>
            <a:lstStyle/>
            <a:p>
              <a:pPr>
                <a:buClr>
                  <a:srgbClr val="3333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333399"/>
                  </a:solidFill>
                  <a:latin typeface="Calibri" pitchFamily="34" charset="0"/>
                </a:rPr>
                <a:t>Chemical Freeze-out</a:t>
              </a:r>
            </a:p>
            <a:p>
              <a:pPr>
                <a:buClr>
                  <a:srgbClr val="3333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333399"/>
                  </a:solidFill>
                  <a:latin typeface="Calibri" pitchFamily="34" charset="0"/>
                </a:rPr>
                <a:t>   --- formation of hadrons</a:t>
              </a:r>
            </a:p>
          </p:txBody>
        </p:sp>
      </p:grpSp>
      <p:sp>
        <p:nvSpPr>
          <p:cNvPr id="64525" name="Line 17"/>
          <p:cNvSpPr>
            <a:spLocks noChangeShapeType="1"/>
          </p:cNvSpPr>
          <p:nvPr/>
        </p:nvSpPr>
        <p:spPr bwMode="auto">
          <a:xfrm flipH="1" flipV="1">
            <a:off x="4613275" y="3835400"/>
            <a:ext cx="688975" cy="79375"/>
          </a:xfrm>
          <a:prstGeom prst="line">
            <a:avLst/>
          </a:prstGeom>
          <a:noFill/>
          <a:ln w="57240">
            <a:solidFill>
              <a:srgbClr val="009999"/>
            </a:solidFill>
            <a:round/>
            <a:headEnd/>
            <a:tailEnd type="triangle" w="med" len="med"/>
          </a:ln>
        </p:spPr>
        <p:txBody>
          <a:bodyPr/>
          <a:lstStyle/>
          <a:p>
            <a:endParaRPr lang="en-US"/>
          </a:p>
        </p:txBody>
      </p:sp>
      <p:grpSp>
        <p:nvGrpSpPr>
          <p:cNvPr id="64526" name="Group 18"/>
          <p:cNvGrpSpPr>
            <a:grpSpLocks/>
          </p:cNvGrpSpPr>
          <p:nvPr/>
        </p:nvGrpSpPr>
        <p:grpSpPr bwMode="auto">
          <a:xfrm>
            <a:off x="6253163" y="2560638"/>
            <a:ext cx="2398712" cy="588962"/>
            <a:chOff x="4104" y="1650"/>
            <a:chExt cx="1511" cy="371"/>
          </a:xfrm>
        </p:grpSpPr>
        <p:sp>
          <p:nvSpPr>
            <p:cNvPr id="64529" name="AutoShape 19"/>
            <p:cNvSpPr>
              <a:spLocks noChangeArrowheads="1"/>
            </p:cNvSpPr>
            <p:nvPr/>
          </p:nvSpPr>
          <p:spPr bwMode="auto">
            <a:xfrm>
              <a:off x="4104" y="1650"/>
              <a:ext cx="1512" cy="372"/>
            </a:xfrm>
            <a:prstGeom prst="roundRect">
              <a:avLst>
                <a:gd name="adj" fmla="val 269"/>
              </a:avLst>
            </a:prstGeom>
            <a:solidFill>
              <a:srgbClr val="DDB551"/>
            </a:solidFill>
            <a:ln w="9360">
              <a:solidFill>
                <a:srgbClr val="009999"/>
              </a:solidFill>
              <a:round/>
              <a:headEnd/>
              <a:tailEnd/>
            </a:ln>
          </p:spPr>
          <p:txBody>
            <a:bodyPr wrap="none" anchor="ctr"/>
            <a:lstStyle/>
            <a:p>
              <a:endParaRPr lang="en-US">
                <a:latin typeface="Calibri" pitchFamily="34" charset="0"/>
              </a:endParaRPr>
            </a:p>
          </p:txBody>
        </p:sp>
        <p:sp>
          <p:nvSpPr>
            <p:cNvPr id="64530" name="AutoShape 20"/>
            <p:cNvSpPr>
              <a:spLocks noChangeArrowheads="1"/>
            </p:cNvSpPr>
            <p:nvPr/>
          </p:nvSpPr>
          <p:spPr bwMode="auto">
            <a:xfrm>
              <a:off x="4104" y="1650"/>
              <a:ext cx="1512" cy="372"/>
            </a:xfrm>
            <a:prstGeom prst="roundRect">
              <a:avLst>
                <a:gd name="adj" fmla="val 269"/>
              </a:avLst>
            </a:prstGeom>
            <a:noFill/>
            <a:ln w="9525">
              <a:noFill/>
              <a:round/>
              <a:headEnd/>
              <a:tailEnd/>
            </a:ln>
          </p:spPr>
          <p:txBody>
            <a:bodyPr wrap="none" lIns="90000" tIns="46800" rIns="90000" bIns="46800">
              <a:spAutoFit/>
            </a:bodyPr>
            <a:lstStyle/>
            <a:p>
              <a:pPr>
                <a:buClr>
                  <a:srgbClr val="3333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333399"/>
                  </a:solidFill>
                  <a:latin typeface="Calibri" pitchFamily="34" charset="0"/>
                </a:rPr>
                <a:t>Kinetic Freeze-out</a:t>
              </a:r>
            </a:p>
            <a:p>
              <a:pPr>
                <a:buClr>
                  <a:srgbClr val="333399"/>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333399"/>
                  </a:solidFill>
                  <a:latin typeface="Calibri" pitchFamily="34" charset="0"/>
                </a:rPr>
                <a:t>   --- Interaction ceases</a:t>
              </a:r>
            </a:p>
          </p:txBody>
        </p:sp>
      </p:grpSp>
      <p:sp>
        <p:nvSpPr>
          <p:cNvPr id="64527" name="Line 21"/>
          <p:cNvSpPr>
            <a:spLocks noChangeShapeType="1"/>
          </p:cNvSpPr>
          <p:nvPr/>
        </p:nvSpPr>
        <p:spPr bwMode="auto">
          <a:xfrm flipH="1" flipV="1">
            <a:off x="5527675" y="2768600"/>
            <a:ext cx="688975" cy="79375"/>
          </a:xfrm>
          <a:prstGeom prst="line">
            <a:avLst/>
          </a:prstGeom>
          <a:noFill/>
          <a:ln w="57240">
            <a:solidFill>
              <a:srgbClr val="009999"/>
            </a:solidFill>
            <a:round/>
            <a:headEnd/>
            <a:tailEnd type="triangle" w="med" len="med"/>
          </a:ln>
        </p:spPr>
        <p:txBody>
          <a:bodyPr/>
          <a:lstStyle/>
          <a:p>
            <a:endParaRPr lang="en-US"/>
          </a:p>
        </p:txBody>
      </p:sp>
      <p:pic>
        <p:nvPicPr>
          <p:cNvPr id="64528" name="Picture 13"/>
          <p:cNvPicPr>
            <a:picLocks noChangeAspect="1" noChangeArrowheads="1"/>
          </p:cNvPicPr>
          <p:nvPr/>
        </p:nvPicPr>
        <p:blipFill>
          <a:blip r:embed="rId7"/>
          <a:srcRect/>
          <a:stretch>
            <a:fillRect/>
          </a:stretch>
        </p:blipFill>
        <p:spPr bwMode="auto">
          <a:xfrm>
            <a:off x="293688" y="1163638"/>
            <a:ext cx="2009775" cy="1055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500063" y="228600"/>
            <a:ext cx="8015287" cy="914400"/>
          </a:xfrm>
          <a:prstGeom prst="rect">
            <a:avLst/>
          </a:prstGeom>
          <a:ln/>
        </p:spPr>
        <p:style>
          <a:lnRef idx="2">
            <a:schemeClr val="accent1"/>
          </a:lnRef>
          <a:fillRef idx="1">
            <a:schemeClr val="lt1"/>
          </a:fillRef>
          <a:effectRef idx="0">
            <a:schemeClr val="accent1"/>
          </a:effectRef>
          <a:fontRef idx="minor">
            <a:schemeClr val="dk1"/>
          </a:fontRef>
        </p:style>
        <p:txBody>
          <a:bodyPr anchor="ctr">
            <a:normAutofit/>
          </a:bodyPr>
          <a:lstStyle/>
          <a:p>
            <a:pPr algn="ctr"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tx1"/>
                </a:solidFill>
                <a:effectLst>
                  <a:outerShdw blurRad="38100" dist="38100" dir="2700000" algn="tl">
                    <a:srgbClr val="000000">
                      <a:alpha val="43137"/>
                    </a:srgbClr>
                  </a:outerShdw>
                </a:effectLst>
                <a:latin typeface="Comic Sans MS" pitchFamily="66" charset="0"/>
                <a:ea typeface="+mj-ea"/>
                <a:cs typeface="+mj-cs"/>
              </a:rPr>
              <a:t>Elliptic Flow: self quenching</a:t>
            </a:r>
          </a:p>
        </p:txBody>
      </p:sp>
      <p:sp>
        <p:nvSpPr>
          <p:cNvPr id="6" name="Rectangle 2"/>
          <p:cNvSpPr txBox="1">
            <a:spLocks noChangeArrowheads="1"/>
          </p:cNvSpPr>
          <p:nvPr/>
        </p:nvSpPr>
        <p:spPr>
          <a:xfrm>
            <a:off x="536575" y="4786313"/>
            <a:ext cx="7924800" cy="15240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fontScale="62500" lnSpcReduction="20000"/>
          </a:bodyPr>
          <a:lstStyle/>
          <a:p>
            <a:pPr marL="342900" indent="-342900" fontAlgn="auto">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solidFill>
                  <a:schemeClr val="tx1"/>
                </a:solidFill>
                <a:effectLst>
                  <a:outerShdw blurRad="38100" dist="38100" dir="2700000" algn="tl">
                    <a:srgbClr val="000000">
                      <a:alpha val="43137"/>
                    </a:srgbClr>
                  </a:outerShdw>
                </a:effectLst>
                <a:latin typeface="Comic Sans MS" pitchFamily="66" charset="0"/>
              </a:rPr>
              <a:t>The driving force of elliptic flow dominates at “early” times</a:t>
            </a:r>
          </a:p>
          <a:p>
            <a:pPr marL="342900" indent="-342900" fontAlgn="auto">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b="1" dirty="0">
              <a:effectLst>
                <a:outerShdw blurRad="38100" dist="38100" dir="2700000" algn="tl">
                  <a:srgbClr val="000000">
                    <a:alpha val="43137"/>
                  </a:srgbClr>
                </a:outerShdw>
              </a:effectLst>
              <a:latin typeface="Comic Sans MS" pitchFamily="66" charset="0"/>
            </a:endParaRPr>
          </a:p>
          <a:p>
            <a:pPr marL="342900" indent="-342900" fontAlgn="auto">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dirty="0">
                <a:solidFill>
                  <a:schemeClr val="tx1"/>
                </a:solidFill>
                <a:effectLst>
                  <a:outerShdw blurRad="38100" dist="38100" dir="2700000" algn="tl">
                    <a:srgbClr val="000000">
                      <a:alpha val="43137"/>
                    </a:srgbClr>
                  </a:outerShdw>
                </a:effectLst>
                <a:latin typeface="Comic Sans MS" pitchFamily="66" charset="0"/>
              </a:rPr>
              <a:t>Elliptic flow acts against its own cause, it shuts itself off after some time as pressure gradient vanishes.</a:t>
            </a:r>
          </a:p>
        </p:txBody>
      </p:sp>
      <p:pic>
        <p:nvPicPr>
          <p:cNvPr id="12292" name="Picture 3"/>
          <p:cNvPicPr>
            <a:picLocks noChangeAspect="1" noChangeArrowheads="1"/>
          </p:cNvPicPr>
          <p:nvPr/>
        </p:nvPicPr>
        <p:blipFill>
          <a:blip r:embed="rId3"/>
          <a:srcRect/>
          <a:stretch>
            <a:fillRect/>
          </a:stretch>
        </p:blipFill>
        <p:spPr bwMode="auto">
          <a:xfrm>
            <a:off x="447675" y="1524000"/>
            <a:ext cx="8162925" cy="2476500"/>
          </a:xfrm>
          <a:prstGeom prst="rect">
            <a:avLst/>
          </a:prstGeom>
          <a:noFill/>
          <a:ln w="9525">
            <a:noFill/>
            <a:miter lim="800000"/>
            <a:headEnd/>
            <a:tailEnd/>
          </a:ln>
        </p:spPr>
      </p:pic>
      <p:sp>
        <p:nvSpPr>
          <p:cNvPr id="12293" name="AutoShape 4"/>
          <p:cNvSpPr>
            <a:spLocks noChangeArrowheads="1"/>
          </p:cNvSpPr>
          <p:nvPr/>
        </p:nvSpPr>
        <p:spPr bwMode="auto">
          <a:xfrm>
            <a:off x="1971675" y="4060825"/>
            <a:ext cx="6896100" cy="396875"/>
          </a:xfrm>
          <a:prstGeom prst="roundRect">
            <a:avLst>
              <a:gd name="adj" fmla="val 398"/>
            </a:avLst>
          </a:prstGeom>
          <a:noFill/>
          <a:ln w="9525">
            <a:noFill/>
            <a:round/>
            <a:headEnd/>
            <a:tailEnd/>
          </a:ln>
        </p:spPr>
        <p:txBody>
          <a:bodyPr wrap="none" lIns="90000" tIns="46800" rIns="90000" bIns="46800">
            <a:spAutoFit/>
          </a:bodyPr>
          <a:lstStyle/>
          <a:p>
            <a:pPr>
              <a:buClr>
                <a:srgbClr val="0000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FF"/>
                </a:solidFill>
                <a:latin typeface="Calibri" pitchFamily="34" charset="0"/>
              </a:rPr>
              <a:t>P.F. Kolb and U. Heinz, in Quark Gluon Plasma, nucl-th/0305084</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a:srcRect r="51527"/>
          <a:stretch>
            <a:fillRect/>
          </a:stretch>
        </p:blipFill>
        <p:spPr bwMode="auto">
          <a:xfrm>
            <a:off x="0" y="0"/>
            <a:ext cx="785813" cy="1689100"/>
          </a:xfrm>
          <a:prstGeom prst="rect">
            <a:avLst/>
          </a:prstGeom>
          <a:noFill/>
          <a:ln w="9525">
            <a:noFill/>
            <a:miter lim="800000"/>
            <a:headEnd/>
            <a:tailEnd/>
          </a:ln>
        </p:spPr>
      </p:pic>
      <p:pic>
        <p:nvPicPr>
          <p:cNvPr id="3" name="Picture 10"/>
          <p:cNvPicPr>
            <a:picLocks noChangeAspect="1" noChangeArrowheads="1"/>
          </p:cNvPicPr>
          <p:nvPr/>
        </p:nvPicPr>
        <p:blipFill>
          <a:blip r:embed="rId4"/>
          <a:srcRect l="15152"/>
          <a:stretch>
            <a:fillRect/>
          </a:stretch>
        </p:blipFill>
        <p:spPr bwMode="auto">
          <a:xfrm>
            <a:off x="823913" y="1131888"/>
            <a:ext cx="1189037" cy="1825625"/>
          </a:xfrm>
          <a:prstGeom prst="rect">
            <a:avLst/>
          </a:prstGeom>
          <a:noFill/>
          <a:ln w="9525">
            <a:noFill/>
            <a:miter lim="800000"/>
            <a:headEnd/>
            <a:tailEnd/>
          </a:ln>
        </p:spPr>
      </p:pic>
      <p:pic>
        <p:nvPicPr>
          <p:cNvPr id="4" name="Picture 11"/>
          <p:cNvPicPr>
            <a:picLocks noChangeAspect="1" noChangeArrowheads="1"/>
          </p:cNvPicPr>
          <p:nvPr/>
        </p:nvPicPr>
        <p:blipFill>
          <a:blip r:embed="rId5"/>
          <a:srcRect t="14815" r="54053" b="18517"/>
          <a:stretch>
            <a:fillRect/>
          </a:stretch>
        </p:blipFill>
        <p:spPr bwMode="auto">
          <a:xfrm>
            <a:off x="1990725" y="2062163"/>
            <a:ext cx="1223963" cy="1789112"/>
          </a:xfrm>
          <a:prstGeom prst="rect">
            <a:avLst/>
          </a:prstGeom>
          <a:noFill/>
          <a:ln w="9525">
            <a:noFill/>
            <a:miter lim="800000"/>
            <a:headEnd/>
            <a:tailEnd/>
          </a:ln>
        </p:spPr>
      </p:pic>
      <p:pic>
        <p:nvPicPr>
          <p:cNvPr id="5" name="Picture 12"/>
          <p:cNvPicPr>
            <a:picLocks noChangeAspect="1" noChangeArrowheads="1"/>
          </p:cNvPicPr>
          <p:nvPr/>
        </p:nvPicPr>
        <p:blipFill>
          <a:blip r:embed="rId6"/>
          <a:srcRect l="16830"/>
          <a:stretch>
            <a:fillRect/>
          </a:stretch>
        </p:blipFill>
        <p:spPr bwMode="auto">
          <a:xfrm>
            <a:off x="3136900" y="2808288"/>
            <a:ext cx="2124075" cy="2801937"/>
          </a:xfrm>
          <a:prstGeom prst="rect">
            <a:avLst/>
          </a:prstGeom>
          <a:noFill/>
          <a:ln w="9525">
            <a:noFill/>
            <a:miter lim="800000"/>
            <a:headEnd/>
            <a:tailEnd/>
          </a:ln>
        </p:spPr>
      </p:pic>
      <p:pic>
        <p:nvPicPr>
          <p:cNvPr id="6" name="Picture 13"/>
          <p:cNvPicPr>
            <a:picLocks noChangeAspect="1" noChangeArrowheads="1"/>
          </p:cNvPicPr>
          <p:nvPr/>
        </p:nvPicPr>
        <p:blipFill>
          <a:blip r:embed="rId7"/>
          <a:srcRect/>
          <a:stretch>
            <a:fillRect/>
          </a:stretch>
        </p:blipFill>
        <p:spPr bwMode="auto">
          <a:xfrm>
            <a:off x="5259388" y="4016375"/>
            <a:ext cx="3786187" cy="2752725"/>
          </a:xfrm>
          <a:prstGeom prst="rect">
            <a:avLst/>
          </a:prstGeom>
          <a:noFill/>
          <a:ln w="9525">
            <a:noFill/>
            <a:miter lim="800000"/>
            <a:headEnd/>
            <a:tailEnd/>
          </a:ln>
        </p:spPr>
      </p:pic>
      <p:pic>
        <p:nvPicPr>
          <p:cNvPr id="65543" name="Picture 2"/>
          <p:cNvPicPr>
            <a:picLocks noChangeAspect="1" noChangeArrowheads="1"/>
          </p:cNvPicPr>
          <p:nvPr/>
        </p:nvPicPr>
        <p:blipFill>
          <a:blip r:embed="rId8"/>
          <a:srcRect/>
          <a:stretch>
            <a:fillRect/>
          </a:stretch>
        </p:blipFill>
        <p:spPr bwMode="auto">
          <a:xfrm>
            <a:off x="5384800" y="322263"/>
            <a:ext cx="3333750" cy="3167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09600" y="1158875"/>
            <a:ext cx="7721600" cy="2992438"/>
            <a:chOff x="1169761" y="3626881"/>
            <a:chExt cx="7045326" cy="2719489"/>
          </a:xfrm>
        </p:grpSpPr>
        <p:pic>
          <p:nvPicPr>
            <p:cNvPr id="39942" name="Picture 4"/>
            <p:cNvPicPr>
              <a:picLocks noChangeAspect="1" noChangeArrowheads="1"/>
            </p:cNvPicPr>
            <p:nvPr/>
          </p:nvPicPr>
          <p:blipFill>
            <a:blip r:embed="rId3"/>
            <a:srcRect/>
            <a:stretch>
              <a:fillRect/>
            </a:stretch>
          </p:blipFill>
          <p:spPr bwMode="auto">
            <a:xfrm>
              <a:off x="1169761" y="3626881"/>
              <a:ext cx="3576411" cy="2719489"/>
            </a:xfrm>
            <a:prstGeom prst="rect">
              <a:avLst/>
            </a:prstGeom>
            <a:noFill/>
            <a:ln w="9525">
              <a:noFill/>
              <a:miter lim="800000"/>
              <a:headEnd/>
              <a:tailEnd/>
            </a:ln>
          </p:spPr>
        </p:pic>
        <p:pic>
          <p:nvPicPr>
            <p:cNvPr id="39943" name="Picture 5"/>
            <p:cNvPicPr>
              <a:picLocks noChangeAspect="1" noChangeArrowheads="1"/>
            </p:cNvPicPr>
            <p:nvPr/>
          </p:nvPicPr>
          <p:blipFill>
            <a:blip r:embed="rId4"/>
            <a:srcRect/>
            <a:stretch>
              <a:fillRect/>
            </a:stretch>
          </p:blipFill>
          <p:spPr bwMode="auto">
            <a:xfrm>
              <a:off x="4778603" y="3668787"/>
              <a:ext cx="3436484" cy="2636348"/>
            </a:xfrm>
            <a:prstGeom prst="rect">
              <a:avLst/>
            </a:prstGeom>
            <a:noFill/>
            <a:ln w="9525">
              <a:noFill/>
              <a:miter lim="800000"/>
              <a:headEnd/>
              <a:tailEnd/>
            </a:ln>
          </p:spPr>
        </p:pic>
      </p:grpSp>
      <p:sp>
        <p:nvSpPr>
          <p:cNvPr id="5" name="TextBox 4"/>
          <p:cNvSpPr txBox="1"/>
          <p:nvPr/>
        </p:nvSpPr>
        <p:spPr>
          <a:xfrm>
            <a:off x="652463" y="347663"/>
            <a:ext cx="7605712" cy="431800"/>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en-US" sz="2200" b="1" dirty="0">
                <a:effectLst>
                  <a:outerShdw blurRad="38100" dist="38100" dir="2700000" algn="tl">
                    <a:srgbClr val="000000">
                      <a:alpha val="43137"/>
                    </a:srgbClr>
                  </a:outerShdw>
                </a:effectLst>
                <a:latin typeface="Comic Sans MS" pitchFamily="66" charset="0"/>
              </a:rPr>
              <a:t>Thermal </a:t>
            </a:r>
            <a:r>
              <a:rPr lang="en-US" sz="2200" b="1" dirty="0" err="1">
                <a:effectLst>
                  <a:outerShdw blurRad="38100" dist="38100" dir="2700000" algn="tl">
                    <a:srgbClr val="000000">
                      <a:alpha val="43137"/>
                    </a:srgbClr>
                  </a:outerShdw>
                </a:effectLst>
                <a:latin typeface="Comic Sans MS" pitchFamily="66" charset="0"/>
              </a:rPr>
              <a:t>dileptons</a:t>
            </a:r>
            <a:r>
              <a:rPr lang="en-US" sz="2200" b="1" dirty="0">
                <a:effectLst>
                  <a:outerShdw blurRad="38100" dist="38100" dir="2700000" algn="tl">
                    <a:srgbClr val="000000">
                      <a:alpha val="43137"/>
                    </a:srgbClr>
                  </a:outerShdw>
                </a:effectLst>
                <a:latin typeface="Comic Sans MS" pitchFamily="66" charset="0"/>
              </a:rPr>
              <a:t> and hadrons at M=</a:t>
            </a:r>
            <a:r>
              <a:rPr lang="en-US" sz="2200" b="1" dirty="0" err="1">
                <a:effectLst>
                  <a:outerShdw blurRad="38100" dist="38100" dir="2700000" algn="tl">
                    <a:srgbClr val="000000">
                      <a:alpha val="43137"/>
                    </a:srgbClr>
                  </a:outerShdw>
                </a:effectLst>
                <a:latin typeface="Comic Sans MS" pitchFamily="66" charset="0"/>
              </a:rPr>
              <a:t>m</a:t>
            </a:r>
            <a:r>
              <a:rPr lang="en-US" sz="2200" b="1" baseline="-25000" dirty="0" err="1">
                <a:effectLst>
                  <a:outerShdw blurRad="38100" dist="38100" dir="2700000" algn="tl">
                    <a:srgbClr val="000000">
                      <a:alpha val="43137"/>
                    </a:srgbClr>
                  </a:outerShdw>
                </a:effectLst>
                <a:latin typeface="Symbol" pitchFamily="18" charset="2"/>
              </a:rPr>
              <a:t>r</a:t>
            </a:r>
            <a:r>
              <a:rPr lang="en-US" sz="2200" b="1" dirty="0">
                <a:effectLst>
                  <a:outerShdw blurRad="38100" dist="38100" dir="2700000" algn="tl">
                    <a:srgbClr val="000000">
                      <a:alpha val="43137"/>
                    </a:srgbClr>
                  </a:outerShdw>
                </a:effectLst>
                <a:latin typeface="Comic Sans MS" pitchFamily="66" charset="0"/>
              </a:rPr>
              <a:t> and M=m</a:t>
            </a:r>
            <a:r>
              <a:rPr lang="en-US" sz="2200" b="1" baseline="-25000" dirty="0">
                <a:effectLst>
                  <a:outerShdw blurRad="38100" dist="38100" dir="2700000" algn="tl">
                    <a:srgbClr val="000000">
                      <a:alpha val="43137"/>
                    </a:srgbClr>
                  </a:outerShdw>
                </a:effectLst>
                <a:latin typeface="Symbol" pitchFamily="18" charset="2"/>
              </a:rPr>
              <a:t>f</a:t>
            </a:r>
          </a:p>
        </p:txBody>
      </p:sp>
      <p:sp>
        <p:nvSpPr>
          <p:cNvPr id="6" name="TextBox 5"/>
          <p:cNvSpPr txBox="1"/>
          <p:nvPr/>
        </p:nvSpPr>
        <p:spPr>
          <a:xfrm>
            <a:off x="493713" y="4383088"/>
            <a:ext cx="8215312" cy="20320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US" b="1" dirty="0">
                <a:latin typeface="Comic Sans MS" pitchFamily="66" charset="0"/>
              </a:rPr>
              <a:t>p</a:t>
            </a:r>
            <a:r>
              <a:rPr lang="en-US" b="1" baseline="-25000" dirty="0">
                <a:latin typeface="Comic Sans MS" pitchFamily="66" charset="0"/>
              </a:rPr>
              <a:t>T</a:t>
            </a:r>
            <a:r>
              <a:rPr lang="en-US" b="1" dirty="0">
                <a:latin typeface="Comic Sans MS" pitchFamily="66" charset="0"/>
              </a:rPr>
              <a:t> spectra of </a:t>
            </a:r>
            <a:r>
              <a:rPr lang="en-US" b="1" dirty="0">
                <a:latin typeface="Symbol" pitchFamily="18" charset="2"/>
              </a:rPr>
              <a:t>r</a:t>
            </a:r>
            <a:r>
              <a:rPr lang="en-US" b="1" dirty="0">
                <a:latin typeface="Comic Sans MS" pitchFamily="66" charset="0"/>
              </a:rPr>
              <a:t> and </a:t>
            </a:r>
            <a:r>
              <a:rPr lang="en-US" b="1" dirty="0">
                <a:latin typeface="Symbol" pitchFamily="18" charset="2"/>
              </a:rPr>
              <a:t>f</a:t>
            </a:r>
            <a:r>
              <a:rPr lang="en-US" b="1" dirty="0">
                <a:latin typeface="Comic Sans MS" pitchFamily="66" charset="0"/>
              </a:rPr>
              <a:t> mesons are flatter compared to that of thermal </a:t>
            </a:r>
          </a:p>
          <a:p>
            <a:pPr fontAlgn="auto">
              <a:spcBef>
                <a:spcPts val="0"/>
              </a:spcBef>
              <a:spcAft>
                <a:spcPts val="0"/>
              </a:spcAft>
              <a:defRPr/>
            </a:pPr>
            <a:r>
              <a:rPr lang="en-US" b="1" dirty="0" err="1">
                <a:latin typeface="Comic Sans MS" pitchFamily="66" charset="0"/>
              </a:rPr>
              <a:t>dileptons</a:t>
            </a:r>
            <a:r>
              <a:rPr lang="en-US" b="1" dirty="0">
                <a:latin typeface="Comic Sans MS" pitchFamily="66" charset="0"/>
              </a:rPr>
              <a:t> at M=</a:t>
            </a:r>
            <a:r>
              <a:rPr lang="en-US" b="1" dirty="0" err="1">
                <a:latin typeface="Comic Sans MS" pitchFamily="66" charset="0"/>
              </a:rPr>
              <a:t>m</a:t>
            </a:r>
            <a:r>
              <a:rPr lang="en-US" b="1" baseline="-25000" dirty="0" err="1">
                <a:latin typeface="Symbol" pitchFamily="18" charset="2"/>
              </a:rPr>
              <a:t>r</a:t>
            </a:r>
            <a:r>
              <a:rPr lang="en-US" b="1" dirty="0">
                <a:latin typeface="Comic Sans MS" pitchFamily="66" charset="0"/>
              </a:rPr>
              <a:t> and M=m</a:t>
            </a:r>
            <a:r>
              <a:rPr lang="en-US" b="1" baseline="-25000" dirty="0">
                <a:latin typeface="Symbol" pitchFamily="18" charset="2"/>
              </a:rPr>
              <a:t>f</a:t>
            </a:r>
            <a:r>
              <a:rPr lang="en-US" b="1" dirty="0">
                <a:latin typeface="Comic Sans MS" pitchFamily="66" charset="0"/>
              </a:rPr>
              <a:t> respectively.</a:t>
            </a:r>
          </a:p>
          <a:p>
            <a:pPr fontAlgn="auto">
              <a:spcBef>
                <a:spcPts val="0"/>
              </a:spcBef>
              <a:spcAft>
                <a:spcPts val="0"/>
              </a:spcAft>
              <a:defRPr/>
            </a:pPr>
            <a:endParaRPr lang="en-US" b="1" dirty="0">
              <a:latin typeface="Comic Sans MS" pitchFamily="66" charset="0"/>
            </a:endParaRPr>
          </a:p>
          <a:p>
            <a:pPr fontAlgn="auto">
              <a:spcBef>
                <a:spcPts val="0"/>
              </a:spcBef>
              <a:spcAft>
                <a:spcPts val="0"/>
              </a:spcAft>
              <a:defRPr/>
            </a:pPr>
            <a:r>
              <a:rPr lang="en-US" b="1" dirty="0" err="1">
                <a:latin typeface="Comic Sans MS" pitchFamily="66" charset="0"/>
              </a:rPr>
              <a:t>Dileptons</a:t>
            </a:r>
            <a:r>
              <a:rPr lang="en-US" b="1" dirty="0">
                <a:latin typeface="Comic Sans MS" pitchFamily="66" charset="0"/>
              </a:rPr>
              <a:t> come out from the entire expansion history, whereas hadrons</a:t>
            </a:r>
          </a:p>
          <a:p>
            <a:pPr fontAlgn="auto">
              <a:spcBef>
                <a:spcPts val="0"/>
              </a:spcBef>
              <a:spcAft>
                <a:spcPts val="0"/>
              </a:spcAft>
              <a:defRPr/>
            </a:pPr>
            <a:r>
              <a:rPr lang="en-US" b="1" dirty="0">
                <a:latin typeface="Comic Sans MS" pitchFamily="66" charset="0"/>
              </a:rPr>
              <a:t> are emitted only from the freeze-out surface.</a:t>
            </a:r>
          </a:p>
          <a:p>
            <a:pPr fontAlgn="auto">
              <a:spcBef>
                <a:spcPts val="0"/>
              </a:spcBef>
              <a:spcAft>
                <a:spcPts val="0"/>
              </a:spcAft>
              <a:defRPr/>
            </a:pPr>
            <a:endParaRPr lang="en-US" b="1" dirty="0">
              <a:latin typeface="Comic Sans MS" pitchFamily="66" charset="0"/>
            </a:endParaRPr>
          </a:p>
          <a:p>
            <a:pPr fontAlgn="auto">
              <a:spcBef>
                <a:spcPts val="0"/>
              </a:spcBef>
              <a:spcAft>
                <a:spcPts val="0"/>
              </a:spcAft>
              <a:defRPr/>
            </a:pPr>
            <a:r>
              <a:rPr lang="en-US" b="1" dirty="0">
                <a:latin typeface="Comic Sans MS" pitchFamily="66" charset="0"/>
              </a:rPr>
              <a:t>Elliptic flow shows opposite nature of spectra.</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4"/>
          <p:cNvPicPr>
            <a:picLocks noChangeAspect="1" noChangeArrowheads="1"/>
          </p:cNvPicPr>
          <p:nvPr/>
        </p:nvPicPr>
        <p:blipFill>
          <a:blip r:embed="rId3"/>
          <a:srcRect/>
          <a:stretch>
            <a:fillRect/>
          </a:stretch>
        </p:blipFill>
        <p:spPr bwMode="auto">
          <a:xfrm>
            <a:off x="798513" y="185738"/>
            <a:ext cx="5629275" cy="3179762"/>
          </a:xfrm>
          <a:prstGeom prst="rect">
            <a:avLst/>
          </a:prstGeom>
          <a:noFill/>
          <a:ln w="9525">
            <a:noFill/>
            <a:miter lim="800000"/>
            <a:headEnd/>
            <a:tailEnd/>
          </a:ln>
        </p:spPr>
      </p:pic>
      <p:sp>
        <p:nvSpPr>
          <p:cNvPr id="7" name="Flowchart: Connector 6"/>
          <p:cNvSpPr/>
          <p:nvPr/>
        </p:nvSpPr>
        <p:spPr>
          <a:xfrm>
            <a:off x="4179888" y="3686175"/>
            <a:ext cx="1670050" cy="172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7"/>
          <p:cNvSpPr/>
          <p:nvPr/>
        </p:nvSpPr>
        <p:spPr>
          <a:xfrm>
            <a:off x="5043488" y="3708400"/>
            <a:ext cx="1670050" cy="172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9844 -0.00625 L -0.34844 -0.00625 " pathEditMode="relative" rAng="0" ptsTypes="AA">
                                      <p:cBhvr>
                                        <p:cTn id="6" dur="2000" fill="hold"/>
                                        <p:tgtEl>
                                          <p:spTgt spid="8"/>
                                        </p:tgtEl>
                                        <p:attrNameLst>
                                          <p:attrName>ppt_x</p:attrName>
                                          <p:attrName>ppt_y</p:attrName>
                                        </p:attrNameLst>
                                      </p:cBhvr>
                                      <p:rCtr x="-125" y="0"/>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465138" y="292100"/>
            <a:ext cx="8388350" cy="463550"/>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fontAlgn="auto">
              <a:spcBef>
                <a:spcPts val="1125"/>
              </a:spcBef>
              <a:spcAft>
                <a:spcPts val="0"/>
              </a:spcAft>
              <a:buClr>
                <a:srgbClr val="3A4CF8"/>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err="1">
                <a:solidFill>
                  <a:schemeClr val="accent2">
                    <a:lumMod val="50000"/>
                  </a:schemeClr>
                </a:solidFill>
                <a:effectLst>
                  <a:outerShdw blurRad="38100" dist="38100" dir="2700000" algn="tl">
                    <a:srgbClr val="000000">
                      <a:alpha val="43137"/>
                    </a:srgbClr>
                  </a:outerShdw>
                </a:effectLst>
                <a:latin typeface="Comic Sans MS" pitchFamily="66" charset="0"/>
              </a:rPr>
              <a:t>S.Turbide</a:t>
            </a:r>
            <a:r>
              <a:rPr lang="en-GB" sz="2400" b="1" dirty="0">
                <a:solidFill>
                  <a:schemeClr val="accent2">
                    <a:lumMod val="50000"/>
                  </a:schemeClr>
                </a:solidFill>
                <a:effectLst>
                  <a:outerShdw blurRad="38100" dist="38100" dir="2700000" algn="tl">
                    <a:srgbClr val="000000">
                      <a:alpha val="43137"/>
                    </a:srgbClr>
                  </a:outerShdw>
                </a:effectLst>
                <a:latin typeface="Comic Sans MS" pitchFamily="66" charset="0"/>
              </a:rPr>
              <a:t>, </a:t>
            </a:r>
            <a:r>
              <a:rPr lang="en-GB" sz="2400" b="1" dirty="0" err="1">
                <a:solidFill>
                  <a:schemeClr val="accent2">
                    <a:lumMod val="50000"/>
                  </a:schemeClr>
                </a:solidFill>
                <a:effectLst>
                  <a:outerShdw blurRad="38100" dist="38100" dir="2700000" algn="tl">
                    <a:srgbClr val="000000">
                      <a:alpha val="43137"/>
                    </a:srgbClr>
                  </a:outerShdw>
                </a:effectLst>
                <a:latin typeface="Comic Sans MS" pitchFamily="66" charset="0"/>
              </a:rPr>
              <a:t>C.Gale</a:t>
            </a:r>
            <a:r>
              <a:rPr lang="en-GB" sz="2400" b="1" dirty="0">
                <a:solidFill>
                  <a:schemeClr val="accent2">
                    <a:lumMod val="50000"/>
                  </a:schemeClr>
                </a:solidFill>
                <a:effectLst>
                  <a:outerShdw blurRad="38100" dist="38100" dir="2700000" algn="tl">
                    <a:srgbClr val="000000">
                      <a:alpha val="43137"/>
                    </a:srgbClr>
                  </a:outerShdw>
                </a:effectLst>
                <a:latin typeface="Comic Sans MS" pitchFamily="66" charset="0"/>
              </a:rPr>
              <a:t>, </a:t>
            </a:r>
            <a:r>
              <a:rPr lang="en-GB" sz="2400" b="1" dirty="0" err="1">
                <a:solidFill>
                  <a:schemeClr val="accent2">
                    <a:lumMod val="50000"/>
                  </a:schemeClr>
                </a:solidFill>
                <a:effectLst>
                  <a:outerShdw blurRad="38100" dist="38100" dir="2700000" algn="tl">
                    <a:srgbClr val="000000">
                      <a:alpha val="43137"/>
                    </a:srgbClr>
                  </a:outerShdw>
                </a:effectLst>
                <a:latin typeface="Comic Sans MS" pitchFamily="66" charset="0"/>
              </a:rPr>
              <a:t>R.J.Fries</a:t>
            </a:r>
            <a:r>
              <a:rPr lang="en-GB" sz="2400" b="1" dirty="0">
                <a:solidFill>
                  <a:schemeClr val="accent2">
                    <a:lumMod val="50000"/>
                  </a:schemeClr>
                </a:solidFill>
                <a:effectLst>
                  <a:outerShdw blurRad="38100" dist="38100" dir="2700000" algn="tl">
                    <a:srgbClr val="000000">
                      <a:alpha val="43137"/>
                    </a:srgbClr>
                  </a:outerShdw>
                </a:effectLst>
                <a:latin typeface="Comic Sans MS" pitchFamily="66" charset="0"/>
              </a:rPr>
              <a:t>, PRL 96 032303 (2006)</a:t>
            </a:r>
          </a:p>
        </p:txBody>
      </p:sp>
      <p:sp>
        <p:nvSpPr>
          <p:cNvPr id="19" name="Text Box 15"/>
          <p:cNvSpPr txBox="1">
            <a:spLocks noChangeArrowheads="1"/>
          </p:cNvSpPr>
          <p:nvPr/>
        </p:nvSpPr>
        <p:spPr bwMode="auto">
          <a:xfrm>
            <a:off x="681038" y="5253038"/>
            <a:ext cx="7635875" cy="925512"/>
          </a:xfrm>
          <a:prstGeom prst="rect">
            <a:avLst/>
          </a:prstGeom>
          <a:noFill/>
          <a:ln w="9525">
            <a:noFill/>
            <a:miter lim="800000"/>
            <a:headEnd/>
            <a:tailEnd/>
          </a:ln>
        </p:spPr>
        <p:txBody>
          <a:bodyPr lIns="90000" tIns="46800" rIns="90000" bIns="46800">
            <a:spAutoFit/>
          </a:bodyPr>
          <a:lstStyle/>
          <a:p>
            <a:pPr fontAlgn="auto">
              <a:spcBef>
                <a:spcPts val="1125"/>
              </a:spcBef>
              <a:spcAft>
                <a:spcPts val="0"/>
              </a:spcAft>
              <a:buClr>
                <a:srgbClr val="174C74"/>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174C74"/>
                </a:solidFill>
                <a:effectLst>
                  <a:outerShdw blurRad="38100" dist="38100" dir="2700000" algn="tl">
                    <a:srgbClr val="000000">
                      <a:alpha val="43137"/>
                    </a:srgbClr>
                  </a:outerShdw>
                </a:effectLst>
                <a:latin typeface="Comic Sans MS" pitchFamily="66" charset="0"/>
              </a:rPr>
              <a:t>Jets lose more energy where the medium is thicker - more jet-photon conversions (v</a:t>
            </a:r>
            <a:r>
              <a:rPr lang="en-GB" b="1" baseline="-25000" dirty="0">
                <a:solidFill>
                  <a:srgbClr val="174C74"/>
                </a:solidFill>
                <a:effectLst>
                  <a:outerShdw blurRad="38100" dist="38100" dir="2700000" algn="tl">
                    <a:srgbClr val="000000">
                      <a:alpha val="43137"/>
                    </a:srgbClr>
                  </a:outerShdw>
                </a:effectLst>
                <a:latin typeface="Comic Sans MS" pitchFamily="66" charset="0"/>
              </a:rPr>
              <a:t>2</a:t>
            </a:r>
            <a:r>
              <a:rPr lang="en-GB" b="1" dirty="0">
                <a:solidFill>
                  <a:srgbClr val="174C74"/>
                </a:solidFill>
                <a:effectLst>
                  <a:outerShdw blurRad="38100" dist="38100" dir="2700000" algn="tl">
                    <a:srgbClr val="000000">
                      <a:alpha val="43137"/>
                    </a:srgbClr>
                  </a:outerShdw>
                </a:effectLst>
                <a:latin typeface="Comic Sans MS" pitchFamily="66" charset="0"/>
              </a:rPr>
              <a:t>&lt;0), + photons from fragmentation of quenched jets (v</a:t>
            </a:r>
            <a:r>
              <a:rPr lang="en-GB" b="1" baseline="-25000" dirty="0">
                <a:solidFill>
                  <a:srgbClr val="174C74"/>
                </a:solidFill>
                <a:effectLst>
                  <a:outerShdw blurRad="38100" dist="38100" dir="2700000" algn="tl">
                    <a:srgbClr val="000000">
                      <a:alpha val="43137"/>
                    </a:srgbClr>
                  </a:outerShdw>
                </a:effectLst>
                <a:latin typeface="Comic Sans MS" pitchFamily="66" charset="0"/>
              </a:rPr>
              <a:t>2</a:t>
            </a:r>
            <a:r>
              <a:rPr lang="en-GB" b="1" dirty="0">
                <a:solidFill>
                  <a:srgbClr val="174C74"/>
                </a:solidFill>
                <a:effectLst>
                  <a:outerShdw blurRad="38100" dist="38100" dir="2700000" algn="tl">
                    <a:srgbClr val="000000">
                      <a:alpha val="43137"/>
                    </a:srgbClr>
                  </a:outerShdw>
                </a:effectLst>
                <a:latin typeface="Comic Sans MS" pitchFamily="66" charset="0"/>
              </a:rPr>
              <a:t>&gt;0) </a:t>
            </a:r>
          </a:p>
        </p:txBody>
      </p:sp>
      <p:pic>
        <p:nvPicPr>
          <p:cNvPr id="67588" name="Picture 16"/>
          <p:cNvPicPr>
            <a:picLocks noChangeAspect="1" noChangeArrowheads="1"/>
          </p:cNvPicPr>
          <p:nvPr/>
        </p:nvPicPr>
        <p:blipFill>
          <a:blip r:embed="rId3"/>
          <a:srcRect/>
          <a:stretch>
            <a:fillRect/>
          </a:stretch>
        </p:blipFill>
        <p:spPr bwMode="auto">
          <a:xfrm>
            <a:off x="1287463" y="954088"/>
            <a:ext cx="6289675" cy="4094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1878013" y="5280025"/>
            <a:ext cx="4513262" cy="1243013"/>
            <a:chOff x="1248" y="2832"/>
            <a:chExt cx="2824" cy="783"/>
          </a:xfrm>
        </p:grpSpPr>
        <p:sp>
          <p:nvSpPr>
            <p:cNvPr id="3" name="Text Box 5"/>
            <p:cNvSpPr txBox="1">
              <a:spLocks noChangeArrowheads="1"/>
            </p:cNvSpPr>
            <p:nvPr/>
          </p:nvSpPr>
          <p:spPr bwMode="auto">
            <a:xfrm>
              <a:off x="1248" y="3168"/>
              <a:ext cx="1104" cy="2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600" b="1" dirty="0">
                  <a:solidFill>
                    <a:schemeClr val="tx1">
                      <a:lumMod val="95000"/>
                      <a:lumOff val="5000"/>
                    </a:schemeClr>
                  </a:solidFill>
                  <a:latin typeface="Comic Sans MS" pitchFamily="66" charset="0"/>
                </a:rPr>
                <a:t>v</a:t>
              </a:r>
              <a:r>
                <a:rPr lang="en-US" sz="1600" b="1" baseline="-25000" dirty="0">
                  <a:solidFill>
                    <a:schemeClr val="tx1">
                      <a:lumMod val="95000"/>
                      <a:lumOff val="5000"/>
                    </a:schemeClr>
                  </a:solidFill>
                  <a:latin typeface="Comic Sans MS" pitchFamily="66" charset="0"/>
                </a:rPr>
                <a:t>2</a:t>
              </a:r>
              <a:r>
                <a:rPr lang="en-US" sz="1600" b="1" dirty="0">
                  <a:solidFill>
                    <a:schemeClr val="tx1">
                      <a:lumMod val="95000"/>
                      <a:lumOff val="5000"/>
                    </a:schemeClr>
                  </a:solidFill>
                  <a:latin typeface="Comic Sans MS" pitchFamily="66" charset="0"/>
                </a:rPr>
                <a:t>(</a:t>
              </a:r>
              <a:r>
                <a:rPr lang="en-US" sz="1600" b="1" dirty="0" err="1">
                  <a:solidFill>
                    <a:schemeClr val="tx1">
                      <a:lumMod val="95000"/>
                      <a:lumOff val="5000"/>
                    </a:schemeClr>
                  </a:solidFill>
                  <a:latin typeface="Comic Sans MS" pitchFamily="66" charset="0"/>
                </a:rPr>
                <a:t>p</a:t>
              </a:r>
              <a:r>
                <a:rPr lang="en-US" sz="1600" b="1" baseline="-25000" dirty="0" err="1">
                  <a:solidFill>
                    <a:schemeClr val="tx1">
                      <a:lumMod val="95000"/>
                      <a:lumOff val="5000"/>
                    </a:schemeClr>
                  </a:solidFill>
                  <a:latin typeface="Comic Sans MS" pitchFamily="66" charset="0"/>
                </a:rPr>
                <a:t>T</a:t>
              </a:r>
              <a:r>
                <a:rPr lang="en-US" sz="1600" b="1" dirty="0" err="1">
                  <a:solidFill>
                    <a:schemeClr val="tx1">
                      <a:lumMod val="95000"/>
                      <a:lumOff val="5000"/>
                    </a:schemeClr>
                  </a:solidFill>
                  <a:latin typeface="Comic Sans MS" pitchFamily="66" charset="0"/>
                </a:rPr>
                <a:t>,b</a:t>
              </a:r>
              <a:r>
                <a:rPr lang="en-US" sz="1600" b="1" dirty="0">
                  <a:solidFill>
                    <a:schemeClr val="tx1">
                      <a:lumMod val="95000"/>
                      <a:lumOff val="5000"/>
                    </a:schemeClr>
                  </a:solidFill>
                  <a:latin typeface="Comic Sans MS" pitchFamily="66" charset="0"/>
                </a:rPr>
                <a:t>) =</a:t>
              </a:r>
            </a:p>
          </p:txBody>
        </p:sp>
        <p:sp>
          <p:nvSpPr>
            <p:cNvPr id="5129" name="Text Box 6"/>
            <p:cNvSpPr txBox="1">
              <a:spLocks noChangeArrowheads="1"/>
            </p:cNvSpPr>
            <p:nvPr/>
          </p:nvSpPr>
          <p:spPr bwMode="auto">
            <a:xfrm>
              <a:off x="1960" y="2987"/>
              <a:ext cx="2112" cy="213"/>
            </a:xfrm>
            <a:prstGeom prst="rect">
              <a:avLst/>
            </a:prstGeom>
            <a:noFill/>
            <a:ln w="9525">
              <a:noFill/>
              <a:miter lim="800000"/>
              <a:headEnd/>
              <a:tailEnd/>
            </a:ln>
          </p:spPr>
          <p:txBody>
            <a:bodyPr>
              <a:spAutoFit/>
            </a:bodyPr>
            <a:lstStyle/>
            <a:p>
              <a:r>
                <a:rPr lang="en-US" sz="1600" b="1">
                  <a:latin typeface="Comic Sans MS" pitchFamily="66" charset="0"/>
                  <a:sym typeface="Symbol" pitchFamily="18" charset="2"/>
                </a:rPr>
                <a:t> d cos(2)</a:t>
              </a:r>
              <a:endParaRPr lang="en-US" sz="1600" b="1" baseline="30000">
                <a:latin typeface="Comic Sans MS" pitchFamily="66" charset="0"/>
                <a:sym typeface="Symbol" pitchFamily="18" charset="2"/>
              </a:endParaRPr>
            </a:p>
          </p:txBody>
        </p:sp>
        <p:sp>
          <p:nvSpPr>
            <p:cNvPr id="5130" name="Text Box 7"/>
            <p:cNvSpPr txBox="1">
              <a:spLocks noChangeArrowheads="1"/>
            </p:cNvSpPr>
            <p:nvPr/>
          </p:nvSpPr>
          <p:spPr bwMode="auto">
            <a:xfrm>
              <a:off x="2803" y="2832"/>
              <a:ext cx="749" cy="368"/>
            </a:xfrm>
            <a:prstGeom prst="rect">
              <a:avLst/>
            </a:prstGeom>
            <a:noFill/>
            <a:ln w="9525">
              <a:noFill/>
              <a:miter lim="800000"/>
              <a:headEnd/>
              <a:tailEnd/>
            </a:ln>
          </p:spPr>
          <p:txBody>
            <a:bodyPr wrap="none">
              <a:spAutoFit/>
            </a:bodyPr>
            <a:lstStyle/>
            <a:p>
              <a:r>
                <a:rPr lang="en-US" sz="1600" b="1">
                  <a:latin typeface="Comic Sans MS" pitchFamily="66" charset="0"/>
                </a:rPr>
                <a:t>dN(b)</a:t>
              </a:r>
            </a:p>
            <a:p>
              <a:r>
                <a:rPr lang="en-US" sz="1600" b="1">
                  <a:latin typeface="Comic Sans MS" pitchFamily="66" charset="0"/>
                </a:rPr>
                <a:t>p</a:t>
              </a:r>
              <a:r>
                <a:rPr lang="en-US" sz="1600" b="1" baseline="-25000">
                  <a:latin typeface="Comic Sans MS" pitchFamily="66" charset="0"/>
                </a:rPr>
                <a:t>T</a:t>
              </a:r>
              <a:r>
                <a:rPr lang="en-US" sz="1600" b="1">
                  <a:latin typeface="Comic Sans MS" pitchFamily="66" charset="0"/>
                </a:rPr>
                <a:t>dp</a:t>
              </a:r>
              <a:r>
                <a:rPr lang="en-US" sz="1600" b="1" baseline="-25000">
                  <a:latin typeface="Comic Sans MS" pitchFamily="66" charset="0"/>
                </a:rPr>
                <a:t>T</a:t>
              </a:r>
              <a:r>
                <a:rPr lang="en-US" sz="1600" b="1">
                  <a:latin typeface="Comic Sans MS" pitchFamily="66" charset="0"/>
                </a:rPr>
                <a:t>dyd</a:t>
              </a:r>
              <a:r>
                <a:rPr lang="en-US" sz="1600" b="1">
                  <a:latin typeface="Comic Sans MS" pitchFamily="66" charset="0"/>
                  <a:sym typeface="Symbol" pitchFamily="18" charset="2"/>
                </a:rPr>
                <a:t></a:t>
              </a:r>
            </a:p>
          </p:txBody>
        </p:sp>
        <p:sp>
          <p:nvSpPr>
            <p:cNvPr id="6" name="Line 8"/>
            <p:cNvSpPr>
              <a:spLocks noChangeShapeType="1"/>
            </p:cNvSpPr>
            <p:nvPr/>
          </p:nvSpPr>
          <p:spPr bwMode="auto">
            <a:xfrm>
              <a:off x="2803" y="3024"/>
              <a:ext cx="961" cy="0"/>
            </a:xfrm>
            <a:prstGeom prst="line">
              <a:avLst/>
            </a:prstGeom>
            <a:noFill/>
            <a:ln w="28575">
              <a:solidFill>
                <a:srgbClr val="CC3300"/>
              </a:solidFill>
              <a:round/>
              <a:headEnd/>
              <a:tailEnd/>
            </a:ln>
            <a:effectLst/>
          </p:spPr>
          <p:txBody>
            <a:bodyPr>
              <a:spAutoFit/>
            </a:bodyPr>
            <a:lstStyle/>
            <a:p>
              <a:pPr fontAlgn="auto">
                <a:spcBef>
                  <a:spcPts val="0"/>
                </a:spcBef>
                <a:spcAft>
                  <a:spcPts val="0"/>
                </a:spcAft>
                <a:defRPr/>
              </a:pPr>
              <a:endParaRPr lang="en-US" sz="1600">
                <a:solidFill>
                  <a:schemeClr val="accent4">
                    <a:lumMod val="75000"/>
                  </a:schemeClr>
                </a:solidFill>
                <a:latin typeface="+mn-lt"/>
              </a:endParaRPr>
            </a:p>
          </p:txBody>
        </p:sp>
        <p:sp>
          <p:nvSpPr>
            <p:cNvPr id="7" name="Line 9"/>
            <p:cNvSpPr>
              <a:spLocks noChangeShapeType="1"/>
            </p:cNvSpPr>
            <p:nvPr/>
          </p:nvSpPr>
          <p:spPr bwMode="auto">
            <a:xfrm>
              <a:off x="1960" y="3248"/>
              <a:ext cx="2112" cy="29"/>
            </a:xfrm>
            <a:prstGeom prst="line">
              <a:avLst/>
            </a:prstGeom>
            <a:noFill/>
            <a:ln w="28575">
              <a:solidFill>
                <a:srgbClr val="CC3300"/>
              </a:solidFill>
              <a:round/>
              <a:headEnd/>
              <a:tailEnd/>
            </a:ln>
            <a:effectLst/>
          </p:spPr>
          <p:txBody>
            <a:bodyPr>
              <a:spAutoFit/>
            </a:bodyPr>
            <a:lstStyle/>
            <a:p>
              <a:pPr fontAlgn="auto">
                <a:spcBef>
                  <a:spcPts val="0"/>
                </a:spcBef>
                <a:spcAft>
                  <a:spcPts val="0"/>
                </a:spcAft>
                <a:defRPr/>
              </a:pPr>
              <a:endParaRPr lang="en-US" sz="1600">
                <a:solidFill>
                  <a:schemeClr val="accent4">
                    <a:lumMod val="75000"/>
                  </a:schemeClr>
                </a:solidFill>
                <a:latin typeface="+mn-lt"/>
              </a:endParaRPr>
            </a:p>
          </p:txBody>
        </p:sp>
        <p:sp>
          <p:nvSpPr>
            <p:cNvPr id="5133" name="Rectangle 10"/>
            <p:cNvSpPr>
              <a:spLocks noChangeArrowheads="1"/>
            </p:cNvSpPr>
            <p:nvPr/>
          </p:nvSpPr>
          <p:spPr bwMode="auto">
            <a:xfrm>
              <a:off x="2241" y="3324"/>
              <a:ext cx="152" cy="213"/>
            </a:xfrm>
            <a:prstGeom prst="rect">
              <a:avLst/>
            </a:prstGeom>
            <a:noFill/>
            <a:ln w="9525">
              <a:noFill/>
              <a:miter lim="800000"/>
              <a:headEnd/>
              <a:tailEnd/>
            </a:ln>
          </p:spPr>
          <p:txBody>
            <a:bodyPr wrap="none">
              <a:spAutoFit/>
            </a:bodyPr>
            <a:lstStyle/>
            <a:p>
              <a:r>
                <a:rPr lang="en-US" sz="1600" b="1">
                  <a:latin typeface="Comic Sans MS" pitchFamily="66" charset="0"/>
                  <a:sym typeface="Symbol" pitchFamily="18" charset="2"/>
                </a:rPr>
                <a:t></a:t>
              </a:r>
            </a:p>
          </p:txBody>
        </p:sp>
        <p:sp>
          <p:nvSpPr>
            <p:cNvPr id="5134" name="Rectangle 11"/>
            <p:cNvSpPr>
              <a:spLocks noChangeArrowheads="1"/>
            </p:cNvSpPr>
            <p:nvPr/>
          </p:nvSpPr>
          <p:spPr bwMode="auto">
            <a:xfrm>
              <a:off x="2317" y="3324"/>
              <a:ext cx="270" cy="213"/>
            </a:xfrm>
            <a:prstGeom prst="rect">
              <a:avLst/>
            </a:prstGeom>
            <a:noFill/>
            <a:ln w="9525">
              <a:noFill/>
              <a:miter lim="800000"/>
              <a:headEnd/>
              <a:tailEnd/>
            </a:ln>
          </p:spPr>
          <p:txBody>
            <a:bodyPr wrap="none">
              <a:spAutoFit/>
            </a:bodyPr>
            <a:lstStyle/>
            <a:p>
              <a:r>
                <a:rPr lang="en-US" sz="1600" b="1">
                  <a:latin typeface="Comic Sans MS" pitchFamily="66" charset="0"/>
                  <a:sym typeface="Symbol" pitchFamily="18" charset="2"/>
                </a:rPr>
                <a:t>d</a:t>
              </a:r>
            </a:p>
          </p:txBody>
        </p:sp>
        <p:sp>
          <p:nvSpPr>
            <p:cNvPr id="10" name="Text Box 12"/>
            <p:cNvSpPr txBox="1">
              <a:spLocks noChangeArrowheads="1"/>
            </p:cNvSpPr>
            <p:nvPr/>
          </p:nvSpPr>
          <p:spPr bwMode="auto">
            <a:xfrm>
              <a:off x="2644" y="3247"/>
              <a:ext cx="749" cy="36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600" b="1" dirty="0" err="1">
                  <a:latin typeface="Comic Sans MS" pitchFamily="66" charset="0"/>
                </a:rPr>
                <a:t>dN</a:t>
              </a:r>
              <a:r>
                <a:rPr lang="en-US" sz="1600" b="1" dirty="0">
                  <a:latin typeface="Comic Sans MS" pitchFamily="66" charset="0"/>
                </a:rPr>
                <a:t>(b</a:t>
              </a:r>
              <a:r>
                <a:rPr lang="en-US" sz="1600" b="1" dirty="0">
                  <a:effectLst>
                    <a:outerShdw blurRad="38100" dist="38100" dir="2700000" algn="tl">
                      <a:srgbClr val="000000">
                        <a:alpha val="43137"/>
                      </a:srgbClr>
                    </a:outerShdw>
                  </a:effectLst>
                  <a:latin typeface="Comic Sans MS" pitchFamily="66" charset="0"/>
                </a:rPr>
                <a:t>)</a:t>
              </a:r>
            </a:p>
            <a:p>
              <a:pPr fontAlgn="auto">
                <a:spcBef>
                  <a:spcPts val="0"/>
                </a:spcBef>
                <a:spcAft>
                  <a:spcPts val="0"/>
                </a:spcAft>
                <a:defRPr/>
              </a:pPr>
              <a:r>
                <a:rPr lang="en-US" sz="1600" b="1" dirty="0" err="1">
                  <a:latin typeface="Comic Sans MS" pitchFamily="66" charset="0"/>
                </a:rPr>
                <a:t>p</a:t>
              </a:r>
              <a:r>
                <a:rPr lang="en-US" sz="1600" b="1" baseline="-25000" dirty="0" err="1">
                  <a:latin typeface="Comic Sans MS" pitchFamily="66" charset="0"/>
                </a:rPr>
                <a:t>T</a:t>
              </a:r>
              <a:r>
                <a:rPr lang="en-US" sz="1600" b="1" dirty="0" err="1">
                  <a:latin typeface="Comic Sans MS" pitchFamily="66" charset="0"/>
                </a:rPr>
                <a:t>dp</a:t>
              </a:r>
              <a:r>
                <a:rPr lang="en-US" sz="1600" b="1" baseline="-25000" dirty="0" err="1">
                  <a:latin typeface="Comic Sans MS" pitchFamily="66" charset="0"/>
                </a:rPr>
                <a:t>T</a:t>
              </a:r>
              <a:r>
                <a:rPr lang="en-US" sz="1600" b="1" dirty="0" err="1">
                  <a:latin typeface="Comic Sans MS" pitchFamily="66" charset="0"/>
                </a:rPr>
                <a:t>dyd</a:t>
              </a:r>
              <a:r>
                <a:rPr lang="en-US" sz="1600" b="1" dirty="0">
                  <a:effectLst>
                    <a:outerShdw blurRad="38100" dist="38100" dir="2700000" algn="tl">
                      <a:srgbClr val="000000">
                        <a:alpha val="43137"/>
                      </a:srgbClr>
                    </a:outerShdw>
                  </a:effectLst>
                  <a:latin typeface="Comic Sans MS" pitchFamily="66" charset="0"/>
                  <a:sym typeface="Symbol" pitchFamily="18" charset="2"/>
                </a:rPr>
                <a:t></a:t>
              </a:r>
            </a:p>
          </p:txBody>
        </p:sp>
        <p:sp>
          <p:nvSpPr>
            <p:cNvPr id="11" name="Line 13"/>
            <p:cNvSpPr>
              <a:spLocks noChangeShapeType="1"/>
            </p:cNvSpPr>
            <p:nvPr/>
          </p:nvSpPr>
          <p:spPr bwMode="auto">
            <a:xfrm rot="120000" flipV="1">
              <a:off x="2588" y="3437"/>
              <a:ext cx="867" cy="29"/>
            </a:xfrm>
            <a:prstGeom prst="line">
              <a:avLst/>
            </a:prstGeom>
            <a:noFill/>
            <a:ln w="28575">
              <a:solidFill>
                <a:srgbClr val="CC3300"/>
              </a:solidFill>
              <a:round/>
              <a:headEnd/>
              <a:tailEnd/>
            </a:ln>
            <a:effectLst/>
          </p:spPr>
          <p:txBody>
            <a:bodyPr>
              <a:spAutoFit/>
            </a:bodyPr>
            <a:lstStyle/>
            <a:p>
              <a:pPr fontAlgn="auto">
                <a:spcBef>
                  <a:spcPts val="0"/>
                </a:spcBef>
                <a:spcAft>
                  <a:spcPts val="0"/>
                </a:spcAft>
                <a:defRPr/>
              </a:pPr>
              <a:endParaRPr lang="en-US" sz="1600">
                <a:solidFill>
                  <a:schemeClr val="accent4">
                    <a:lumMod val="75000"/>
                  </a:schemeClr>
                </a:solidFill>
                <a:latin typeface="+mn-lt"/>
              </a:endParaRPr>
            </a:p>
          </p:txBody>
        </p:sp>
      </p:grpSp>
      <p:graphicFrame>
        <p:nvGraphicFramePr>
          <p:cNvPr id="5122" name="Object 2"/>
          <p:cNvGraphicFramePr>
            <a:graphicFrameLocks noChangeAspect="1"/>
          </p:cNvGraphicFramePr>
          <p:nvPr/>
        </p:nvGraphicFramePr>
        <p:xfrm>
          <a:off x="638175" y="398463"/>
          <a:ext cx="7881938" cy="1130300"/>
        </p:xfrm>
        <a:graphic>
          <a:graphicData uri="http://schemas.openxmlformats.org/presentationml/2006/ole">
            <p:oleObj spid="_x0000_s5122" name="Equation" r:id="rId3" imgW="7327800" imgH="1130040" progId="Equation.3">
              <p:embed/>
            </p:oleObj>
          </a:graphicData>
        </a:graphic>
      </p:graphicFrame>
      <p:sp>
        <p:nvSpPr>
          <p:cNvPr id="14" name="TextBox 13"/>
          <p:cNvSpPr txBox="1"/>
          <p:nvPr/>
        </p:nvSpPr>
        <p:spPr>
          <a:xfrm>
            <a:off x="769938" y="4021138"/>
            <a:ext cx="7499350" cy="338137"/>
          </a:xfrm>
          <a:prstGeom prst="rect">
            <a:avLst/>
          </a:prstGeom>
          <a:noFill/>
        </p:spPr>
        <p:txBody>
          <a:bodyPr>
            <a:spAutoFit/>
          </a:bodyPr>
          <a:lstStyle/>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   only even terms (v</a:t>
            </a:r>
            <a:r>
              <a:rPr lang="en-US" sz="1600" b="1" baseline="-25000" dirty="0">
                <a:solidFill>
                  <a:srgbClr val="C00000"/>
                </a:solidFill>
                <a:effectLst>
                  <a:outerShdw blurRad="38100" dist="38100" dir="2700000" algn="tl">
                    <a:srgbClr val="000000">
                      <a:alpha val="43137"/>
                    </a:srgbClr>
                  </a:outerShdw>
                </a:effectLst>
                <a:latin typeface="Comic Sans MS" pitchFamily="66" charset="0"/>
              </a:rPr>
              <a:t>2</a:t>
            </a:r>
            <a:r>
              <a:rPr lang="en-US" sz="1600" b="1" dirty="0">
                <a:solidFill>
                  <a:srgbClr val="C00000"/>
                </a:solidFill>
                <a:effectLst>
                  <a:outerShdw blurRad="38100" dist="38100" dir="2700000" algn="tl">
                    <a:srgbClr val="000000">
                      <a:alpha val="43137"/>
                    </a:srgbClr>
                  </a:outerShdw>
                </a:effectLst>
                <a:latin typeface="Comic Sans MS" pitchFamily="66" charset="0"/>
              </a:rPr>
              <a:t>,v</a:t>
            </a:r>
            <a:r>
              <a:rPr lang="en-US" sz="1600" b="1" baseline="-25000" dirty="0">
                <a:solidFill>
                  <a:srgbClr val="C00000"/>
                </a:solidFill>
                <a:effectLst>
                  <a:outerShdw blurRad="38100" dist="38100" dir="2700000" algn="tl">
                    <a:srgbClr val="000000">
                      <a:alpha val="43137"/>
                    </a:srgbClr>
                  </a:outerShdw>
                </a:effectLst>
                <a:latin typeface="Comic Sans MS" pitchFamily="66" charset="0"/>
              </a:rPr>
              <a:t>4</a:t>
            </a:r>
            <a:r>
              <a:rPr lang="en-US" sz="1600" b="1" dirty="0">
                <a:solidFill>
                  <a:srgbClr val="C00000"/>
                </a:solidFill>
                <a:effectLst>
                  <a:outerShdw blurRad="38100" dist="38100" dir="2700000" algn="tl">
                    <a:srgbClr val="000000">
                      <a:alpha val="43137"/>
                    </a:srgbClr>
                  </a:outerShdw>
                </a:effectLst>
                <a:latin typeface="Comic Sans MS" pitchFamily="66" charset="0"/>
              </a:rPr>
              <a:t>, . . . .) survive in the above series.</a:t>
            </a:r>
          </a:p>
        </p:txBody>
      </p:sp>
      <p:sp>
        <p:nvSpPr>
          <p:cNvPr id="18" name="TextBox 17"/>
          <p:cNvSpPr txBox="1"/>
          <p:nvPr/>
        </p:nvSpPr>
        <p:spPr>
          <a:xfrm>
            <a:off x="739775" y="2322513"/>
            <a:ext cx="7629525" cy="1570037"/>
          </a:xfrm>
          <a:prstGeom prst="rect">
            <a:avLst/>
          </a:prstGeom>
          <a:noFill/>
        </p:spPr>
        <p:txBody>
          <a:bodyPr wrap="none">
            <a:spAutoFit/>
          </a:bodyPr>
          <a:lstStyle/>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Systems evolution is mirror symmetric with respect to the reaction plane.</a:t>
            </a:r>
          </a:p>
          <a:p>
            <a:pPr fontAlgn="auto">
              <a:spcBef>
                <a:spcPts val="0"/>
              </a:spcBef>
              <a:spcAft>
                <a:spcPts val="0"/>
              </a:spcAft>
              <a:defRPr/>
            </a:pPr>
            <a:endParaRPr lang="en-US" sz="1600" b="1" dirty="0">
              <a:solidFill>
                <a:srgbClr val="C000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Thus observable under investigation respect the symmetry f(</a:t>
            </a:r>
            <a:r>
              <a:rPr lang="en-US" sz="1600" b="1" dirty="0">
                <a:solidFill>
                  <a:srgbClr val="C00000"/>
                </a:solidFill>
                <a:effectLst>
                  <a:outerShdw blurRad="38100" dist="38100" dir="2700000" algn="tl">
                    <a:srgbClr val="000000">
                      <a:alpha val="43137"/>
                    </a:srgbClr>
                  </a:outerShdw>
                </a:effectLst>
                <a:latin typeface="Symbol" pitchFamily="18" charset="2"/>
              </a:rPr>
              <a:t>f</a:t>
            </a:r>
            <a:r>
              <a:rPr lang="en-US" sz="1600" b="1" dirty="0">
                <a:solidFill>
                  <a:srgbClr val="C00000"/>
                </a:solidFill>
                <a:effectLst>
                  <a:outerShdw blurRad="38100" dist="38100" dir="2700000" algn="tl">
                    <a:srgbClr val="000000">
                      <a:alpha val="43137"/>
                    </a:srgbClr>
                  </a:outerShdw>
                </a:effectLst>
                <a:latin typeface="Comic Sans MS" pitchFamily="66" charset="0"/>
              </a:rPr>
              <a:t>)=f(</a:t>
            </a:r>
            <a:r>
              <a:rPr lang="en-US" sz="1600" b="1" dirty="0">
                <a:solidFill>
                  <a:srgbClr val="C00000"/>
                </a:solidFill>
                <a:effectLst>
                  <a:outerShdw blurRad="38100" dist="38100" dir="2700000" algn="tl">
                    <a:srgbClr val="000000">
                      <a:alpha val="43137"/>
                    </a:srgbClr>
                  </a:outerShdw>
                </a:effectLst>
                <a:latin typeface="Symbol" pitchFamily="18" charset="2"/>
              </a:rPr>
              <a:t>-f</a:t>
            </a:r>
            <a:r>
              <a:rPr lang="en-US" sz="1600" b="1" dirty="0">
                <a:solidFill>
                  <a:srgbClr val="C00000"/>
                </a:solidFill>
                <a:effectLst>
                  <a:outerShdw blurRad="38100" dist="38100" dir="2700000" algn="tl">
                    <a:srgbClr val="000000">
                      <a:alpha val="43137"/>
                    </a:srgbClr>
                  </a:outerShdw>
                </a:effectLst>
                <a:latin typeface="Comic Sans MS" pitchFamily="66" charset="0"/>
              </a:rPr>
              <a:t>),</a:t>
            </a:r>
          </a:p>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 sin terms will not appear in the above equation.</a:t>
            </a:r>
          </a:p>
          <a:p>
            <a:pPr fontAlgn="auto">
              <a:spcBef>
                <a:spcPts val="0"/>
              </a:spcBef>
              <a:spcAft>
                <a:spcPts val="0"/>
              </a:spcAft>
              <a:defRPr/>
            </a:pPr>
            <a:endParaRPr lang="en-US" sz="1600" b="1" dirty="0">
              <a:solidFill>
                <a:srgbClr val="C00000"/>
              </a:solidFill>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sz="1600" b="1" dirty="0">
                <a:solidFill>
                  <a:srgbClr val="C00000"/>
                </a:solidFill>
                <a:effectLst>
                  <a:outerShdw blurRad="38100" dist="38100" dir="2700000" algn="tl">
                    <a:srgbClr val="000000">
                      <a:alpha val="43137"/>
                    </a:srgbClr>
                  </a:outerShdw>
                </a:effectLst>
                <a:latin typeface="Comic Sans MS" pitchFamily="66" charset="0"/>
              </a:rPr>
              <a:t>For reflection symmetry in the transverse plane,  f(</a:t>
            </a:r>
            <a:r>
              <a:rPr lang="en-US" sz="1600" b="1" dirty="0">
                <a:solidFill>
                  <a:srgbClr val="C00000"/>
                </a:solidFill>
                <a:effectLst>
                  <a:outerShdw blurRad="38100" dist="38100" dir="2700000" algn="tl">
                    <a:srgbClr val="000000">
                      <a:alpha val="43137"/>
                    </a:srgbClr>
                  </a:outerShdw>
                </a:effectLst>
                <a:latin typeface="Symbol" pitchFamily="18" charset="2"/>
              </a:rPr>
              <a:t>f</a:t>
            </a:r>
            <a:r>
              <a:rPr lang="en-US" sz="1600" b="1" dirty="0">
                <a:solidFill>
                  <a:srgbClr val="C00000"/>
                </a:solidFill>
                <a:effectLst>
                  <a:outerShdw blurRad="38100" dist="38100" dir="2700000" algn="tl">
                    <a:srgbClr val="000000">
                      <a:alpha val="43137"/>
                    </a:srgbClr>
                  </a:outerShdw>
                </a:effectLst>
                <a:latin typeface="Comic Sans MS" pitchFamily="66" charset="0"/>
              </a:rPr>
              <a:t>)=f(</a:t>
            </a:r>
            <a:r>
              <a:rPr lang="en-US" sz="1600" b="1" dirty="0" err="1">
                <a:solidFill>
                  <a:srgbClr val="C00000"/>
                </a:solidFill>
                <a:effectLst>
                  <a:outerShdw blurRad="38100" dist="38100" dir="2700000" algn="tl">
                    <a:srgbClr val="000000">
                      <a:alpha val="43137"/>
                    </a:srgbClr>
                  </a:outerShdw>
                </a:effectLst>
                <a:latin typeface="Symbol" pitchFamily="18" charset="2"/>
              </a:rPr>
              <a:t>p+f</a:t>
            </a:r>
            <a:r>
              <a:rPr lang="en-US" sz="1600" b="1" dirty="0">
                <a:solidFill>
                  <a:srgbClr val="C00000"/>
                </a:solidFill>
                <a:effectLst>
                  <a:outerShdw blurRad="38100" dist="38100" dir="2700000" algn="tl">
                    <a:srgbClr val="000000">
                      <a:alpha val="43137"/>
                    </a:srgbClr>
                  </a:outerShdw>
                </a:effectLst>
                <a:latin typeface="Comic Sans MS" pitchFamily="66" charset="0"/>
              </a:rPr>
              <a:t>)</a:t>
            </a:r>
          </a:p>
        </p:txBody>
      </p:sp>
      <p:graphicFrame>
        <p:nvGraphicFramePr>
          <p:cNvPr id="5123" name="Object 3"/>
          <p:cNvGraphicFramePr>
            <a:graphicFrameLocks noChangeAspect="1"/>
          </p:cNvGraphicFramePr>
          <p:nvPr/>
        </p:nvGraphicFramePr>
        <p:xfrm>
          <a:off x="808038" y="4462463"/>
          <a:ext cx="7556500" cy="622300"/>
        </p:xfrm>
        <a:graphic>
          <a:graphicData uri="http://schemas.openxmlformats.org/presentationml/2006/ole">
            <p:oleObj spid="_x0000_s5123" name="Equation" r:id="rId4" imgW="7556400" imgH="622080" progId="Equation.3">
              <p:embed/>
            </p:oleObj>
          </a:graphicData>
        </a:graphic>
      </p:graphicFrame>
      <p:sp>
        <p:nvSpPr>
          <p:cNvPr id="16" name="Rectangle 15"/>
          <p:cNvSpPr/>
          <p:nvPr/>
        </p:nvSpPr>
        <p:spPr>
          <a:xfrm>
            <a:off x="804863" y="1727200"/>
            <a:ext cx="7250112" cy="369888"/>
          </a:xfrm>
          <a:prstGeom prst="rect">
            <a:avLst/>
          </a:prstGeom>
        </p:spPr>
        <p:txBody>
          <a:bodyPr>
            <a:spAutoFit/>
          </a:bodyPr>
          <a:lstStyle/>
          <a:p>
            <a:pPr fontAlgn="auto">
              <a:spcBef>
                <a:spcPts val="0"/>
              </a:spcBef>
              <a:spcAft>
                <a:spcPts val="0"/>
              </a:spcAft>
              <a:defRPr/>
            </a:pPr>
            <a:r>
              <a:rPr lang="en-US" b="1" dirty="0">
                <a:solidFill>
                  <a:srgbClr val="C00000"/>
                </a:solidFill>
                <a:effectLst>
                  <a:outerShdw blurRad="38100" dist="38100" dir="2700000" algn="tl">
                    <a:srgbClr val="000000">
                      <a:alpha val="43137"/>
                    </a:srgbClr>
                  </a:outerShdw>
                </a:effectLst>
                <a:latin typeface="Comic Sans MS" pitchFamily="66" charset="0"/>
              </a:rPr>
              <a:t>At mid rapidity  (y=0) and for collision of same type of nuclei, </a:t>
            </a:r>
            <a:endParaRPr lang="en-US" dirty="0">
              <a:latin typeface="+mn-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2"/>
          <p:cNvSpPr txBox="1">
            <a:spLocks noChangeArrowheads="1"/>
          </p:cNvSpPr>
          <p:nvPr/>
        </p:nvSpPr>
        <p:spPr bwMode="auto">
          <a:xfrm>
            <a:off x="319088" y="546100"/>
            <a:ext cx="8593137" cy="430213"/>
          </a:xfrm>
          <a:prstGeom prst="rect">
            <a:avLst/>
          </a:prstGeom>
          <a:solidFill>
            <a:srgbClr val="C00000"/>
          </a:solidFill>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200" b="1" dirty="0">
                <a:solidFill>
                  <a:schemeClr val="accent4">
                    <a:lumMod val="40000"/>
                    <a:lumOff val="60000"/>
                  </a:schemeClr>
                </a:solidFill>
                <a:latin typeface="Comic Sans MS" pitchFamily="66" charset="0"/>
              </a:rPr>
              <a:t> </a:t>
            </a:r>
            <a:r>
              <a:rPr lang="en-US" sz="2200" b="1" dirty="0">
                <a:solidFill>
                  <a:srgbClr val="FFFFCC"/>
                </a:solidFill>
                <a:latin typeface="Comic Sans MS" pitchFamily="66" charset="0"/>
              </a:rPr>
              <a:t>Photons come out from every stage of the expanding system</a:t>
            </a:r>
          </a:p>
        </p:txBody>
      </p:sp>
      <p:grpSp>
        <p:nvGrpSpPr>
          <p:cNvPr id="14339" name="Group 34"/>
          <p:cNvGrpSpPr>
            <a:grpSpLocks/>
          </p:cNvGrpSpPr>
          <p:nvPr/>
        </p:nvGrpSpPr>
        <p:grpSpPr bwMode="auto">
          <a:xfrm>
            <a:off x="1503363" y="1052513"/>
            <a:ext cx="5676900" cy="3557587"/>
            <a:chOff x="1531834" y="1926084"/>
            <a:chExt cx="5675623" cy="3556852"/>
          </a:xfrm>
        </p:grpSpPr>
        <p:sp>
          <p:nvSpPr>
            <p:cNvPr id="14341" name="Text Box 4"/>
            <p:cNvSpPr txBox="1">
              <a:spLocks noChangeArrowheads="1"/>
            </p:cNvSpPr>
            <p:nvPr/>
          </p:nvSpPr>
          <p:spPr bwMode="auto">
            <a:xfrm>
              <a:off x="5733327" y="4203311"/>
              <a:ext cx="1474130" cy="306990"/>
            </a:xfrm>
            <a:prstGeom prst="rect">
              <a:avLst/>
            </a:prstGeom>
            <a:noFill/>
            <a:ln w="9525">
              <a:noFill/>
              <a:miter lim="800000"/>
              <a:headEnd/>
              <a:tailEnd/>
            </a:ln>
          </p:spPr>
          <p:txBody>
            <a:bodyPr wrap="none">
              <a:spAutoFit/>
            </a:bodyPr>
            <a:lstStyle/>
            <a:p>
              <a:r>
                <a:rPr lang="en-US" sz="1400" b="1">
                  <a:solidFill>
                    <a:srgbClr val="C00000"/>
                  </a:solidFill>
                  <a:latin typeface="Comic Sans MS" pitchFamily="66" charset="0"/>
                </a:rPr>
                <a:t>hadronic phase</a:t>
              </a:r>
            </a:p>
          </p:txBody>
        </p:sp>
        <p:sp>
          <p:nvSpPr>
            <p:cNvPr id="14342" name="Line 6"/>
            <p:cNvSpPr>
              <a:spLocks noChangeShapeType="1"/>
            </p:cNvSpPr>
            <p:nvPr/>
          </p:nvSpPr>
          <p:spPr bwMode="auto">
            <a:xfrm>
              <a:off x="1531834" y="4974814"/>
              <a:ext cx="5235662" cy="0"/>
            </a:xfrm>
            <a:prstGeom prst="line">
              <a:avLst/>
            </a:prstGeom>
            <a:noFill/>
            <a:ln w="12700">
              <a:solidFill>
                <a:schemeClr val="tx1"/>
              </a:solidFill>
              <a:round/>
              <a:headEnd/>
              <a:tailEnd type="arrow" w="med" len="med"/>
            </a:ln>
          </p:spPr>
          <p:txBody>
            <a:bodyPr wrap="none" anchor="ctr"/>
            <a:lstStyle/>
            <a:p>
              <a:endParaRPr lang="en-US"/>
            </a:p>
          </p:txBody>
        </p:sp>
        <p:sp>
          <p:nvSpPr>
            <p:cNvPr id="14343" name="Freeform 8"/>
            <p:cNvSpPr>
              <a:spLocks/>
            </p:cNvSpPr>
            <p:nvPr/>
          </p:nvSpPr>
          <p:spPr bwMode="auto">
            <a:xfrm>
              <a:off x="3775689" y="2535830"/>
              <a:ext cx="3000711" cy="2942871"/>
            </a:xfrm>
            <a:custGeom>
              <a:avLst/>
              <a:gdLst>
                <a:gd name="T0" fmla="*/ 0 w 2148"/>
                <a:gd name="T1" fmla="*/ 2160 h 2160"/>
                <a:gd name="T2" fmla="*/ 2148 w 2148"/>
                <a:gd name="T3" fmla="*/ 0 h 2160"/>
                <a:gd name="T4" fmla="*/ 0 60000 65536"/>
                <a:gd name="T5" fmla="*/ 0 60000 65536"/>
                <a:gd name="T6" fmla="*/ 0 w 2148"/>
                <a:gd name="T7" fmla="*/ 0 h 2160"/>
                <a:gd name="T8" fmla="*/ 2148 w 2148"/>
                <a:gd name="T9" fmla="*/ 2160 h 2160"/>
              </a:gdLst>
              <a:ahLst/>
              <a:cxnLst>
                <a:cxn ang="T4">
                  <a:pos x="T0" y="T1"/>
                </a:cxn>
                <a:cxn ang="T5">
                  <a:pos x="T2" y="T3"/>
                </a:cxn>
              </a:cxnLst>
              <a:rect l="T6" t="T7" r="T8" b="T9"/>
              <a:pathLst>
                <a:path w="2148" h="2160">
                  <a:moveTo>
                    <a:pt x="0" y="2160"/>
                  </a:moveTo>
                  <a:lnTo>
                    <a:pt x="2148" y="0"/>
                  </a:lnTo>
                </a:path>
              </a:pathLst>
            </a:custGeom>
            <a:noFill/>
            <a:ln w="12700">
              <a:solidFill>
                <a:schemeClr val="tx1"/>
              </a:solidFill>
              <a:round/>
              <a:headEnd/>
              <a:tailEnd/>
            </a:ln>
          </p:spPr>
          <p:txBody>
            <a:bodyPr wrap="none" anchor="ctr"/>
            <a:lstStyle/>
            <a:p>
              <a:endParaRPr lang="en-US">
                <a:latin typeface="Calibri" pitchFamily="34" charset="0"/>
              </a:endParaRPr>
            </a:p>
          </p:txBody>
        </p:sp>
        <p:sp>
          <p:nvSpPr>
            <p:cNvPr id="14344" name="Freeform 9"/>
            <p:cNvSpPr>
              <a:spLocks/>
            </p:cNvSpPr>
            <p:nvPr/>
          </p:nvSpPr>
          <p:spPr bwMode="auto">
            <a:xfrm>
              <a:off x="1745535" y="2535830"/>
              <a:ext cx="3036328" cy="2942871"/>
            </a:xfrm>
            <a:custGeom>
              <a:avLst/>
              <a:gdLst>
                <a:gd name="T0" fmla="*/ 2164 w 2164"/>
                <a:gd name="T1" fmla="*/ 2157 h 2157"/>
                <a:gd name="T2" fmla="*/ 0 w 2164"/>
                <a:gd name="T3" fmla="*/ 0 h 2157"/>
                <a:gd name="T4" fmla="*/ 0 60000 65536"/>
                <a:gd name="T5" fmla="*/ 0 60000 65536"/>
                <a:gd name="T6" fmla="*/ 0 w 2164"/>
                <a:gd name="T7" fmla="*/ 0 h 2157"/>
                <a:gd name="T8" fmla="*/ 2164 w 2164"/>
                <a:gd name="T9" fmla="*/ 2157 h 2157"/>
              </a:gdLst>
              <a:ahLst/>
              <a:cxnLst>
                <a:cxn ang="T4">
                  <a:pos x="T0" y="T1"/>
                </a:cxn>
                <a:cxn ang="T5">
                  <a:pos x="T2" y="T3"/>
                </a:cxn>
              </a:cxnLst>
              <a:rect l="T6" t="T7" r="T8" b="T9"/>
              <a:pathLst>
                <a:path w="2164" h="2157">
                  <a:moveTo>
                    <a:pt x="2164" y="2157"/>
                  </a:moveTo>
                  <a:lnTo>
                    <a:pt x="0" y="0"/>
                  </a:lnTo>
                </a:path>
              </a:pathLst>
            </a:custGeom>
            <a:noFill/>
            <a:ln w="12700">
              <a:solidFill>
                <a:schemeClr val="tx1"/>
              </a:solidFill>
              <a:round/>
              <a:headEnd/>
              <a:tailEnd/>
            </a:ln>
          </p:spPr>
          <p:txBody>
            <a:bodyPr wrap="none" anchor="ctr"/>
            <a:lstStyle/>
            <a:p>
              <a:endParaRPr lang="en-US">
                <a:latin typeface="Calibri" pitchFamily="34" charset="0"/>
              </a:endParaRPr>
            </a:p>
          </p:txBody>
        </p:sp>
        <p:sp>
          <p:nvSpPr>
            <p:cNvPr id="14345" name="Freeform 10"/>
            <p:cNvSpPr>
              <a:spLocks/>
            </p:cNvSpPr>
            <p:nvPr/>
          </p:nvSpPr>
          <p:spPr bwMode="auto">
            <a:xfrm>
              <a:off x="1787829" y="2540065"/>
              <a:ext cx="4966311" cy="2045190"/>
            </a:xfrm>
            <a:custGeom>
              <a:avLst/>
              <a:gdLst>
                <a:gd name="T0" fmla="*/ 0 w 3941"/>
                <a:gd name="T1" fmla="*/ 0 h 1661"/>
                <a:gd name="T2" fmla="*/ 1036 w 3941"/>
                <a:gd name="T3" fmla="*/ 994 h 1661"/>
                <a:gd name="T4" fmla="*/ 1607 w 3941"/>
                <a:gd name="T5" fmla="*/ 1497 h 1661"/>
                <a:gd name="T6" fmla="*/ 1787 w 3941"/>
                <a:gd name="T7" fmla="*/ 1620 h 1661"/>
                <a:gd name="T8" fmla="*/ 1987 w 3941"/>
                <a:gd name="T9" fmla="*/ 1661 h 1661"/>
                <a:gd name="T10" fmla="*/ 2179 w 3941"/>
                <a:gd name="T11" fmla="*/ 1620 h 1661"/>
                <a:gd name="T12" fmla="*/ 2371 w 3941"/>
                <a:gd name="T13" fmla="*/ 1494 h 1661"/>
                <a:gd name="T14" fmla="*/ 2914 w 3941"/>
                <a:gd name="T15" fmla="*/ 1019 h 1661"/>
                <a:gd name="T16" fmla="*/ 3941 w 3941"/>
                <a:gd name="T17" fmla="*/ 0 h 1661"/>
                <a:gd name="T18" fmla="*/ 3765 w 3941"/>
                <a:gd name="T19" fmla="*/ 0 h 1661"/>
                <a:gd name="T20" fmla="*/ 226 w 3941"/>
                <a:gd name="T21" fmla="*/ 0 h 1661"/>
                <a:gd name="T22" fmla="*/ 0 w 3941"/>
                <a:gd name="T23" fmla="*/ 0 h 1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1"/>
                <a:gd name="T37" fmla="*/ 0 h 1661"/>
                <a:gd name="T38" fmla="*/ 3941 w 3941"/>
                <a:gd name="T39" fmla="*/ 1661 h 1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1" h="1661">
                  <a:moveTo>
                    <a:pt x="0" y="0"/>
                  </a:moveTo>
                  <a:lnTo>
                    <a:pt x="1036" y="994"/>
                  </a:lnTo>
                  <a:lnTo>
                    <a:pt x="1607" y="1497"/>
                  </a:lnTo>
                  <a:lnTo>
                    <a:pt x="1787" y="1620"/>
                  </a:lnTo>
                  <a:cubicBezTo>
                    <a:pt x="1850" y="1647"/>
                    <a:pt x="1922" y="1661"/>
                    <a:pt x="1987" y="1661"/>
                  </a:cubicBezTo>
                  <a:lnTo>
                    <a:pt x="2179" y="1620"/>
                  </a:lnTo>
                  <a:lnTo>
                    <a:pt x="2371" y="1494"/>
                  </a:lnTo>
                  <a:lnTo>
                    <a:pt x="2914" y="1019"/>
                  </a:lnTo>
                  <a:lnTo>
                    <a:pt x="3941" y="0"/>
                  </a:lnTo>
                  <a:lnTo>
                    <a:pt x="3765" y="0"/>
                  </a:lnTo>
                  <a:lnTo>
                    <a:pt x="226" y="0"/>
                  </a:lnTo>
                  <a:lnTo>
                    <a:pt x="0" y="0"/>
                  </a:lnTo>
                  <a:close/>
                </a:path>
              </a:pathLst>
            </a:custGeom>
            <a:gradFill rotWithShape="0">
              <a:gsLst>
                <a:gs pos="0">
                  <a:srgbClr val="760000"/>
                </a:gs>
                <a:gs pos="100000">
                  <a:srgbClr val="FF0000"/>
                </a:gs>
              </a:gsLst>
              <a:lin ang="5400000" scaled="1"/>
            </a:gradFill>
            <a:ln w="12700">
              <a:noFill/>
              <a:round/>
              <a:headEnd/>
              <a:tailEnd/>
            </a:ln>
          </p:spPr>
          <p:txBody>
            <a:bodyPr wrap="none" anchor="ctr"/>
            <a:lstStyle/>
            <a:p>
              <a:endParaRPr lang="en-US">
                <a:latin typeface="Calibri" pitchFamily="34" charset="0"/>
              </a:endParaRPr>
            </a:p>
          </p:txBody>
        </p:sp>
        <p:sp>
          <p:nvSpPr>
            <p:cNvPr id="14346" name="Freeform 11"/>
            <p:cNvSpPr>
              <a:spLocks/>
            </p:cNvSpPr>
            <p:nvPr/>
          </p:nvSpPr>
          <p:spPr bwMode="auto">
            <a:xfrm>
              <a:off x="1959235" y="2535830"/>
              <a:ext cx="4590109" cy="1714911"/>
            </a:xfrm>
            <a:custGeom>
              <a:avLst/>
              <a:gdLst>
                <a:gd name="T0" fmla="*/ 267 w 3640"/>
                <a:gd name="T1" fmla="*/ 245 h 1393"/>
                <a:gd name="T2" fmla="*/ 885 w 3640"/>
                <a:gd name="T3" fmla="*/ 821 h 1393"/>
                <a:gd name="T4" fmla="*/ 1361 w 3640"/>
                <a:gd name="T5" fmla="*/ 1180 h 1393"/>
                <a:gd name="T6" fmla="*/ 1620 w 3640"/>
                <a:gd name="T7" fmla="*/ 1347 h 1393"/>
                <a:gd name="T8" fmla="*/ 1824 w 3640"/>
                <a:gd name="T9" fmla="*/ 1392 h 1393"/>
                <a:gd name="T10" fmla="*/ 2029 w 3640"/>
                <a:gd name="T11" fmla="*/ 1339 h 1393"/>
                <a:gd name="T12" fmla="*/ 2279 w 3640"/>
                <a:gd name="T13" fmla="*/ 1205 h 1393"/>
                <a:gd name="T14" fmla="*/ 2652 w 3640"/>
                <a:gd name="T15" fmla="*/ 900 h 1393"/>
                <a:gd name="T16" fmla="*/ 3372 w 3640"/>
                <a:gd name="T17" fmla="*/ 252 h 1393"/>
                <a:gd name="T18" fmla="*/ 3640 w 3640"/>
                <a:gd name="T19" fmla="*/ 3 h 1393"/>
                <a:gd name="T20" fmla="*/ 3228 w 3640"/>
                <a:gd name="T21" fmla="*/ 0 h 1393"/>
                <a:gd name="T22" fmla="*/ 393 w 3640"/>
                <a:gd name="T23" fmla="*/ 3 h 1393"/>
                <a:gd name="T24" fmla="*/ 0 w 3640"/>
                <a:gd name="T25" fmla="*/ 3 h 1393"/>
                <a:gd name="T26" fmla="*/ 267 w 3640"/>
                <a:gd name="T27" fmla="*/ 245 h 1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0"/>
                <a:gd name="T43" fmla="*/ 0 h 1393"/>
                <a:gd name="T44" fmla="*/ 3640 w 3640"/>
                <a:gd name="T45" fmla="*/ 1393 h 1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0" h="1393">
                  <a:moveTo>
                    <a:pt x="267" y="245"/>
                  </a:moveTo>
                  <a:lnTo>
                    <a:pt x="885" y="821"/>
                  </a:lnTo>
                  <a:lnTo>
                    <a:pt x="1361" y="1180"/>
                  </a:lnTo>
                  <a:cubicBezTo>
                    <a:pt x="1484" y="1268"/>
                    <a:pt x="1543" y="1312"/>
                    <a:pt x="1620" y="1347"/>
                  </a:cubicBezTo>
                  <a:cubicBezTo>
                    <a:pt x="1697" y="1382"/>
                    <a:pt x="1756" y="1393"/>
                    <a:pt x="1824" y="1392"/>
                  </a:cubicBezTo>
                  <a:lnTo>
                    <a:pt x="2029" y="1339"/>
                  </a:lnTo>
                  <a:lnTo>
                    <a:pt x="2279" y="1205"/>
                  </a:lnTo>
                  <a:lnTo>
                    <a:pt x="2652" y="900"/>
                  </a:lnTo>
                  <a:lnTo>
                    <a:pt x="3372" y="252"/>
                  </a:lnTo>
                  <a:lnTo>
                    <a:pt x="3640" y="3"/>
                  </a:lnTo>
                  <a:lnTo>
                    <a:pt x="3228" y="0"/>
                  </a:lnTo>
                  <a:lnTo>
                    <a:pt x="393" y="3"/>
                  </a:lnTo>
                  <a:lnTo>
                    <a:pt x="0" y="3"/>
                  </a:lnTo>
                  <a:lnTo>
                    <a:pt x="267" y="245"/>
                  </a:lnTo>
                  <a:close/>
                </a:path>
              </a:pathLst>
            </a:custGeom>
            <a:gradFill rotWithShape="0">
              <a:gsLst>
                <a:gs pos="0">
                  <a:srgbClr val="767600"/>
                </a:gs>
                <a:gs pos="100000">
                  <a:srgbClr val="FFFF00"/>
                </a:gs>
              </a:gsLst>
              <a:lin ang="5400000" scaled="1"/>
            </a:gradFill>
            <a:ln w="12700">
              <a:noFill/>
              <a:round/>
              <a:headEnd/>
              <a:tailEnd/>
            </a:ln>
          </p:spPr>
          <p:txBody>
            <a:bodyPr wrap="none" anchor="ctr"/>
            <a:lstStyle/>
            <a:p>
              <a:endParaRPr lang="en-US">
                <a:latin typeface="Calibri" pitchFamily="34" charset="0"/>
              </a:endParaRPr>
            </a:p>
          </p:txBody>
        </p:sp>
        <p:sp>
          <p:nvSpPr>
            <p:cNvPr id="14347" name="Freeform 12"/>
            <p:cNvSpPr>
              <a:spLocks/>
            </p:cNvSpPr>
            <p:nvPr/>
          </p:nvSpPr>
          <p:spPr bwMode="auto">
            <a:xfrm>
              <a:off x="2544685" y="2535830"/>
              <a:ext cx="3521606" cy="1139039"/>
            </a:xfrm>
            <a:custGeom>
              <a:avLst/>
              <a:gdLst>
                <a:gd name="T0" fmla="*/ 209 w 2794"/>
                <a:gd name="T1" fmla="*/ 204 h 925"/>
                <a:gd name="T2" fmla="*/ 551 w 2794"/>
                <a:gd name="T3" fmla="*/ 504 h 925"/>
                <a:gd name="T4" fmla="*/ 927 w 2794"/>
                <a:gd name="T5" fmla="*/ 738 h 925"/>
                <a:gd name="T6" fmla="*/ 1177 w 2794"/>
                <a:gd name="T7" fmla="*/ 871 h 925"/>
                <a:gd name="T8" fmla="*/ 1390 w 2794"/>
                <a:gd name="T9" fmla="*/ 924 h 925"/>
                <a:gd name="T10" fmla="*/ 1612 w 2794"/>
                <a:gd name="T11" fmla="*/ 880 h 925"/>
                <a:gd name="T12" fmla="*/ 1829 w 2794"/>
                <a:gd name="T13" fmla="*/ 771 h 925"/>
                <a:gd name="T14" fmla="*/ 2188 w 2794"/>
                <a:gd name="T15" fmla="*/ 537 h 925"/>
                <a:gd name="T16" fmla="*/ 2530 w 2794"/>
                <a:gd name="T17" fmla="*/ 252 h 925"/>
                <a:gd name="T18" fmla="*/ 2794 w 2794"/>
                <a:gd name="T19" fmla="*/ 0 h 925"/>
                <a:gd name="T20" fmla="*/ 0 w 2794"/>
                <a:gd name="T21" fmla="*/ 3 h 925"/>
                <a:gd name="T22" fmla="*/ 209 w 2794"/>
                <a:gd name="T23" fmla="*/ 204 h 9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4"/>
                <a:gd name="T37" fmla="*/ 0 h 925"/>
                <a:gd name="T38" fmla="*/ 2794 w 2794"/>
                <a:gd name="T39" fmla="*/ 925 h 9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4" h="925">
                  <a:moveTo>
                    <a:pt x="209" y="204"/>
                  </a:moveTo>
                  <a:lnTo>
                    <a:pt x="551" y="504"/>
                  </a:lnTo>
                  <a:lnTo>
                    <a:pt x="927" y="738"/>
                  </a:lnTo>
                  <a:cubicBezTo>
                    <a:pt x="1031" y="799"/>
                    <a:pt x="1100" y="840"/>
                    <a:pt x="1177" y="871"/>
                  </a:cubicBezTo>
                  <a:cubicBezTo>
                    <a:pt x="1254" y="902"/>
                    <a:pt x="1318" y="923"/>
                    <a:pt x="1390" y="924"/>
                  </a:cubicBezTo>
                  <a:cubicBezTo>
                    <a:pt x="1462" y="925"/>
                    <a:pt x="1539" y="905"/>
                    <a:pt x="1612" y="880"/>
                  </a:cubicBezTo>
                  <a:cubicBezTo>
                    <a:pt x="1685" y="855"/>
                    <a:pt x="1733" y="828"/>
                    <a:pt x="1829" y="771"/>
                  </a:cubicBezTo>
                  <a:lnTo>
                    <a:pt x="2188" y="537"/>
                  </a:lnTo>
                  <a:lnTo>
                    <a:pt x="2530" y="252"/>
                  </a:lnTo>
                  <a:lnTo>
                    <a:pt x="2794" y="0"/>
                  </a:lnTo>
                  <a:lnTo>
                    <a:pt x="0" y="3"/>
                  </a:lnTo>
                  <a:lnTo>
                    <a:pt x="209" y="204"/>
                  </a:lnTo>
                  <a:close/>
                </a:path>
              </a:pathLst>
            </a:custGeom>
            <a:gradFill rotWithShape="0">
              <a:gsLst>
                <a:gs pos="0">
                  <a:srgbClr val="007600"/>
                </a:gs>
                <a:gs pos="100000">
                  <a:srgbClr val="00FF00"/>
                </a:gs>
              </a:gsLst>
              <a:lin ang="5400000" scaled="1"/>
            </a:gradFill>
            <a:ln w="12700">
              <a:noFill/>
              <a:round/>
              <a:headEnd/>
              <a:tailEnd/>
            </a:ln>
          </p:spPr>
          <p:txBody>
            <a:bodyPr wrap="none" anchor="ctr"/>
            <a:lstStyle/>
            <a:p>
              <a:endParaRPr lang="en-US">
                <a:latin typeface="Calibri" pitchFamily="34" charset="0"/>
              </a:endParaRPr>
            </a:p>
          </p:txBody>
        </p:sp>
        <p:sp>
          <p:nvSpPr>
            <p:cNvPr id="13" name="Freeform 13"/>
            <p:cNvSpPr>
              <a:spLocks/>
            </p:cNvSpPr>
            <p:nvPr/>
          </p:nvSpPr>
          <p:spPr bwMode="auto">
            <a:xfrm>
              <a:off x="3007877" y="2529209"/>
              <a:ext cx="2537841" cy="638043"/>
            </a:xfrm>
            <a:custGeom>
              <a:avLst/>
              <a:gdLst/>
              <a:ahLst/>
              <a:cxnLst>
                <a:cxn ang="0">
                  <a:pos x="0" y="0"/>
                </a:cxn>
                <a:cxn ang="0">
                  <a:pos x="367" y="250"/>
                </a:cxn>
                <a:cxn ang="0">
                  <a:pos x="659" y="426"/>
                </a:cxn>
                <a:cxn ang="0">
                  <a:pos x="1018" y="517"/>
                </a:cxn>
                <a:cxn ang="0">
                  <a:pos x="1360" y="451"/>
                </a:cxn>
                <a:cxn ang="0">
                  <a:pos x="1711" y="267"/>
                </a:cxn>
                <a:cxn ang="0">
                  <a:pos x="2012" y="8"/>
                </a:cxn>
                <a:cxn ang="0">
                  <a:pos x="0" y="0"/>
                </a:cxn>
              </a:cxnLst>
              <a:rect l="0" t="0" r="r" b="b"/>
              <a:pathLst>
                <a:path w="2012" h="517">
                  <a:moveTo>
                    <a:pt x="0" y="0"/>
                  </a:moveTo>
                  <a:lnTo>
                    <a:pt x="367" y="250"/>
                  </a:lnTo>
                  <a:lnTo>
                    <a:pt x="659" y="426"/>
                  </a:lnTo>
                  <a:lnTo>
                    <a:pt x="1018" y="517"/>
                  </a:lnTo>
                  <a:lnTo>
                    <a:pt x="1360" y="451"/>
                  </a:lnTo>
                  <a:lnTo>
                    <a:pt x="1711" y="267"/>
                  </a:lnTo>
                  <a:lnTo>
                    <a:pt x="2012" y="8"/>
                  </a:lnTo>
                  <a:lnTo>
                    <a:pt x="0" y="0"/>
                  </a:lnTo>
                  <a:close/>
                </a:path>
              </a:pathLst>
            </a:custGeom>
            <a:solidFill>
              <a:schemeClr val="bg1">
                <a:lumMod val="95000"/>
                <a:alpha val="76863"/>
              </a:schemeClr>
            </a:solidFill>
            <a:ln w="12700" cap="flat" cmpd="sng">
              <a:noFill/>
              <a:prstDash val="solid"/>
              <a:round/>
              <a:headEnd/>
              <a:tailEnd/>
            </a:ln>
            <a:effectLst/>
          </p:spPr>
          <p:txBody>
            <a:bodyPr wrap="none" anchor="ctr"/>
            <a:lstStyle/>
            <a:p>
              <a:pPr fontAlgn="auto">
                <a:spcBef>
                  <a:spcPts val="0"/>
                </a:spcBef>
                <a:spcAft>
                  <a:spcPts val="0"/>
                </a:spcAft>
                <a:defRPr/>
              </a:pPr>
              <a:endParaRPr lang="en-US">
                <a:latin typeface="+mn-lt"/>
              </a:endParaRPr>
            </a:p>
          </p:txBody>
        </p:sp>
        <p:sp>
          <p:nvSpPr>
            <p:cNvPr id="14349" name="Line 14"/>
            <p:cNvSpPr>
              <a:spLocks noChangeShapeType="1"/>
            </p:cNvSpPr>
            <p:nvPr/>
          </p:nvSpPr>
          <p:spPr bwMode="auto">
            <a:xfrm flipV="1">
              <a:off x="4309941" y="1926084"/>
              <a:ext cx="0" cy="3556852"/>
            </a:xfrm>
            <a:prstGeom prst="line">
              <a:avLst/>
            </a:prstGeom>
            <a:noFill/>
            <a:ln w="12700">
              <a:solidFill>
                <a:schemeClr val="tx1"/>
              </a:solidFill>
              <a:round/>
              <a:headEnd/>
              <a:tailEnd type="arrow" w="med" len="med"/>
            </a:ln>
          </p:spPr>
          <p:txBody>
            <a:bodyPr wrap="none" anchor="ctr"/>
            <a:lstStyle/>
            <a:p>
              <a:endParaRPr lang="en-US"/>
            </a:p>
          </p:txBody>
        </p:sp>
        <p:sp>
          <p:nvSpPr>
            <p:cNvPr id="14350" name="Line 15"/>
            <p:cNvSpPr>
              <a:spLocks noChangeShapeType="1"/>
            </p:cNvSpPr>
            <p:nvPr/>
          </p:nvSpPr>
          <p:spPr bwMode="auto">
            <a:xfrm flipV="1">
              <a:off x="4467990" y="2366456"/>
              <a:ext cx="122433" cy="768534"/>
            </a:xfrm>
            <a:prstGeom prst="line">
              <a:avLst/>
            </a:prstGeom>
            <a:noFill/>
            <a:ln w="9525">
              <a:solidFill>
                <a:schemeClr val="tx1"/>
              </a:solidFill>
              <a:round/>
              <a:headEnd/>
              <a:tailEnd type="triangle" w="med" len="med"/>
            </a:ln>
          </p:spPr>
          <p:txBody>
            <a:bodyPr/>
            <a:lstStyle/>
            <a:p>
              <a:endParaRPr lang="en-US"/>
            </a:p>
          </p:txBody>
        </p:sp>
        <p:sp>
          <p:nvSpPr>
            <p:cNvPr id="14351" name="Line 16"/>
            <p:cNvSpPr>
              <a:spLocks noChangeShapeType="1"/>
            </p:cNvSpPr>
            <p:nvPr/>
          </p:nvSpPr>
          <p:spPr bwMode="auto">
            <a:xfrm flipH="1" flipV="1">
              <a:off x="3984938" y="2326230"/>
              <a:ext cx="120207" cy="1655630"/>
            </a:xfrm>
            <a:prstGeom prst="line">
              <a:avLst/>
            </a:prstGeom>
            <a:noFill/>
            <a:ln w="9525">
              <a:solidFill>
                <a:schemeClr val="tx1"/>
              </a:solidFill>
              <a:round/>
              <a:headEnd/>
              <a:tailEnd type="triangle" w="med" len="med"/>
            </a:ln>
          </p:spPr>
          <p:txBody>
            <a:bodyPr/>
            <a:lstStyle/>
            <a:p>
              <a:endParaRPr lang="en-US"/>
            </a:p>
          </p:txBody>
        </p:sp>
        <p:sp>
          <p:nvSpPr>
            <p:cNvPr id="14352" name="Line 17"/>
            <p:cNvSpPr>
              <a:spLocks noChangeShapeType="1"/>
            </p:cNvSpPr>
            <p:nvPr/>
          </p:nvSpPr>
          <p:spPr bwMode="auto">
            <a:xfrm flipH="1" flipV="1">
              <a:off x="3559763" y="2326230"/>
              <a:ext cx="365072" cy="1949917"/>
            </a:xfrm>
            <a:prstGeom prst="line">
              <a:avLst/>
            </a:prstGeom>
            <a:noFill/>
            <a:ln w="9525">
              <a:solidFill>
                <a:schemeClr val="tx1"/>
              </a:solidFill>
              <a:round/>
              <a:headEnd/>
              <a:tailEnd type="triangle" w="med" len="med"/>
            </a:ln>
          </p:spPr>
          <p:txBody>
            <a:bodyPr/>
            <a:lstStyle/>
            <a:p>
              <a:endParaRPr lang="en-US"/>
            </a:p>
          </p:txBody>
        </p:sp>
        <p:sp>
          <p:nvSpPr>
            <p:cNvPr id="14353" name="Line 18"/>
            <p:cNvSpPr>
              <a:spLocks noChangeShapeType="1"/>
            </p:cNvSpPr>
            <p:nvPr/>
          </p:nvSpPr>
          <p:spPr bwMode="auto">
            <a:xfrm flipH="1" flipV="1">
              <a:off x="3742299" y="2207668"/>
              <a:ext cx="120207" cy="1005657"/>
            </a:xfrm>
            <a:prstGeom prst="line">
              <a:avLst/>
            </a:prstGeom>
            <a:noFill/>
            <a:ln w="9525">
              <a:solidFill>
                <a:schemeClr val="tx1"/>
              </a:solidFill>
              <a:round/>
              <a:headEnd/>
              <a:tailEnd type="triangle" w="med" len="med"/>
            </a:ln>
          </p:spPr>
          <p:txBody>
            <a:bodyPr/>
            <a:lstStyle/>
            <a:p>
              <a:endParaRPr lang="en-US"/>
            </a:p>
          </p:txBody>
        </p:sp>
        <p:sp>
          <p:nvSpPr>
            <p:cNvPr id="14354" name="Line 19"/>
            <p:cNvSpPr>
              <a:spLocks noChangeShapeType="1"/>
            </p:cNvSpPr>
            <p:nvPr/>
          </p:nvSpPr>
          <p:spPr bwMode="auto">
            <a:xfrm flipV="1">
              <a:off x="4650526" y="2385511"/>
              <a:ext cx="180310" cy="709253"/>
            </a:xfrm>
            <a:prstGeom prst="line">
              <a:avLst/>
            </a:prstGeom>
            <a:noFill/>
            <a:ln w="9525">
              <a:solidFill>
                <a:schemeClr val="tx1"/>
              </a:solidFill>
              <a:round/>
              <a:headEnd/>
              <a:tailEnd type="triangle" w="med" len="med"/>
            </a:ln>
          </p:spPr>
          <p:txBody>
            <a:bodyPr/>
            <a:lstStyle/>
            <a:p>
              <a:endParaRPr lang="en-US"/>
            </a:p>
          </p:txBody>
        </p:sp>
        <p:sp>
          <p:nvSpPr>
            <p:cNvPr id="14355" name="Line 20"/>
            <p:cNvSpPr>
              <a:spLocks noChangeShapeType="1"/>
            </p:cNvSpPr>
            <p:nvPr/>
          </p:nvSpPr>
          <p:spPr bwMode="auto">
            <a:xfrm flipV="1">
              <a:off x="5073475" y="2326230"/>
              <a:ext cx="242639" cy="590691"/>
            </a:xfrm>
            <a:prstGeom prst="line">
              <a:avLst/>
            </a:prstGeom>
            <a:noFill/>
            <a:ln w="9525">
              <a:solidFill>
                <a:schemeClr val="tx1"/>
              </a:solidFill>
              <a:round/>
              <a:headEnd/>
              <a:tailEnd type="triangle" w="med" len="med"/>
            </a:ln>
          </p:spPr>
          <p:txBody>
            <a:bodyPr/>
            <a:lstStyle/>
            <a:p>
              <a:endParaRPr lang="en-US"/>
            </a:p>
          </p:txBody>
        </p:sp>
        <p:sp>
          <p:nvSpPr>
            <p:cNvPr id="14356" name="Line 21"/>
            <p:cNvSpPr>
              <a:spLocks noChangeShapeType="1"/>
            </p:cNvSpPr>
            <p:nvPr/>
          </p:nvSpPr>
          <p:spPr bwMode="auto">
            <a:xfrm flipV="1">
              <a:off x="4844192" y="2332582"/>
              <a:ext cx="242639" cy="709253"/>
            </a:xfrm>
            <a:prstGeom prst="line">
              <a:avLst/>
            </a:prstGeom>
            <a:noFill/>
            <a:ln w="9525">
              <a:solidFill>
                <a:schemeClr val="tx1"/>
              </a:solidFill>
              <a:round/>
              <a:headEnd/>
              <a:tailEnd type="triangle" w="med" len="med"/>
            </a:ln>
          </p:spPr>
          <p:txBody>
            <a:bodyPr/>
            <a:lstStyle/>
            <a:p>
              <a:endParaRPr lang="en-US"/>
            </a:p>
          </p:txBody>
        </p:sp>
        <p:sp>
          <p:nvSpPr>
            <p:cNvPr id="14357" name="Text Box 23"/>
            <p:cNvSpPr txBox="1">
              <a:spLocks noChangeArrowheads="1"/>
            </p:cNvSpPr>
            <p:nvPr/>
          </p:nvSpPr>
          <p:spPr bwMode="auto">
            <a:xfrm>
              <a:off x="1852385" y="3856947"/>
              <a:ext cx="1035861" cy="307777"/>
            </a:xfrm>
            <a:prstGeom prst="rect">
              <a:avLst/>
            </a:prstGeom>
            <a:noFill/>
            <a:ln w="9525">
              <a:noFill/>
              <a:miter lim="800000"/>
              <a:headEnd/>
              <a:tailEnd/>
            </a:ln>
          </p:spPr>
          <p:txBody>
            <a:bodyPr wrap="none">
              <a:spAutoFit/>
            </a:bodyPr>
            <a:lstStyle/>
            <a:p>
              <a:r>
                <a:rPr lang="en-US" sz="1400" b="1">
                  <a:solidFill>
                    <a:srgbClr val="C00000"/>
                  </a:solidFill>
                  <a:latin typeface="Comic Sans MS" pitchFamily="66" charset="0"/>
                </a:rPr>
                <a:t>qgp</a:t>
              </a:r>
              <a:r>
                <a:rPr lang="en-US" sz="1400" b="1">
                  <a:solidFill>
                    <a:srgbClr val="336600"/>
                  </a:solidFill>
                  <a:latin typeface="Comic Sans MS" pitchFamily="66" charset="0"/>
                </a:rPr>
                <a:t> </a:t>
              </a:r>
              <a:r>
                <a:rPr lang="en-US" sz="1400" b="1">
                  <a:solidFill>
                    <a:srgbClr val="C00000"/>
                  </a:solidFill>
                  <a:latin typeface="Comic Sans MS" pitchFamily="66" charset="0"/>
                </a:rPr>
                <a:t>phase</a:t>
              </a:r>
            </a:p>
          </p:txBody>
        </p:sp>
        <p:sp>
          <p:nvSpPr>
            <p:cNvPr id="14358" name="Text Box 24"/>
            <p:cNvSpPr txBox="1">
              <a:spLocks noChangeArrowheads="1"/>
            </p:cNvSpPr>
            <p:nvPr/>
          </p:nvSpPr>
          <p:spPr bwMode="auto">
            <a:xfrm>
              <a:off x="5057892" y="4396826"/>
              <a:ext cx="1544877" cy="306990"/>
            </a:xfrm>
            <a:prstGeom prst="rect">
              <a:avLst/>
            </a:prstGeom>
            <a:noFill/>
            <a:ln w="9525">
              <a:noFill/>
              <a:miter lim="800000"/>
              <a:headEnd/>
              <a:tailEnd/>
            </a:ln>
          </p:spPr>
          <p:txBody>
            <a:bodyPr wrap="none">
              <a:spAutoFit/>
            </a:bodyPr>
            <a:lstStyle/>
            <a:p>
              <a:r>
                <a:rPr lang="en-US" sz="1400" b="1">
                  <a:solidFill>
                    <a:srgbClr val="C00000"/>
                  </a:solidFill>
                  <a:latin typeface="Comic Sans MS" pitchFamily="66" charset="0"/>
                </a:rPr>
                <a:t>mixed phase</a:t>
              </a:r>
            </a:p>
          </p:txBody>
        </p:sp>
        <p:sp>
          <p:nvSpPr>
            <p:cNvPr id="14359" name="Line 25"/>
            <p:cNvSpPr>
              <a:spLocks noChangeShapeType="1"/>
            </p:cNvSpPr>
            <p:nvPr/>
          </p:nvSpPr>
          <p:spPr bwMode="auto">
            <a:xfrm flipV="1">
              <a:off x="3027738" y="4771566"/>
              <a:ext cx="1175353" cy="0"/>
            </a:xfrm>
            <a:prstGeom prst="line">
              <a:avLst/>
            </a:prstGeom>
            <a:noFill/>
            <a:ln w="9525">
              <a:solidFill>
                <a:schemeClr val="tx1"/>
              </a:solidFill>
              <a:round/>
              <a:headEnd/>
              <a:tailEnd type="triangle" w="med" len="med"/>
            </a:ln>
          </p:spPr>
          <p:txBody>
            <a:bodyPr>
              <a:spAutoFit/>
            </a:bodyPr>
            <a:lstStyle/>
            <a:p>
              <a:endParaRPr lang="en-US"/>
            </a:p>
          </p:txBody>
        </p:sp>
        <p:sp>
          <p:nvSpPr>
            <p:cNvPr id="14360" name="Line 26"/>
            <p:cNvSpPr>
              <a:spLocks noChangeShapeType="1"/>
            </p:cNvSpPr>
            <p:nvPr/>
          </p:nvSpPr>
          <p:spPr bwMode="auto">
            <a:xfrm rot="-7271456">
              <a:off x="4709659" y="4108836"/>
              <a:ext cx="914619" cy="2226"/>
            </a:xfrm>
            <a:prstGeom prst="line">
              <a:avLst/>
            </a:prstGeom>
            <a:noFill/>
            <a:ln w="12700">
              <a:solidFill>
                <a:schemeClr val="tx1"/>
              </a:solidFill>
              <a:round/>
              <a:headEnd/>
              <a:tailEnd type="triangle" w="med" len="med"/>
            </a:ln>
          </p:spPr>
          <p:txBody>
            <a:bodyPr>
              <a:spAutoFit/>
            </a:bodyPr>
            <a:lstStyle/>
            <a:p>
              <a:endParaRPr lang="en-US"/>
            </a:p>
          </p:txBody>
        </p:sp>
        <p:sp>
          <p:nvSpPr>
            <p:cNvPr id="14361" name="Line 27"/>
            <p:cNvSpPr>
              <a:spLocks noChangeShapeType="1"/>
            </p:cNvSpPr>
            <p:nvPr/>
          </p:nvSpPr>
          <p:spPr bwMode="auto">
            <a:xfrm rot="13646980" flipH="1">
              <a:off x="4997859" y="3429816"/>
              <a:ext cx="1041649" cy="64555"/>
            </a:xfrm>
            <a:prstGeom prst="line">
              <a:avLst/>
            </a:prstGeom>
            <a:noFill/>
            <a:ln w="9525">
              <a:solidFill>
                <a:schemeClr val="tx1"/>
              </a:solidFill>
              <a:round/>
              <a:headEnd type="triangle" w="med" len="med"/>
              <a:tailEnd/>
            </a:ln>
          </p:spPr>
          <p:txBody>
            <a:bodyPr>
              <a:spAutoFit/>
            </a:bodyPr>
            <a:lstStyle/>
            <a:p>
              <a:endParaRPr lang="en-US"/>
            </a:p>
          </p:txBody>
        </p:sp>
        <p:sp>
          <p:nvSpPr>
            <p:cNvPr id="14362" name="Text Box 28"/>
            <p:cNvSpPr txBox="1">
              <a:spLocks noChangeArrowheads="1"/>
            </p:cNvSpPr>
            <p:nvPr/>
          </p:nvSpPr>
          <p:spPr bwMode="auto">
            <a:xfrm>
              <a:off x="1745535" y="4365068"/>
              <a:ext cx="1834263" cy="522942"/>
            </a:xfrm>
            <a:prstGeom prst="rect">
              <a:avLst/>
            </a:prstGeom>
            <a:noFill/>
            <a:ln w="9525">
              <a:noFill/>
              <a:miter lim="800000"/>
              <a:headEnd/>
              <a:tailEnd/>
            </a:ln>
          </p:spPr>
          <p:txBody>
            <a:bodyPr wrap="none">
              <a:spAutoFit/>
            </a:bodyPr>
            <a:lstStyle/>
            <a:p>
              <a:r>
                <a:rPr lang="en-US" sz="1400" b="1">
                  <a:solidFill>
                    <a:srgbClr val="C00000"/>
                  </a:solidFill>
                  <a:latin typeface="Comic Sans MS" pitchFamily="66" charset="0"/>
                </a:rPr>
                <a:t>pre-equilibrium</a:t>
              </a:r>
            </a:p>
            <a:p>
              <a:r>
                <a:rPr lang="en-US" sz="1400" b="1">
                  <a:solidFill>
                    <a:srgbClr val="C00000"/>
                  </a:solidFill>
                  <a:latin typeface="Comic Sans MS" pitchFamily="66" charset="0"/>
                </a:rPr>
                <a:t>     phase</a:t>
              </a:r>
            </a:p>
          </p:txBody>
        </p:sp>
        <p:sp>
          <p:nvSpPr>
            <p:cNvPr id="14363" name="Line 29"/>
            <p:cNvSpPr>
              <a:spLocks noChangeShapeType="1"/>
            </p:cNvSpPr>
            <p:nvPr/>
          </p:nvSpPr>
          <p:spPr bwMode="auto">
            <a:xfrm>
              <a:off x="3134588" y="4060195"/>
              <a:ext cx="641102" cy="203249"/>
            </a:xfrm>
            <a:prstGeom prst="line">
              <a:avLst/>
            </a:prstGeom>
            <a:noFill/>
            <a:ln w="9525">
              <a:solidFill>
                <a:schemeClr val="tx1"/>
              </a:solidFill>
              <a:round/>
              <a:headEnd/>
              <a:tailEnd type="triangle" w="med" len="med"/>
            </a:ln>
          </p:spPr>
          <p:txBody>
            <a:bodyPr>
              <a:spAutoFit/>
            </a:bodyPr>
            <a:lstStyle/>
            <a:p>
              <a:endParaRPr lang="en-US"/>
            </a:p>
          </p:txBody>
        </p:sp>
        <p:sp>
          <p:nvSpPr>
            <p:cNvPr id="14364" name="Text Box 30"/>
            <p:cNvSpPr txBox="1">
              <a:spLocks noChangeArrowheads="1"/>
            </p:cNvSpPr>
            <p:nvPr/>
          </p:nvSpPr>
          <p:spPr bwMode="auto">
            <a:xfrm>
              <a:off x="4630491" y="2027709"/>
              <a:ext cx="2310637" cy="306990"/>
            </a:xfrm>
            <a:prstGeom prst="rect">
              <a:avLst/>
            </a:prstGeom>
            <a:noFill/>
            <a:ln w="9525">
              <a:noFill/>
              <a:miter lim="800000"/>
              <a:headEnd/>
              <a:tailEnd/>
            </a:ln>
          </p:spPr>
          <p:txBody>
            <a:bodyPr wrap="none">
              <a:spAutoFit/>
            </a:bodyPr>
            <a:lstStyle/>
            <a:p>
              <a:r>
                <a:rPr lang="en-US" sz="1400" b="1">
                  <a:solidFill>
                    <a:srgbClr val="C00000"/>
                  </a:solidFill>
                  <a:latin typeface="Comic Sans MS" pitchFamily="66" charset="0"/>
                </a:rPr>
                <a:t>freeze-out surface</a:t>
              </a:r>
            </a:p>
          </p:txBody>
        </p:sp>
        <p:sp>
          <p:nvSpPr>
            <p:cNvPr id="14365" name="Line 31"/>
            <p:cNvSpPr>
              <a:spLocks noChangeShapeType="1"/>
            </p:cNvSpPr>
            <p:nvPr/>
          </p:nvSpPr>
          <p:spPr bwMode="auto">
            <a:xfrm rot="1204967" flipH="1">
              <a:off x="5378443" y="2230957"/>
              <a:ext cx="106850" cy="508122"/>
            </a:xfrm>
            <a:prstGeom prst="line">
              <a:avLst/>
            </a:prstGeom>
            <a:noFill/>
            <a:ln w="9525">
              <a:solidFill>
                <a:schemeClr val="tx1"/>
              </a:solidFill>
              <a:round/>
              <a:headEnd/>
              <a:tailEnd type="triangle" w="med" len="med"/>
            </a:ln>
          </p:spPr>
          <p:txBody>
            <a:bodyPr>
              <a:spAutoFit/>
            </a:bodyPr>
            <a:lstStyle/>
            <a:p>
              <a:endParaRPr lang="en-US"/>
            </a:p>
          </p:txBody>
        </p:sp>
        <p:sp>
          <p:nvSpPr>
            <p:cNvPr id="14366" name="Line 32"/>
            <p:cNvSpPr>
              <a:spLocks noChangeShapeType="1"/>
            </p:cNvSpPr>
            <p:nvPr/>
          </p:nvSpPr>
          <p:spPr bwMode="auto">
            <a:xfrm>
              <a:off x="4096240" y="2027709"/>
              <a:ext cx="106850" cy="2642233"/>
            </a:xfrm>
            <a:prstGeom prst="line">
              <a:avLst/>
            </a:prstGeom>
            <a:noFill/>
            <a:ln w="9525">
              <a:solidFill>
                <a:schemeClr val="tx1"/>
              </a:solidFill>
              <a:round/>
              <a:headEnd type="triangle" w="med" len="med"/>
              <a:tailEnd/>
            </a:ln>
          </p:spPr>
          <p:txBody>
            <a:bodyPr>
              <a:spAutoFit/>
            </a:bodyPr>
            <a:lstStyle/>
            <a:p>
              <a:endParaRPr lang="en-US"/>
            </a:p>
          </p:txBody>
        </p:sp>
        <p:sp>
          <p:nvSpPr>
            <p:cNvPr id="14367" name="Text Box 33"/>
            <p:cNvSpPr txBox="1">
              <a:spLocks noChangeArrowheads="1"/>
            </p:cNvSpPr>
            <p:nvPr/>
          </p:nvSpPr>
          <p:spPr bwMode="auto">
            <a:xfrm>
              <a:off x="6446946" y="4974814"/>
              <a:ext cx="365072" cy="338748"/>
            </a:xfrm>
            <a:prstGeom prst="rect">
              <a:avLst/>
            </a:prstGeom>
            <a:noFill/>
            <a:ln w="9525">
              <a:noFill/>
              <a:miter lim="800000"/>
              <a:headEnd/>
              <a:tailEnd/>
            </a:ln>
          </p:spPr>
          <p:txBody>
            <a:bodyPr wrap="none">
              <a:spAutoFit/>
            </a:bodyPr>
            <a:lstStyle/>
            <a:p>
              <a:r>
                <a:rPr lang="en-US" sz="1600" b="1">
                  <a:solidFill>
                    <a:srgbClr val="CC0000"/>
                  </a:solidFill>
                  <a:latin typeface="Comic Sans MS" pitchFamily="66" charset="0"/>
                </a:rPr>
                <a:t>z</a:t>
              </a:r>
            </a:p>
          </p:txBody>
        </p:sp>
        <p:sp>
          <p:nvSpPr>
            <p:cNvPr id="14368" name="Text Box 34"/>
            <p:cNvSpPr txBox="1">
              <a:spLocks noChangeArrowheads="1"/>
            </p:cNvSpPr>
            <p:nvPr/>
          </p:nvSpPr>
          <p:spPr bwMode="auto">
            <a:xfrm>
              <a:off x="4309941" y="1926084"/>
              <a:ext cx="311647" cy="338748"/>
            </a:xfrm>
            <a:prstGeom prst="rect">
              <a:avLst/>
            </a:prstGeom>
            <a:noFill/>
            <a:ln w="9525">
              <a:noFill/>
              <a:miter lim="800000"/>
              <a:headEnd/>
              <a:tailEnd/>
            </a:ln>
          </p:spPr>
          <p:txBody>
            <a:bodyPr wrap="none">
              <a:spAutoFit/>
            </a:bodyPr>
            <a:lstStyle/>
            <a:p>
              <a:r>
                <a:rPr lang="en-US" sz="1600" b="1">
                  <a:solidFill>
                    <a:srgbClr val="CC0000"/>
                  </a:solidFill>
                  <a:latin typeface="Clarendon Condensed" pitchFamily="18" charset="0"/>
                </a:rPr>
                <a:t>t</a:t>
              </a:r>
            </a:p>
          </p:txBody>
        </p:sp>
      </p:grpSp>
      <p:sp>
        <p:nvSpPr>
          <p:cNvPr id="14340" name="TextBox 36"/>
          <p:cNvSpPr txBox="1">
            <a:spLocks noChangeArrowheads="1"/>
          </p:cNvSpPr>
          <p:nvPr/>
        </p:nvSpPr>
        <p:spPr bwMode="auto">
          <a:xfrm>
            <a:off x="401638" y="4541838"/>
            <a:ext cx="8466137" cy="1754187"/>
          </a:xfrm>
          <a:prstGeom prst="rect">
            <a:avLst/>
          </a:prstGeom>
          <a:noFill/>
          <a:ln w="9525">
            <a:noFill/>
            <a:miter lim="800000"/>
            <a:headEnd/>
            <a:tailEnd/>
          </a:ln>
        </p:spPr>
        <p:txBody>
          <a:bodyPr wrap="none">
            <a:spAutoFit/>
          </a:bodyPr>
          <a:lstStyle/>
          <a:p>
            <a:pPr>
              <a:buFontTx/>
              <a:buBlip>
                <a:blip r:embed="rId2"/>
              </a:buBlip>
            </a:pPr>
            <a:r>
              <a:rPr lang="en-US" b="1">
                <a:latin typeface="Comic Sans MS" pitchFamily="66" charset="0"/>
              </a:rPr>
              <a:t>Mean free path of photons is larger than system size.</a:t>
            </a:r>
          </a:p>
          <a:p>
            <a:pPr>
              <a:buFontTx/>
              <a:buBlip>
                <a:blip r:embed="rId2"/>
              </a:buBlip>
            </a:pPr>
            <a:endParaRPr lang="en-US" b="1">
              <a:latin typeface="Comic Sans MS" pitchFamily="66" charset="0"/>
            </a:endParaRPr>
          </a:p>
          <a:p>
            <a:pPr>
              <a:buFontTx/>
              <a:buBlip>
                <a:blip r:embed="rId2"/>
              </a:buBlip>
            </a:pPr>
            <a:r>
              <a:rPr lang="en-US" b="1">
                <a:latin typeface="Comic Sans MS" pitchFamily="66" charset="0"/>
              </a:rPr>
              <a:t>After production photons leave the system  without any re-scattering.</a:t>
            </a:r>
          </a:p>
          <a:p>
            <a:pPr>
              <a:buFontTx/>
              <a:buBlip>
                <a:blip r:embed="rId2"/>
              </a:buBlip>
            </a:pPr>
            <a:endParaRPr lang="en-US" b="1">
              <a:latin typeface="Comic Sans MS" pitchFamily="66" charset="0"/>
            </a:endParaRPr>
          </a:p>
          <a:p>
            <a:pPr>
              <a:buFontTx/>
              <a:buBlip>
                <a:blip r:embed="rId2"/>
              </a:buBlip>
            </a:pPr>
            <a:r>
              <a:rPr lang="en-US" b="1">
                <a:latin typeface="Comic Sans MS" pitchFamily="66" charset="0"/>
              </a:rPr>
              <a:t>Thus they carry undistorted information from the production point</a:t>
            </a:r>
          </a:p>
          <a:p>
            <a:r>
              <a:rPr lang="en-US" b="1">
                <a:latin typeface="Comic Sans MS" pitchFamily="66" charset="0"/>
              </a:rPr>
              <a:t>   to the detector.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338" y="290513"/>
            <a:ext cx="7343775" cy="461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2400" b="1" dirty="0">
                <a:solidFill>
                  <a:srgbClr val="C00000"/>
                </a:solidFill>
                <a:latin typeface="Algerian" pitchFamily="82" charset="0"/>
              </a:rPr>
              <a:t>     Problems of Photon Probe</a:t>
            </a:r>
          </a:p>
        </p:txBody>
      </p:sp>
      <p:sp>
        <p:nvSpPr>
          <p:cNvPr id="5" name="TextBox 4"/>
          <p:cNvSpPr txBox="1"/>
          <p:nvPr/>
        </p:nvSpPr>
        <p:spPr>
          <a:xfrm>
            <a:off x="522288" y="909638"/>
            <a:ext cx="8447087" cy="2584450"/>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Inclusive photon spectrum contains a huge background.</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More than 90% of the produced photons are from 2-</a:t>
            </a:r>
            <a:r>
              <a:rPr lang="en-US" b="1" dirty="0">
                <a:effectLst>
                  <a:outerShdw blurRad="38100" dist="38100" dir="2700000" algn="tl">
                    <a:srgbClr val="000000">
                      <a:alpha val="43137"/>
                    </a:srgbClr>
                  </a:outerShdw>
                </a:effectLst>
                <a:latin typeface="Symbol" pitchFamily="18" charset="2"/>
              </a:rPr>
              <a:t>g</a:t>
            </a:r>
            <a:r>
              <a:rPr lang="en-US" b="1" dirty="0">
                <a:effectLst>
                  <a:outerShdw blurRad="38100" dist="38100" dir="2700000" algn="tl">
                    <a:srgbClr val="000000">
                      <a:alpha val="43137"/>
                    </a:srgbClr>
                  </a:outerShdw>
                </a:effectLst>
                <a:latin typeface="Comic Sans MS" pitchFamily="66" charset="0"/>
              </a:rPr>
              <a:t> decay of </a:t>
            </a:r>
            <a:r>
              <a:rPr lang="en-US" b="1" dirty="0">
                <a:effectLst>
                  <a:outerShdw blurRad="38100" dist="38100" dir="2700000" algn="tl">
                    <a:srgbClr val="000000">
                      <a:alpha val="43137"/>
                    </a:srgbClr>
                  </a:outerShdw>
                </a:effectLst>
                <a:latin typeface="Symbol" pitchFamily="18" charset="2"/>
              </a:rPr>
              <a:t>p</a:t>
            </a:r>
            <a:r>
              <a:rPr lang="en-US" b="1" baseline="30000" dirty="0">
                <a:effectLst>
                  <a:outerShdw blurRad="38100" dist="38100" dir="2700000" algn="tl">
                    <a:srgbClr val="000000">
                      <a:alpha val="43137"/>
                    </a:srgbClr>
                  </a:outerShdw>
                </a:effectLst>
                <a:latin typeface="Comic Sans MS" pitchFamily="66" charset="0"/>
              </a:rPr>
              <a:t>0</a:t>
            </a:r>
            <a:r>
              <a:rPr lang="en-US" b="1" dirty="0">
                <a:effectLst>
                  <a:outerShdw blurRad="38100" dist="38100" dir="2700000" algn="tl">
                    <a:srgbClr val="000000">
                      <a:alpha val="43137"/>
                    </a:srgbClr>
                  </a:outerShdw>
                </a:effectLst>
                <a:latin typeface="Comic Sans MS" pitchFamily="66" charset="0"/>
              </a:rPr>
              <a:t> and </a:t>
            </a:r>
          </a:p>
          <a:p>
            <a:pPr fontAlgn="auto">
              <a:spcBef>
                <a:spcPts val="0"/>
              </a:spcBef>
              <a:spcAft>
                <a:spcPts val="0"/>
              </a:spcAft>
              <a:defRPr/>
            </a:pPr>
            <a:r>
              <a:rPr lang="en-US" b="1" dirty="0">
                <a:effectLst>
                  <a:outerShdw blurRad="38100" dist="38100" dir="2700000" algn="tl">
                    <a:srgbClr val="000000">
                      <a:alpha val="43137"/>
                    </a:srgbClr>
                  </a:outerShdw>
                </a:effectLst>
                <a:latin typeface="Symbol" pitchFamily="18" charset="2"/>
              </a:rPr>
              <a:t>h</a:t>
            </a:r>
            <a:r>
              <a:rPr lang="en-US" b="1" dirty="0">
                <a:effectLst>
                  <a:outerShdw blurRad="38100" dist="38100" dir="2700000" algn="tl">
                    <a:srgbClr val="000000">
                      <a:alpha val="43137"/>
                    </a:srgbClr>
                  </a:outerShdw>
                </a:effectLst>
                <a:latin typeface="Comic Sans MS" pitchFamily="66" charset="0"/>
              </a:rPr>
              <a:t> mesons.</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Needs to subtract the huge background in order to get direct photons.</a:t>
            </a:r>
          </a:p>
          <a:p>
            <a:pPr fontAlgn="auto">
              <a:spcBef>
                <a:spcPts val="0"/>
              </a:spcBef>
              <a:spcAft>
                <a:spcPts val="0"/>
              </a:spcAft>
              <a:defRPr/>
            </a:pPr>
            <a:endParaRPr lang="en-US" b="1" dirty="0">
              <a:effectLst>
                <a:outerShdw blurRad="38100" dist="38100" dir="2700000" algn="tl">
                  <a:srgbClr val="000000">
                    <a:alpha val="43137"/>
                  </a:srgbClr>
                </a:outerShdw>
              </a:effectLst>
              <a:latin typeface="Comic Sans MS" pitchFamily="66" charset="0"/>
            </a:endParaRPr>
          </a:p>
          <a:p>
            <a:pPr fontAlgn="auto">
              <a:spcBef>
                <a:spcPts val="0"/>
              </a:spcBef>
              <a:spcAft>
                <a:spcPts val="0"/>
              </a:spcAft>
              <a:defRPr/>
            </a:pPr>
            <a:r>
              <a:rPr lang="en-US" b="1" dirty="0">
                <a:effectLst>
                  <a:outerShdw blurRad="38100" dist="38100" dir="2700000" algn="tl">
                    <a:srgbClr val="000000">
                      <a:alpha val="43137"/>
                    </a:srgbClr>
                  </a:outerShdw>
                </a:effectLst>
                <a:latin typeface="Comic Sans MS" pitchFamily="66" charset="0"/>
              </a:rPr>
              <a:t>Different mechanisms are available  these  days (such as mixed event analysis)  to subtract decay contribution from total spectrum.</a:t>
            </a:r>
          </a:p>
        </p:txBody>
      </p:sp>
      <p:sp>
        <p:nvSpPr>
          <p:cNvPr id="6" name="Rectangle 5"/>
          <p:cNvSpPr/>
          <p:nvPr/>
        </p:nvSpPr>
        <p:spPr>
          <a:xfrm>
            <a:off x="627063" y="3883025"/>
            <a:ext cx="8058150" cy="2051050"/>
          </a:xfrm>
          <a:prstGeom prst="rect">
            <a:avLst/>
          </a:prstGeom>
        </p:spPr>
        <p:txBody>
          <a:bodyPr>
            <a:spAutoFit/>
          </a:bodyPr>
          <a:lstStyle/>
          <a:p>
            <a:pPr fontAlgn="auto">
              <a:spcBef>
                <a:spcPts val="45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effectLst>
                  <a:outerShdw blurRad="38100" dist="38100" dir="2700000" algn="tl">
                    <a:srgbClr val="000000">
                      <a:alpha val="43137"/>
                    </a:srgbClr>
                  </a:outerShdw>
                </a:effectLst>
                <a:latin typeface="Comic Sans MS" pitchFamily="66" charset="0"/>
              </a:rPr>
              <a:t>Direct photon measurement by the subtraction method: WA98 PRL 85 (2000) 3595, PHENIX PRL 94 (2005) 232301</a:t>
            </a:r>
          </a:p>
          <a:p>
            <a:pPr fontAlgn="auto">
              <a:lnSpc>
                <a:spcPct val="80000"/>
              </a:lnSpc>
              <a:spcBef>
                <a:spcPts val="45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600" b="1" dirty="0">
              <a:latin typeface="Comic Sans MS" pitchFamily="66" charset="0"/>
            </a:endParaRPr>
          </a:p>
          <a:p>
            <a:pPr lvl="1" fontAlgn="auto">
              <a:lnSpc>
                <a:spcPct val="80000"/>
              </a:lnSpc>
              <a:spcBef>
                <a:spcPts val="45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i="1" u="sng" dirty="0">
                <a:solidFill>
                  <a:srgbClr val="C00000"/>
                </a:solidFill>
                <a:effectLst>
                  <a:outerShdw blurRad="38100" dist="38100" dir="2700000" algn="tl">
                    <a:srgbClr val="000000">
                      <a:alpha val="43137"/>
                    </a:srgbClr>
                  </a:outerShdw>
                </a:effectLst>
                <a:latin typeface="+mn-lt"/>
              </a:rPr>
              <a:t>from </a:t>
            </a:r>
            <a:r>
              <a:rPr lang="en-GB" b="1" i="1" u="sng" dirty="0">
                <a:solidFill>
                  <a:srgbClr val="C00000"/>
                </a:solidFill>
                <a:effectLst>
                  <a:outerShdw blurRad="38100" dist="38100" dir="2700000" algn="tl">
                    <a:srgbClr val="000000">
                      <a:alpha val="43137"/>
                    </a:srgbClr>
                  </a:outerShdw>
                </a:effectLst>
                <a:latin typeface="Symbol" pitchFamily="16" charset="2"/>
              </a:rPr>
              <a:t></a:t>
            </a:r>
            <a:r>
              <a:rPr lang="en-GB" b="1" i="1" u="sng" baseline="30000" dirty="0">
                <a:solidFill>
                  <a:srgbClr val="C00000"/>
                </a:solidFill>
                <a:effectLst>
                  <a:outerShdw blurRad="38100" dist="38100" dir="2700000" algn="tl">
                    <a:srgbClr val="000000">
                      <a:alpha val="43137"/>
                    </a:srgbClr>
                  </a:outerShdw>
                </a:effectLst>
                <a:latin typeface="+mn-lt"/>
              </a:rPr>
              <a:t>o</a:t>
            </a:r>
            <a:r>
              <a:rPr lang="en-GB" b="1" i="1" u="sng" dirty="0">
                <a:solidFill>
                  <a:srgbClr val="C00000"/>
                </a:solidFill>
                <a:effectLst>
                  <a:outerShdw blurRad="38100" dist="38100" dir="2700000" algn="tl">
                    <a:srgbClr val="000000">
                      <a:alpha val="43137"/>
                    </a:srgbClr>
                  </a:outerShdw>
                </a:effectLst>
                <a:latin typeface="Symbol" pitchFamily="16" charset="2"/>
              </a:rPr>
              <a:t></a:t>
            </a:r>
            <a:r>
              <a:rPr lang="en-GB" b="1" i="1" u="sng" dirty="0">
                <a:solidFill>
                  <a:srgbClr val="C00000"/>
                </a:solidFill>
                <a:effectLst>
                  <a:outerShdw blurRad="38100" dist="38100" dir="2700000" algn="tl">
                    <a:srgbClr val="000000">
                      <a:alpha val="43137"/>
                    </a:srgbClr>
                  </a:outerShdw>
                </a:effectLst>
                <a:latin typeface="Symbol" pitchFamily="16" charset="2"/>
                <a:sym typeface="Symbol"/>
              </a:rPr>
              <a:t>  </a:t>
            </a:r>
            <a:r>
              <a:rPr lang="en-GB" b="1" i="1" u="sng" dirty="0">
                <a:solidFill>
                  <a:srgbClr val="C00000"/>
                </a:solidFill>
                <a:effectLst>
                  <a:outerShdw blurRad="38100" dist="38100" dir="2700000" algn="tl">
                    <a:srgbClr val="000000">
                      <a:alpha val="43137"/>
                    </a:srgbClr>
                  </a:outerShdw>
                </a:effectLst>
                <a:latin typeface="Symbol" pitchFamily="16" charset="2"/>
              </a:rPr>
              <a:t></a:t>
            </a:r>
          </a:p>
          <a:p>
            <a:pPr lvl="1" fontAlgn="auto">
              <a:lnSpc>
                <a:spcPct val="80000"/>
              </a:lnSpc>
              <a:spcBef>
                <a:spcPts val="45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i="1" u="sng" dirty="0">
                <a:solidFill>
                  <a:srgbClr val="C00000"/>
                </a:solidFill>
                <a:effectLst>
                  <a:outerShdw blurRad="38100" dist="38100" dir="2700000" algn="tl">
                    <a:srgbClr val="000000">
                      <a:alpha val="43137"/>
                    </a:srgbClr>
                  </a:outerShdw>
                </a:effectLst>
                <a:latin typeface="+mn-lt"/>
              </a:rPr>
              <a:t>from </a:t>
            </a:r>
            <a:r>
              <a:rPr lang="en-GB" b="1" i="1" u="sng" dirty="0">
                <a:solidFill>
                  <a:srgbClr val="C00000"/>
                </a:solidFill>
                <a:effectLst>
                  <a:outerShdw blurRad="38100" dist="38100" dir="2700000" algn="tl">
                    <a:srgbClr val="000000">
                      <a:alpha val="43137"/>
                    </a:srgbClr>
                  </a:outerShdw>
                </a:effectLst>
                <a:latin typeface="Symbol" pitchFamily="16" charset="2"/>
              </a:rPr>
              <a:t></a:t>
            </a:r>
            <a:r>
              <a:rPr lang="en-GB" b="1" i="1" u="sng" dirty="0">
                <a:solidFill>
                  <a:srgbClr val="C00000"/>
                </a:solidFill>
                <a:effectLst>
                  <a:outerShdw blurRad="38100" dist="38100" dir="2700000" algn="tl">
                    <a:srgbClr val="000000">
                      <a:alpha val="43137"/>
                    </a:srgbClr>
                  </a:outerShdw>
                </a:effectLst>
                <a:latin typeface="Symbol" pitchFamily="16" charset="2"/>
                <a:sym typeface="Symbol"/>
              </a:rPr>
              <a:t> </a:t>
            </a:r>
            <a:r>
              <a:rPr lang="en-GB" b="1" i="1" u="sng" dirty="0">
                <a:solidFill>
                  <a:srgbClr val="C00000"/>
                </a:solidFill>
                <a:effectLst>
                  <a:outerShdw blurRad="38100" dist="38100" dir="2700000" algn="tl">
                    <a:srgbClr val="000000">
                      <a:alpha val="43137"/>
                    </a:srgbClr>
                  </a:outerShdw>
                </a:effectLst>
                <a:latin typeface="Symbol" pitchFamily="16" charset="2"/>
              </a:rPr>
              <a:t></a:t>
            </a:r>
            <a:r>
              <a:rPr lang="en-GB" b="1" i="1" u="sng" dirty="0">
                <a:solidFill>
                  <a:srgbClr val="C00000"/>
                </a:solidFill>
                <a:effectLst>
                  <a:outerShdw blurRad="38100" dist="38100" dir="2700000" algn="tl">
                    <a:srgbClr val="000000">
                      <a:alpha val="43137"/>
                    </a:srgbClr>
                  </a:outerShdw>
                </a:effectLst>
                <a:latin typeface="+mn-lt"/>
              </a:rPr>
              <a:t> </a:t>
            </a:r>
          </a:p>
          <a:p>
            <a:pPr lvl="1" fontAlgn="auto">
              <a:lnSpc>
                <a:spcPct val="80000"/>
              </a:lnSpc>
              <a:spcBef>
                <a:spcPts val="45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i="1" u="sng" dirty="0">
                <a:solidFill>
                  <a:srgbClr val="C00000"/>
                </a:solidFill>
                <a:effectLst>
                  <a:outerShdw blurRad="38100" dist="38100" dir="2700000" algn="tl">
                    <a:srgbClr val="000000">
                      <a:alpha val="43137"/>
                    </a:srgbClr>
                  </a:outerShdw>
                </a:effectLst>
                <a:latin typeface="+mn-lt"/>
              </a:rPr>
              <a:t>from </a:t>
            </a:r>
            <a:r>
              <a:rPr lang="en-GB" b="1" i="1" u="sng" dirty="0">
                <a:solidFill>
                  <a:srgbClr val="C00000"/>
                </a:solidFill>
                <a:effectLst>
                  <a:outerShdw blurRad="38100" dist="38100" dir="2700000" algn="tl">
                    <a:srgbClr val="000000">
                      <a:alpha val="43137"/>
                    </a:srgbClr>
                  </a:outerShdw>
                </a:effectLst>
                <a:latin typeface="Symbol" pitchFamily="16" charset="2"/>
              </a:rPr>
              <a:t></a:t>
            </a:r>
            <a:r>
              <a:rPr lang="en-GB" b="1" i="1" u="sng" dirty="0">
                <a:solidFill>
                  <a:srgbClr val="C00000"/>
                </a:solidFill>
                <a:effectLst>
                  <a:outerShdw blurRad="38100" dist="38100" dir="2700000" algn="tl">
                    <a:srgbClr val="000000">
                      <a:alpha val="43137"/>
                    </a:srgbClr>
                  </a:outerShdw>
                </a:effectLst>
                <a:latin typeface="Symbol" pitchFamily="16" charset="2"/>
                <a:sym typeface="Symbol"/>
              </a:rPr>
              <a:t></a:t>
            </a:r>
            <a:r>
              <a:rPr lang="en-GB" b="1" i="1" u="sng" dirty="0">
                <a:solidFill>
                  <a:srgbClr val="C00000"/>
                </a:solidFill>
                <a:effectLst>
                  <a:outerShdw blurRad="38100" dist="38100" dir="2700000" algn="tl">
                    <a:srgbClr val="000000">
                      <a:alpha val="43137"/>
                    </a:srgbClr>
                  </a:outerShdw>
                </a:effectLst>
                <a:latin typeface="Symbol" pitchFamily="16" charset="2"/>
              </a:rPr>
              <a:t></a:t>
            </a:r>
          </a:p>
          <a:p>
            <a:pPr lvl="1" fontAlgn="auto">
              <a:lnSpc>
                <a:spcPct val="80000"/>
              </a:lnSpc>
              <a:spcBef>
                <a:spcPts val="45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i="1" u="sng" dirty="0">
                <a:solidFill>
                  <a:srgbClr val="C00000"/>
                </a:solidFill>
                <a:effectLst>
                  <a:outerShdw blurRad="38100" dist="38100" dir="2700000" algn="tl">
                    <a:srgbClr val="000000">
                      <a:alpha val="43137"/>
                    </a:srgbClr>
                  </a:outerShdw>
                </a:effectLst>
                <a:latin typeface="+mn-lt"/>
              </a:rPr>
              <a:t>from </a:t>
            </a:r>
            <a:r>
              <a:rPr lang="en-GB" b="1" i="1" u="sng" dirty="0">
                <a:solidFill>
                  <a:srgbClr val="C00000"/>
                </a:solidFill>
                <a:effectLst>
                  <a:outerShdw blurRad="38100" dist="38100" dir="2700000" algn="tl">
                    <a:srgbClr val="000000">
                      <a:alpha val="43137"/>
                    </a:srgbClr>
                  </a:outerShdw>
                </a:effectLst>
                <a:latin typeface="Symbol" pitchFamily="16" charset="2"/>
              </a:rPr>
              <a:t></a:t>
            </a:r>
            <a:r>
              <a:rPr lang="en-GB" b="1" i="1" u="sng" dirty="0">
                <a:solidFill>
                  <a:srgbClr val="C00000"/>
                </a:solidFill>
                <a:effectLst>
                  <a:outerShdw blurRad="38100" dist="38100" dir="2700000" algn="tl">
                    <a:srgbClr val="000000">
                      <a:alpha val="43137"/>
                    </a:srgbClr>
                  </a:outerShdw>
                </a:effectLst>
                <a:latin typeface="+mn-lt"/>
              </a:rPr>
              <a:t>’</a:t>
            </a:r>
            <a:r>
              <a:rPr lang="en-GB" b="1" i="1" u="sng" dirty="0">
                <a:solidFill>
                  <a:srgbClr val="C00000"/>
                </a:solidFill>
                <a:effectLst>
                  <a:outerShdw blurRad="38100" dist="38100" dir="2700000" algn="tl">
                    <a:srgbClr val="000000">
                      <a:alpha val="43137"/>
                    </a:srgbClr>
                  </a:outerShdw>
                </a:effectLst>
                <a:latin typeface="Symbol" pitchFamily="16" charset="2"/>
              </a:rPr>
              <a:t></a:t>
            </a:r>
            <a:r>
              <a:rPr lang="en-GB" b="1" i="1" u="sng" dirty="0">
                <a:solidFill>
                  <a:srgbClr val="C00000"/>
                </a:solidFill>
                <a:effectLst>
                  <a:outerShdw blurRad="38100" dist="38100" dir="2700000" algn="tl">
                    <a:srgbClr val="000000">
                      <a:alpha val="43137"/>
                    </a:srgbClr>
                  </a:outerShdw>
                </a:effectLst>
                <a:latin typeface="Symbol" pitchFamily="16" charset="2"/>
                <a:sym typeface="Symbol"/>
              </a:rPr>
              <a:t> </a:t>
            </a:r>
            <a:r>
              <a:rPr lang="en-GB" b="1" i="1" u="sng" dirty="0">
                <a:solidFill>
                  <a:srgbClr val="C00000"/>
                </a:solidFill>
                <a:effectLst>
                  <a:outerShdw blurRad="38100" dist="38100" dir="2700000" algn="tl">
                    <a:srgbClr val="000000">
                      <a:alpha val="43137"/>
                    </a:srgbClr>
                  </a:outerShdw>
                </a:effectLst>
                <a:latin typeface="Symbol" pitchFamily="16" charset="2"/>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33400" y="234950"/>
            <a:ext cx="8077200" cy="666750"/>
          </a:xfrm>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Clr>
                <a:srgbClr val="99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rgbClr val="381514"/>
                </a:solidFill>
                <a:latin typeface="Comic Sans MS" pitchFamily="66" charset="0"/>
              </a:rPr>
              <a:t>Hydrodynamic description of v</a:t>
            </a:r>
            <a:r>
              <a:rPr lang="en-GB" sz="3200" b="1" baseline="-25000" dirty="0">
                <a:solidFill>
                  <a:srgbClr val="381514"/>
                </a:solidFill>
                <a:latin typeface="Comic Sans MS" pitchFamily="66" charset="0"/>
              </a:rPr>
              <a:t>2</a:t>
            </a:r>
          </a:p>
        </p:txBody>
      </p:sp>
      <p:sp>
        <p:nvSpPr>
          <p:cNvPr id="17411" name="Text Box 4"/>
          <p:cNvSpPr txBox="1">
            <a:spLocks noChangeArrowheads="1"/>
          </p:cNvSpPr>
          <p:nvPr/>
        </p:nvSpPr>
        <p:spPr bwMode="auto">
          <a:xfrm>
            <a:off x="700088" y="5789613"/>
            <a:ext cx="7867650" cy="647700"/>
          </a:xfrm>
          <a:prstGeom prst="rect">
            <a:avLst/>
          </a:prstGeom>
          <a:noFill/>
          <a:ln w="9525">
            <a:noFill/>
            <a:miter lim="800000"/>
            <a:headEnd/>
            <a:tailEnd/>
          </a:ln>
        </p:spPr>
        <p:txBody>
          <a:bodyPr lIns="90000" tIns="46800" rIns="90000" bIns="46800">
            <a:spAutoFit/>
          </a:bodyPr>
          <a:lstStyle/>
          <a:p>
            <a:pPr algn="ctr">
              <a:lnSpc>
                <a:spcPct val="90000"/>
              </a:lnSpc>
              <a:buClr>
                <a:srgbClr val="000000"/>
              </a:buClr>
              <a:buSzPct val="100000"/>
              <a:buFont typeface="Comic Sans MS"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latin typeface="Comic Sans MS" pitchFamily="66" charset="0"/>
              </a:rPr>
              <a:t>Elliptic flow of identified particle and mass ordering is well described by hydrodynamic models at low p</a:t>
            </a:r>
            <a:r>
              <a:rPr lang="en-GB" sz="2000" b="1" baseline="-25000">
                <a:latin typeface="Comic Sans MS" pitchFamily="66" charset="0"/>
              </a:rPr>
              <a:t>T</a:t>
            </a:r>
            <a:r>
              <a:rPr lang="en-GB" sz="2000" b="1">
                <a:latin typeface="Comic Sans MS" pitchFamily="66" charset="0"/>
              </a:rPr>
              <a:t> </a:t>
            </a:r>
          </a:p>
        </p:txBody>
      </p:sp>
      <p:pic>
        <p:nvPicPr>
          <p:cNvPr id="17412" name="Picture 6"/>
          <p:cNvPicPr>
            <a:picLocks noChangeAspect="1" noChangeArrowheads="1"/>
          </p:cNvPicPr>
          <p:nvPr/>
        </p:nvPicPr>
        <p:blipFill>
          <a:blip r:embed="rId3"/>
          <a:srcRect t="3328" r="50003" b="2130"/>
          <a:stretch>
            <a:fillRect/>
          </a:stretch>
        </p:blipFill>
        <p:spPr bwMode="auto">
          <a:xfrm>
            <a:off x="1566863" y="1503363"/>
            <a:ext cx="4732337" cy="4206875"/>
          </a:xfrm>
          <a:prstGeom prst="rect">
            <a:avLst/>
          </a:prstGeom>
          <a:noFill/>
          <a:ln w="9525">
            <a:noFill/>
            <a:miter lim="800000"/>
            <a:headEnd/>
            <a:tailEnd/>
          </a:ln>
        </p:spPr>
      </p:pic>
      <p:sp>
        <p:nvSpPr>
          <p:cNvPr id="7177" name="AutoShape 9"/>
          <p:cNvSpPr>
            <a:spLocks noChangeArrowheads="1"/>
          </p:cNvSpPr>
          <p:nvPr/>
        </p:nvSpPr>
        <p:spPr bwMode="auto">
          <a:xfrm>
            <a:off x="1828800" y="1176338"/>
            <a:ext cx="4092575" cy="260350"/>
          </a:xfrm>
          <a:prstGeom prst="roundRect">
            <a:avLst>
              <a:gd name="adj" fmla="val 0"/>
            </a:avLst>
          </a:prstGeom>
          <a:noFill/>
          <a:ln w="9525">
            <a:noFill/>
            <a:round/>
            <a:headEnd/>
            <a:tailEnd/>
          </a:ln>
        </p:spPr>
        <p:txBody>
          <a:bodyPr lIns="90000" tIns="46800" rIns="90000" bIns="46800">
            <a:spAutoFit/>
          </a:bodyPr>
          <a:lstStyle/>
          <a:p>
            <a:pPr marL="457200" indent="-457200" fontAlgn="auto">
              <a:lnSpc>
                <a:spcPct val="60000"/>
              </a:lnSpc>
              <a:spcBef>
                <a:spcPts val="750"/>
              </a:spcBef>
              <a:spcAft>
                <a:spcPts val="0"/>
              </a:spcAft>
              <a:buClr>
                <a:srgbClr val="FF0000"/>
              </a:buClr>
              <a:buSzPct val="100000"/>
              <a:buFont typeface="Wingdings"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GB" b="1" dirty="0">
                <a:solidFill>
                  <a:srgbClr val="FF0000"/>
                </a:solidFill>
                <a:effectLst>
                  <a:outerShdw blurRad="38100" dist="38100" dir="2700000" algn="tl">
                    <a:srgbClr val="000000">
                      <a:alpha val="43137"/>
                    </a:srgbClr>
                  </a:outerShdw>
                </a:effectLst>
                <a:latin typeface="Comic Sans MS" pitchFamily="66" charset="0"/>
              </a:rPr>
              <a:t>Hydrodynamic by </a:t>
            </a:r>
            <a:r>
              <a:rPr lang="en-GB" b="1" dirty="0" err="1">
                <a:solidFill>
                  <a:srgbClr val="FF0000"/>
                </a:solidFill>
                <a:effectLst>
                  <a:outerShdw blurRad="38100" dist="38100" dir="2700000" algn="tl">
                    <a:srgbClr val="000000">
                      <a:alpha val="43137"/>
                    </a:srgbClr>
                  </a:outerShdw>
                </a:effectLst>
                <a:latin typeface="Comic Sans MS" pitchFamily="66" charset="0"/>
              </a:rPr>
              <a:t>Huovinen</a:t>
            </a:r>
            <a:r>
              <a:rPr lang="en-GB" b="1" dirty="0">
                <a:solidFill>
                  <a:srgbClr val="FF0000"/>
                </a:solidFill>
                <a:effectLst>
                  <a:outerShdw blurRad="38100" dist="38100" dir="2700000" algn="tl">
                    <a:srgbClr val="000000">
                      <a:alpha val="43137"/>
                    </a:srgbClr>
                  </a:outerShdw>
                </a:effectLst>
                <a:latin typeface="Comic Sans MS" pitchFamily="66" charset="0"/>
              </a:rPr>
              <a:t> et al.</a:t>
            </a:r>
          </a:p>
        </p:txBody>
      </p:sp>
      <p:sp>
        <p:nvSpPr>
          <p:cNvPr id="7180" name="AutoShape 12"/>
          <p:cNvSpPr>
            <a:spLocks noChangeArrowheads="1"/>
          </p:cNvSpPr>
          <p:nvPr/>
        </p:nvSpPr>
        <p:spPr bwMode="auto">
          <a:xfrm>
            <a:off x="6335713" y="2635250"/>
            <a:ext cx="2605087" cy="925513"/>
          </a:xfrm>
          <a:prstGeom prst="roundRect">
            <a:avLst>
              <a:gd name="adj" fmla="val 431"/>
            </a:avLst>
          </a:prstGeom>
          <a:noFill/>
          <a:ln w="9525">
            <a:noFill/>
            <a:round/>
            <a:headEnd/>
            <a:tailEnd/>
          </a:ln>
        </p:spPr>
        <p:txBody>
          <a:bodyPr lIns="90000" tIns="46800" rIns="90000" bIns="46800">
            <a:spAutoFit/>
          </a:bodyPr>
          <a:lstStyle/>
          <a:p>
            <a:pPr algn="ctr" fontAlgn="auto">
              <a:spcBef>
                <a:spcPts val="0"/>
              </a:spcBef>
              <a:spcAft>
                <a:spcPts val="0"/>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effectLst>
                  <a:outerShdw blurRad="38100" dist="38100" dir="2700000" algn="tl">
                    <a:srgbClr val="000000">
                      <a:alpha val="43137"/>
                    </a:srgbClr>
                  </a:outerShdw>
                </a:effectLst>
                <a:latin typeface="Comic Sans MS" pitchFamily="66" charset="0"/>
              </a:rPr>
              <a:t>Experimental results are from PHENIX, </a:t>
            </a:r>
          </a:p>
          <a:p>
            <a:pPr algn="ctr" fontAlgn="auto">
              <a:spcBef>
                <a:spcPts val="0"/>
              </a:spcBef>
              <a:spcAft>
                <a:spcPts val="0"/>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effectLst>
                  <a:outerShdw blurRad="38100" dist="38100" dir="2700000" algn="tl">
                    <a:srgbClr val="000000">
                      <a:alpha val="43137"/>
                    </a:srgbClr>
                  </a:outerShdw>
                </a:effectLst>
                <a:latin typeface="Comic Sans MS" pitchFamily="66" charset="0"/>
              </a:rPr>
              <a:t>PRL 91, 2003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5657</TotalTime>
  <Words>4486</Words>
  <Application>Microsoft Office PowerPoint</Application>
  <PresentationFormat>On-screen Show (4:3)</PresentationFormat>
  <Paragraphs>696</Paragraphs>
  <Slides>64</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Equation</vt:lpstr>
      <vt:lpstr>Slide 1</vt:lpstr>
      <vt:lpstr>Slide 2</vt:lpstr>
      <vt:lpstr>Slide 3</vt:lpstr>
      <vt:lpstr>Slide 4</vt:lpstr>
      <vt:lpstr>Slide 5</vt:lpstr>
      <vt:lpstr>Slide 6</vt:lpstr>
      <vt:lpstr>Slide 7</vt:lpstr>
      <vt:lpstr>Slide 8</vt:lpstr>
      <vt:lpstr>Hydrodynamic description of v2</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rupa</dc:creator>
  <cp:lastModifiedBy>Dr. D. K. Srivastav</cp:lastModifiedBy>
  <cp:revision>415</cp:revision>
  <dcterms:created xsi:type="dcterms:W3CDTF">2008-05-13T06:43:56Z</dcterms:created>
  <dcterms:modified xsi:type="dcterms:W3CDTF">2008-09-17T07:32:21Z</dcterms:modified>
</cp:coreProperties>
</file>