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524" r:id="rId2"/>
    <p:sldId id="486" r:id="rId3"/>
    <p:sldId id="492" r:id="rId4"/>
    <p:sldId id="622" r:id="rId5"/>
    <p:sldId id="526" r:id="rId6"/>
    <p:sldId id="609" r:id="rId7"/>
    <p:sldId id="588" r:id="rId8"/>
    <p:sldId id="614" r:id="rId9"/>
    <p:sldId id="613" r:id="rId10"/>
    <p:sldId id="545" r:id="rId11"/>
    <p:sldId id="546" r:id="rId12"/>
    <p:sldId id="543" r:id="rId13"/>
    <p:sldId id="623" r:id="rId14"/>
    <p:sldId id="464" r:id="rId15"/>
    <p:sldId id="465" r:id="rId16"/>
    <p:sldId id="418" r:id="rId17"/>
    <p:sldId id="466" r:id="rId18"/>
    <p:sldId id="604" r:id="rId19"/>
    <p:sldId id="467" r:id="rId20"/>
    <p:sldId id="470" r:id="rId21"/>
    <p:sldId id="473" r:id="rId22"/>
    <p:sldId id="553" r:id="rId23"/>
    <p:sldId id="552" r:id="rId24"/>
    <p:sldId id="605" r:id="rId25"/>
    <p:sldId id="615" r:id="rId26"/>
    <p:sldId id="616" r:id="rId27"/>
    <p:sldId id="617" r:id="rId28"/>
    <p:sldId id="559" r:id="rId29"/>
    <p:sldId id="611" r:id="rId30"/>
    <p:sldId id="579" r:id="rId31"/>
    <p:sldId id="596" r:id="rId32"/>
    <p:sldId id="573" r:id="rId33"/>
    <p:sldId id="603" r:id="rId34"/>
    <p:sldId id="619" r:id="rId35"/>
    <p:sldId id="618" r:id="rId36"/>
    <p:sldId id="479" r:id="rId37"/>
    <p:sldId id="608" r:id="rId38"/>
    <p:sldId id="480" r:id="rId39"/>
    <p:sldId id="584" r:id="rId40"/>
    <p:sldId id="607" r:id="rId41"/>
    <p:sldId id="585" r:id="rId42"/>
    <p:sldId id="560" r:id="rId43"/>
    <p:sldId id="589" r:id="rId44"/>
    <p:sldId id="591" r:id="rId45"/>
    <p:sldId id="612" r:id="rId46"/>
    <p:sldId id="484" r:id="rId47"/>
    <p:sldId id="620" r:id="rId48"/>
    <p:sldId id="485" r:id="rId49"/>
    <p:sldId id="621" r:id="rId50"/>
    <p:sldId id="47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EAE0"/>
    <a:srgbClr val="AC5BAC"/>
    <a:srgbClr val="FFFFFF"/>
    <a:srgbClr val="E2A902"/>
    <a:srgbClr val="A82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4"/>
    <p:restoredTop sz="93645"/>
  </p:normalViewPr>
  <p:slideViewPr>
    <p:cSldViewPr snapToGrid="0" snapToObjects="1">
      <p:cViewPr varScale="1">
        <p:scale>
          <a:sx n="105" d="100"/>
          <a:sy n="105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D2E61-B058-0E49-AC0C-F3D1795375EB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910AC-9876-3747-ABD6-FA528E86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58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29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4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89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0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5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4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8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8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7910AC-9876-3747-ABD6-FA528E863D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49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A0B9-7E1A-B74B-A685-4E20DA24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862634-7167-FA4A-8DFF-128DEA0AB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3A369-2AE1-4F42-9ED1-E4BDC8A5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536FA-40F0-544B-8A79-52E6DFAE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07135-98D2-C74F-8DC9-0B6C4BD0A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7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DE5D-6957-A046-BE14-12FC05DA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4A2084-4AB6-084F-9CF8-99931D373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777B9-7C89-C745-AFD4-B23AC44E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25554-15BB-4B45-B6B6-BCD91C9B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C2286-263D-3946-AA6B-A5251A95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7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96351-28A6-3941-BA43-26CA279A1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A3ADB-8E23-4045-8953-CFC97B4F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D0AA5-B1D4-2948-995B-0E2FDAFE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2E226-F9E7-BD41-8E7A-08EF3981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79A56-888F-0641-A566-93AB2DD9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5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F714-6DB8-2942-9D8C-D417CD74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DEA4-06BD-4041-ACB1-2DAAD649F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2835E-2B97-0C4F-A336-33E16D9A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E63A7-1F13-A24C-8B10-D258FB285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9FE4-310C-B54E-8C2C-3CA55092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3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0DFF8-6424-C149-8E8D-4824DDA6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6EA6D-3E05-E34A-ABCE-98A9D92B4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E3B5-A57D-2A48-8B91-652AEDC3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23F1E-9300-E642-956A-C39263D2D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C12D3-E4FC-9A43-AFF9-CE02AF34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5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4205-F809-C14C-A958-8B3D37A59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47604-5C23-8046-A178-A62435BFF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0D924-E4FB-1442-91D3-C4576AD92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D2B48-60BE-DA43-A073-1BAB9293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F71A0-9489-2646-8FE4-B8FF68D9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9D19F-D9EE-7446-ABAE-0E00A740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3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F0B5D-8FF2-F74F-B76A-62DC4F0A2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21BBF-C114-7E46-9579-C3943B2F3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30162-4976-2544-9D8B-D391AFF18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BDC5D-CE9D-E745-927B-AE199B6C3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1179E-6396-CF4B-BBAC-4DA95A8B2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A0C4F-9574-7B42-9E2C-03A3E6C93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EF002-A5A5-3A48-BF3D-FB9F5E99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99F31-A1C8-F041-82C8-DBB5C3C4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2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848C-C912-6F4E-B872-CADDA58F7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93F21E-6398-2746-A00A-37FCAF172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25F04-CD2B-964E-A5BE-C82E3CDA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7E7DD0-0BF8-EA48-A73D-11A980F8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3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50989-E3A0-4A46-838A-54A56CB1C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093872-3011-894D-A46D-F237D3A8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911B7-5A83-3A48-A187-2BB6A7B42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7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403DC-23FD-7A45-8669-76E1180CE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55155-1BB1-994D-B4F9-61B3E31FD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0EF03-4797-AE4F-8723-A381DEB6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B7474-0071-E940-96A3-3A1C94A4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6A9CA-EF0E-1643-B2AF-473F99886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27841-AA72-A445-A678-3EB9CF53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DE26-8B1B-7F4D-8DE8-4781920A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01175-D00A-E041-B7F8-B62AD9114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DFEEB-3090-A843-B813-98E06EE83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F00AD-B13F-B74C-A781-FD023F62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34A1B-33B8-2C46-84C8-392D79F64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9EB01-D4AE-B146-983D-D19F85FB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8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EA62E7-0537-2E49-90DB-BB7979DD9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9BBA4-6299-1245-8809-4DD6BA5B3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4B9D6-5539-9F4F-BFCA-86A2B128A2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B677C-2AA3-494C-94DA-35E0EF237EA0}" type="datetimeFigureOut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8B070-9EA7-1A43-AD60-E0B3F2DC2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B3493-8B37-6A42-BB5E-39CE44F9A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F135-AF07-5F44-B224-7CB19FE4A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9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489072-F5CE-3A43-A0E2-B135E3ABC3B8}"/>
              </a:ext>
            </a:extLst>
          </p:cNvPr>
          <p:cNvSpPr txBox="1">
            <a:spLocks/>
          </p:cNvSpPr>
          <p:nvPr/>
        </p:nvSpPr>
        <p:spPr>
          <a:xfrm>
            <a:off x="0" y="70315"/>
            <a:ext cx="1219200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Solving Reionization with Resolved Lyman-</a:t>
            </a:r>
            <a:r>
              <a:rPr lang="el-GR" dirty="0"/>
              <a:t>α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CCCCFB-5488-8A46-AC94-11733272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1" y="1810881"/>
            <a:ext cx="6251042" cy="355194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794EC1EE-B7BA-CA45-84CA-4042F1ECC9C2}"/>
              </a:ext>
            </a:extLst>
          </p:cNvPr>
          <p:cNvSpPr txBox="1">
            <a:spLocks/>
          </p:cNvSpPr>
          <p:nvPr/>
        </p:nvSpPr>
        <p:spPr>
          <a:xfrm>
            <a:off x="867257" y="5641675"/>
            <a:ext cx="10457486" cy="1992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Rohan Naidu (Harvard)</a:t>
            </a:r>
          </a:p>
          <a:p>
            <a:pPr marL="0" indent="0" algn="ctr">
              <a:buNone/>
            </a:pPr>
            <a:r>
              <a:rPr lang="en-US" dirty="0" err="1"/>
              <a:t>Jorryt</a:t>
            </a:r>
            <a:r>
              <a:rPr lang="en-US" dirty="0"/>
              <a:t> </a:t>
            </a:r>
            <a:r>
              <a:rPr lang="en-US" dirty="0" err="1"/>
              <a:t>Matthee</a:t>
            </a:r>
            <a:r>
              <a:rPr lang="en-US" dirty="0"/>
              <a:t>, Pascal </a:t>
            </a:r>
            <a:r>
              <a:rPr lang="en-US" dirty="0" err="1"/>
              <a:t>Oesch</a:t>
            </a:r>
            <a:r>
              <a:rPr lang="en-US" dirty="0"/>
              <a:t>, Charlie Conroy, XLSz2 Survey Team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BA6351F-CD06-6C4B-99C6-F4D8EAFF5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9"/>
          <a:stretch/>
        </p:blipFill>
        <p:spPr>
          <a:xfrm>
            <a:off x="7121912" y="1835947"/>
            <a:ext cx="4636358" cy="35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4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2C5C-0CA6-2A49-978A-BC93F79A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(LyC </a:t>
            </a:r>
            <a:r>
              <a:rPr lang="en-US" i="1" dirty="0"/>
              <a:t>f</a:t>
            </a:r>
            <a:r>
              <a:rPr lang="en-US" dirty="0"/>
              <a:t>esc)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B75A-F5C5-A645-BA04-B9B4B5D4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67994" cy="4667246"/>
          </a:xfrm>
        </p:spPr>
        <p:txBody>
          <a:bodyPr>
            <a:normAutofit/>
          </a:bodyPr>
          <a:lstStyle/>
          <a:p>
            <a:r>
              <a:rPr lang="en-US" dirty="0"/>
              <a:t>Difficult to perform a simple test at significant redshift: what are the properties of leakers vs. non-leakers?</a:t>
            </a:r>
          </a:p>
          <a:p>
            <a:endParaRPr lang="en-US" dirty="0"/>
          </a:p>
          <a:p>
            <a:r>
              <a:rPr lang="en-US" dirty="0"/>
              <a:t>What is the connection between results at lower redshifts and the Epoch of Reionization?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EFA424B4-3FF1-1B47-86B7-D33162AB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0641" y="1476102"/>
            <a:ext cx="4469214" cy="4304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DEE4C7-C99D-834C-8E7B-1F4371A9A610}"/>
              </a:ext>
            </a:extLst>
          </p:cNvPr>
          <p:cNvSpPr txBox="1"/>
          <p:nvPr/>
        </p:nvSpPr>
        <p:spPr>
          <a:xfrm>
            <a:off x="9221115" y="5780111"/>
            <a:ext cx="25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Naidu+20</a:t>
            </a:r>
          </a:p>
        </p:txBody>
      </p:sp>
    </p:spTree>
    <p:extLst>
      <p:ext uri="{BB962C8B-B14F-4D97-AF65-F5344CB8AC3E}">
        <p14:creationId xmlns:p14="http://schemas.microsoft.com/office/powerpoint/2010/main" val="350907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2C5C-0CA6-2A49-978A-BC93F79A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(LyC </a:t>
            </a:r>
            <a:r>
              <a:rPr lang="en-US" i="1" dirty="0"/>
              <a:t>f</a:t>
            </a:r>
            <a:r>
              <a:rPr lang="en-US" dirty="0"/>
              <a:t>esc)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B75A-F5C5-A645-BA04-B9B4B5D4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267994" cy="4667246"/>
          </a:xfrm>
        </p:spPr>
        <p:txBody>
          <a:bodyPr>
            <a:normAutofit/>
          </a:bodyPr>
          <a:lstStyle/>
          <a:p>
            <a:r>
              <a:rPr lang="en-US" dirty="0"/>
              <a:t>Difficult to perform a simple test at significant redshift: what are the properties of leakers vs. non-leakers?</a:t>
            </a:r>
          </a:p>
          <a:p>
            <a:endParaRPr lang="en-US" dirty="0"/>
          </a:p>
          <a:p>
            <a:r>
              <a:rPr lang="en-US" dirty="0"/>
              <a:t>What is the connection between results at lower redshifts and the Epoch of Reionization?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9B4877-270D-4A42-83F2-FB15819CDE42}"/>
              </a:ext>
            </a:extLst>
          </p:cNvPr>
          <p:cNvSpPr/>
          <p:nvPr/>
        </p:nvSpPr>
        <p:spPr>
          <a:xfrm>
            <a:off x="8124842" y="4826984"/>
            <a:ext cx="29415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Resolved Lyman-</a:t>
            </a:r>
            <a:r>
              <a:rPr lang="el-GR" sz="2800" dirty="0">
                <a:solidFill>
                  <a:schemeClr val="bg1"/>
                </a:solidFill>
              </a:rPr>
              <a:t>α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>
                <a:solidFill>
                  <a:schemeClr val="bg1"/>
                </a:solidFill>
              </a:rPr>
              <a:t>is the panacea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421C8E-83BB-E04B-9E39-C840D3500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70" y="1620633"/>
            <a:ext cx="4235180" cy="32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6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06F6-3D73-4C40-B039-F1FDE7ED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" y="365129"/>
            <a:ext cx="11887200" cy="1325563"/>
          </a:xfrm>
        </p:spPr>
        <p:txBody>
          <a:bodyPr/>
          <a:lstStyle/>
          <a:p>
            <a:r>
              <a:rPr lang="en-US" dirty="0"/>
              <a:t>Resolved Lyman-</a:t>
            </a:r>
            <a:r>
              <a:rPr lang="el-GR" dirty="0"/>
              <a:t>α</a:t>
            </a:r>
            <a:r>
              <a:rPr lang="en-US" dirty="0"/>
              <a:t> is the LyC panacea: convenience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2CB4-798B-6843-ADDE-B394B472A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86189"/>
            <a:ext cx="10515600" cy="4351338"/>
          </a:xfrm>
        </p:spPr>
        <p:txBody>
          <a:bodyPr/>
          <a:lstStyle/>
          <a:p>
            <a:r>
              <a:rPr lang="en-US" dirty="0"/>
              <a:t>~1000x brighter than LyC.</a:t>
            </a:r>
          </a:p>
          <a:p>
            <a:r>
              <a:rPr lang="en-US" dirty="0"/>
              <a:t>Negligible IGM stochasticity (out to z~3-4).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553BF-C116-7847-BFA0-471636E4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82" y="3344550"/>
            <a:ext cx="94615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DF8A-EA5F-834F-BA3A-6CBC034D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Lyman-</a:t>
            </a:r>
            <a:r>
              <a:rPr lang="el-GR" dirty="0"/>
              <a:t>α</a:t>
            </a:r>
            <a:r>
              <a:rPr lang="en-US" dirty="0"/>
              <a:t> is uniquely sensitive to 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25BE-C966-2C4C-91B6-73FCDAACF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5176" cy="4351338"/>
          </a:xfrm>
        </p:spPr>
        <p:txBody>
          <a:bodyPr/>
          <a:lstStyle/>
          <a:p>
            <a:r>
              <a:rPr lang="en-US" dirty="0"/>
              <a:t>Has been used for decades to trace reionization.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F1710-F9DA-334C-87CC-3A1849A22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662" y="1461634"/>
            <a:ext cx="5561100" cy="4358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FFA09-E615-7241-8B4B-59CE86A06DCB}"/>
              </a:ext>
            </a:extLst>
          </p:cNvPr>
          <p:cNvSpPr txBox="1"/>
          <p:nvPr/>
        </p:nvSpPr>
        <p:spPr>
          <a:xfrm>
            <a:off x="8508374" y="5807631"/>
            <a:ext cx="25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Naidu+20, Tacchella+18</a:t>
            </a:r>
          </a:p>
        </p:txBody>
      </p:sp>
    </p:spTree>
    <p:extLst>
      <p:ext uri="{BB962C8B-B14F-4D97-AF65-F5344CB8AC3E}">
        <p14:creationId xmlns:p14="http://schemas.microsoft.com/office/powerpoint/2010/main" val="4058415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43E0-3EFE-7A45-BF80-8419B6C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153434"/>
            <a:ext cx="10984606" cy="1325563"/>
          </a:xfrm>
        </p:spPr>
        <p:txBody>
          <a:bodyPr>
            <a:normAutofit/>
          </a:bodyPr>
          <a:lstStyle/>
          <a:p>
            <a:r>
              <a:rPr lang="en-US" dirty="0"/>
              <a:t>Ly</a:t>
            </a:r>
            <a:r>
              <a:rPr lang="el-GR" dirty="0"/>
              <a:t>α</a:t>
            </a:r>
            <a:r>
              <a:rPr lang="en-US" dirty="0"/>
              <a:t> profiles are excellent tracers of LyC </a:t>
            </a:r>
            <a:r>
              <a:rPr lang="en-US" i="1" dirty="0"/>
              <a:t>f</a:t>
            </a:r>
            <a:r>
              <a:rPr lang="en-US" dirty="0"/>
              <a:t>esc: </a:t>
            </a:r>
            <a:br>
              <a:rPr lang="en-US" dirty="0"/>
            </a:br>
            <a:r>
              <a:rPr lang="en-US" dirty="0"/>
              <a:t>peak separation (</a:t>
            </a:r>
            <a:r>
              <a:rPr lang="en-US" i="1" dirty="0" err="1"/>
              <a:t>V</a:t>
            </a:r>
            <a:r>
              <a:rPr lang="en-US" dirty="0" err="1"/>
              <a:t>sep</a:t>
            </a:r>
            <a:r>
              <a:rPr lang="en-US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3A19AA-E5A7-ED40-97CC-86BAC0626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3" b="1680"/>
          <a:stretch/>
        </p:blipFill>
        <p:spPr>
          <a:xfrm>
            <a:off x="7306399" y="3687257"/>
            <a:ext cx="4754585" cy="3017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FC7C50-625C-DC42-96FA-B679ADB122B3}"/>
              </a:ext>
            </a:extLst>
          </p:cNvPr>
          <p:cNvSpPr txBox="1"/>
          <p:nvPr/>
        </p:nvSpPr>
        <p:spPr>
          <a:xfrm>
            <a:off x="6218597" y="6335234"/>
            <a:ext cx="346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Izotov+21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2D196F-DA39-A849-B13B-7C734A72B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2" y="1478997"/>
            <a:ext cx="8090569" cy="268926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DC0C304-6B19-C143-9C5E-1043C4070499}"/>
              </a:ext>
            </a:extLst>
          </p:cNvPr>
          <p:cNvSpPr txBox="1">
            <a:spLocks/>
          </p:cNvSpPr>
          <p:nvPr/>
        </p:nvSpPr>
        <p:spPr>
          <a:xfrm>
            <a:off x="2738298" y="3786039"/>
            <a:ext cx="4422944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Low </a:t>
            </a:r>
            <a:r>
              <a:rPr lang="en-US" sz="2400" dirty="0" err="1"/>
              <a:t>V</a:t>
            </a:r>
            <a:r>
              <a:rPr lang="en-US" sz="2400" i="1" dirty="0" err="1"/>
              <a:t>sep</a:t>
            </a:r>
            <a:r>
              <a:rPr lang="en-US" sz="2400" dirty="0"/>
              <a:t> = High f</a:t>
            </a:r>
            <a:r>
              <a:rPr lang="en-US" sz="2400" i="1" dirty="0"/>
              <a:t>esc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94F3D9-AFFD-0B4F-B5E1-4C8ABD43D8A3}"/>
              </a:ext>
            </a:extLst>
          </p:cNvPr>
          <p:cNvSpPr txBox="1"/>
          <p:nvPr/>
        </p:nvSpPr>
        <p:spPr>
          <a:xfrm>
            <a:off x="7994317" y="3276642"/>
            <a:ext cx="241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z~0.3</a:t>
            </a:r>
          </a:p>
        </p:txBody>
      </p:sp>
    </p:spTree>
    <p:extLst>
      <p:ext uri="{BB962C8B-B14F-4D97-AF65-F5344CB8AC3E}">
        <p14:creationId xmlns:p14="http://schemas.microsoft.com/office/powerpoint/2010/main" val="438688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43E0-3EFE-7A45-BF80-8419B6C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153434"/>
            <a:ext cx="10984606" cy="1325563"/>
          </a:xfrm>
        </p:spPr>
        <p:txBody>
          <a:bodyPr>
            <a:normAutofit/>
          </a:bodyPr>
          <a:lstStyle/>
          <a:p>
            <a:r>
              <a:rPr lang="en-US" dirty="0"/>
              <a:t>Ly</a:t>
            </a:r>
            <a:r>
              <a:rPr lang="el-GR" dirty="0"/>
              <a:t>α</a:t>
            </a:r>
            <a:r>
              <a:rPr lang="en-US" dirty="0"/>
              <a:t> profiles are excellent tracers of LyC </a:t>
            </a:r>
            <a:r>
              <a:rPr lang="en-US" i="1" dirty="0"/>
              <a:t>f</a:t>
            </a:r>
            <a:r>
              <a:rPr lang="en-US" dirty="0"/>
              <a:t>esc: </a:t>
            </a:r>
            <a:br>
              <a:rPr lang="en-US" dirty="0"/>
            </a:br>
            <a:r>
              <a:rPr lang="en-US" dirty="0"/>
              <a:t>central Ly</a:t>
            </a:r>
            <a:r>
              <a:rPr lang="el-GR" dirty="0"/>
              <a:t>α</a:t>
            </a:r>
            <a:r>
              <a:rPr lang="en-US" dirty="0"/>
              <a:t> fraction (</a:t>
            </a:r>
            <a:r>
              <a:rPr lang="en-US" i="1" dirty="0" err="1"/>
              <a:t>f</a:t>
            </a:r>
            <a:r>
              <a:rPr lang="en-US" dirty="0" err="1"/>
              <a:t>cen</a:t>
            </a:r>
            <a:r>
              <a:rPr lang="en-US" dirty="0"/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2D196F-DA39-A849-B13B-7C734A72B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252" y="1478997"/>
            <a:ext cx="8090569" cy="268926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8DC0C304-6B19-C143-9C5E-1043C4070499}"/>
              </a:ext>
            </a:extLst>
          </p:cNvPr>
          <p:cNvSpPr txBox="1">
            <a:spLocks/>
          </p:cNvSpPr>
          <p:nvPr/>
        </p:nvSpPr>
        <p:spPr>
          <a:xfrm>
            <a:off x="2388686" y="3898334"/>
            <a:ext cx="4899306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High </a:t>
            </a:r>
            <a:r>
              <a:rPr lang="en-US" sz="2400" i="1" dirty="0" err="1"/>
              <a:t>f</a:t>
            </a:r>
            <a:r>
              <a:rPr lang="en-US" sz="2400" dirty="0" err="1"/>
              <a:t>cen</a:t>
            </a:r>
            <a:r>
              <a:rPr lang="en-US" sz="2400" dirty="0"/>
              <a:t>= High f</a:t>
            </a:r>
            <a:r>
              <a:rPr lang="en-US" sz="2400" i="1" dirty="0"/>
              <a:t>esc</a:t>
            </a:r>
          </a:p>
          <a:p>
            <a:pPr marL="0" indent="0">
              <a:buNone/>
            </a:pPr>
            <a:r>
              <a:rPr lang="en-US" sz="2400" dirty="0"/>
              <a:t>Systemic Ly</a:t>
            </a:r>
            <a:r>
              <a:rPr lang="el-GR" sz="2400" dirty="0"/>
              <a:t>α</a:t>
            </a:r>
            <a:r>
              <a:rPr lang="en-US" sz="2400" dirty="0"/>
              <a:t> traces ionized channels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D398A8-37F5-034E-8A3D-CD2760A3B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52" y="1410626"/>
            <a:ext cx="8090569" cy="2826002"/>
          </a:xfrm>
          <a:prstGeom prst="rect">
            <a:avLst/>
          </a:prstGeom>
        </p:spPr>
      </p:pic>
      <p:pic>
        <p:nvPicPr>
          <p:cNvPr id="12" name="Picture 11" descr="Timeline&#10;&#10;Description automatically generated with low confidence">
            <a:extLst>
              <a:ext uri="{FF2B5EF4-FFF2-40B4-BE49-F238E27FC236}">
                <a16:creationId xmlns:a16="http://schemas.microsoft.com/office/drawing/2014/main" id="{82F00D74-5B70-A743-8BF0-B0A2563D7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025" y="998723"/>
            <a:ext cx="3193031" cy="55746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07F9F-1BFB-4946-829A-E54F6E0D0D65}"/>
              </a:ext>
            </a:extLst>
          </p:cNvPr>
          <p:cNvSpPr txBox="1"/>
          <p:nvPr/>
        </p:nvSpPr>
        <p:spPr>
          <a:xfrm>
            <a:off x="6977812" y="6204023"/>
            <a:ext cx="241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Vanzella+18</a:t>
            </a:r>
          </a:p>
        </p:txBody>
      </p:sp>
    </p:spTree>
    <p:extLst>
      <p:ext uri="{BB962C8B-B14F-4D97-AF65-F5344CB8AC3E}">
        <p14:creationId xmlns:p14="http://schemas.microsoft.com/office/powerpoint/2010/main" val="305218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A7519-17CB-4F4F-A1FF-36B6E22C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317" y="141656"/>
            <a:ext cx="8470900" cy="48133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26F03ED5-5DAF-2E46-9DAA-FEFB84F86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3086828"/>
            <a:ext cx="1453524" cy="218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F2A22A-DBC8-0147-88DB-6285A10F15E6}"/>
              </a:ext>
            </a:extLst>
          </p:cNvPr>
          <p:cNvSpPr txBox="1"/>
          <p:nvPr/>
        </p:nvSpPr>
        <p:spPr>
          <a:xfrm>
            <a:off x="747125" y="5281303"/>
            <a:ext cx="24642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PI: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Jorryt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Matthee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Zwicky Fellow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ETH Zurich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88F683-7950-D845-8857-382155F1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20" y="736467"/>
            <a:ext cx="3566160" cy="1515750"/>
          </a:xfrm>
        </p:spPr>
        <p:txBody>
          <a:bodyPr>
            <a:normAutofit fontScale="90000"/>
          </a:bodyPr>
          <a:lstStyle/>
          <a:p>
            <a:r>
              <a:rPr lang="en-US" dirty="0"/>
              <a:t>XLSz2:</a:t>
            </a:r>
            <a:br>
              <a:rPr lang="en-US" dirty="0"/>
            </a:br>
            <a:r>
              <a:rPr lang="en-US" dirty="0"/>
              <a:t>X-SHOOTER</a:t>
            </a:r>
            <a:br>
              <a:rPr lang="en-US" dirty="0"/>
            </a:br>
            <a:r>
              <a:rPr lang="en-US" dirty="0"/>
              <a:t>Ly</a:t>
            </a:r>
            <a:r>
              <a:rPr lang="el-GR" dirty="0"/>
              <a:t>α</a:t>
            </a:r>
            <a:r>
              <a:rPr lang="en-US" dirty="0"/>
              <a:t> Survey at</a:t>
            </a:r>
            <a:br>
              <a:rPr lang="en-US" dirty="0"/>
            </a:br>
            <a:r>
              <a:rPr lang="en-US" dirty="0"/>
              <a:t>z~2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8ADD506-AE77-0C48-BF6A-CC75214220B0}"/>
              </a:ext>
            </a:extLst>
          </p:cNvPr>
          <p:cNvSpPr txBox="1">
            <a:spLocks/>
          </p:cNvSpPr>
          <p:nvPr/>
        </p:nvSpPr>
        <p:spPr>
          <a:xfrm>
            <a:off x="3592317" y="5122056"/>
            <a:ext cx="8824272" cy="7895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R&gt;4000 Ly</a:t>
            </a:r>
            <a:r>
              <a:rPr lang="el-GR" sz="2400" dirty="0"/>
              <a:t>α</a:t>
            </a:r>
            <a:r>
              <a:rPr lang="en-US" sz="2400" dirty="0"/>
              <a:t> profiles,  &lt;10 km/s systemic </a:t>
            </a:r>
            <a:r>
              <a:rPr lang="en-US" sz="2400" i="1" dirty="0" err="1"/>
              <a:t>z</a:t>
            </a:r>
            <a:r>
              <a:rPr lang="en-US" sz="2400" dirty="0" err="1"/>
              <a:t>s</a:t>
            </a:r>
            <a:endParaRPr lang="en-US" sz="2400" dirty="0"/>
          </a:p>
          <a:p>
            <a:r>
              <a:rPr lang="en-US" sz="2400" dirty="0"/>
              <a:t>N=35, well-defined, flux-limited sample (Ly</a:t>
            </a:r>
            <a:r>
              <a:rPr lang="el-GR" sz="2400" dirty="0"/>
              <a:t>α</a:t>
            </a:r>
            <a:r>
              <a:rPr lang="en-US" sz="2400" dirty="0"/>
              <a:t> L&gt;0.2 Ly</a:t>
            </a:r>
            <a:r>
              <a:rPr lang="el-GR" sz="2400" dirty="0"/>
              <a:t>α</a:t>
            </a:r>
            <a:r>
              <a:rPr lang="en-US" sz="2400" dirty="0"/>
              <a:t> L*)</a:t>
            </a:r>
          </a:p>
          <a:p>
            <a:r>
              <a:rPr lang="en-US" sz="2400" dirty="0"/>
              <a:t>Coverage from Ly</a:t>
            </a:r>
            <a:r>
              <a:rPr lang="el-GR" sz="2400" dirty="0"/>
              <a:t>α</a:t>
            </a:r>
            <a:r>
              <a:rPr lang="en-US" sz="2400" dirty="0"/>
              <a:t> to H</a:t>
            </a:r>
            <a:r>
              <a:rPr lang="el-GR" sz="2400" dirty="0"/>
              <a:t>α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		                    Matthee+21, MNRAS, 1292M</a:t>
            </a:r>
          </a:p>
        </p:txBody>
      </p:sp>
    </p:spTree>
    <p:extLst>
      <p:ext uri="{BB962C8B-B14F-4D97-AF65-F5344CB8AC3E}">
        <p14:creationId xmlns:p14="http://schemas.microsoft.com/office/powerpoint/2010/main" val="2032420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B135-486D-3F44-B637-DC2E8D80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XLSz2: High Escape &amp; Low Escape 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A1778-6EE7-1148-BECE-11B96A033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184" y="1367150"/>
            <a:ext cx="7974263" cy="549085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A4112C-1EF1-374A-82F9-44913FB207BD}"/>
              </a:ext>
            </a:extLst>
          </p:cNvPr>
          <p:cNvSpPr txBox="1">
            <a:spLocks/>
          </p:cNvSpPr>
          <p:nvPr/>
        </p:nvSpPr>
        <p:spPr>
          <a:xfrm>
            <a:off x="10174815" y="1825625"/>
            <a:ext cx="4899306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F6A3991-C887-304B-8AB4-C61AA518AE24}"/>
              </a:ext>
            </a:extLst>
          </p:cNvPr>
          <p:cNvSpPr txBox="1">
            <a:spLocks/>
          </p:cNvSpPr>
          <p:nvPr/>
        </p:nvSpPr>
        <p:spPr>
          <a:xfrm>
            <a:off x="10083131" y="5208207"/>
            <a:ext cx="4899306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50% of sample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5703F41-02E6-AC49-A047-DA82F813C2B9}"/>
              </a:ext>
            </a:extLst>
          </p:cNvPr>
          <p:cNvSpPr txBox="1">
            <a:spLocks/>
          </p:cNvSpPr>
          <p:nvPr/>
        </p:nvSpPr>
        <p:spPr>
          <a:xfrm>
            <a:off x="10083131" y="2526995"/>
            <a:ext cx="4899306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35% of sample</a:t>
            </a:r>
          </a:p>
        </p:txBody>
      </p:sp>
    </p:spTree>
    <p:extLst>
      <p:ext uri="{BB962C8B-B14F-4D97-AF65-F5344CB8AC3E}">
        <p14:creationId xmlns:p14="http://schemas.microsoft.com/office/powerpoint/2010/main" val="343763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951480E-814A-8F4A-8667-3BDFD35C9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9400" y="-85728"/>
            <a:ext cx="5562600" cy="699359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1D1404-6DD8-CF44-9AFF-6B134A1D0493}"/>
              </a:ext>
            </a:extLst>
          </p:cNvPr>
          <p:cNvSpPr txBox="1">
            <a:spLocks/>
          </p:cNvSpPr>
          <p:nvPr/>
        </p:nvSpPr>
        <p:spPr>
          <a:xfrm>
            <a:off x="371474" y="465142"/>
            <a:ext cx="62579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Stacks </a:t>
            </a:r>
            <a:r>
              <a:rPr lang="en-US" sz="2400" dirty="0"/>
              <a:t>comparable log(M*)~9, Muv~-20, </a:t>
            </a:r>
            <a:r>
              <a:rPr lang="el-GR" sz="2400" dirty="0"/>
              <a:t>β</a:t>
            </a:r>
            <a:r>
              <a:rPr lang="en-US" sz="2400" dirty="0"/>
              <a:t>~-2, 12 + log(O/H)~8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4339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DEF3-48A1-2544-AEE5-6174F388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9"/>
            <a:ext cx="11004651" cy="1325563"/>
          </a:xfrm>
        </p:spPr>
        <p:txBody>
          <a:bodyPr>
            <a:normAutofit/>
          </a:bodyPr>
          <a:lstStyle/>
          <a:p>
            <a:r>
              <a:rPr lang="en-US" dirty="0"/>
              <a:t>Stacks </a:t>
            </a:r>
            <a:r>
              <a:rPr lang="en-US" sz="2400" dirty="0"/>
              <a:t>comparable log(M*)~9, Muv~-20, </a:t>
            </a:r>
            <a:r>
              <a:rPr lang="el-GR" sz="2400" dirty="0"/>
              <a:t>β</a:t>
            </a:r>
            <a:r>
              <a:rPr lang="en-US" sz="2400" dirty="0"/>
              <a:t>~-2, 12 + log(O/H)~8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3F2E-0EE5-7445-9F1C-3ED56156B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" t="16761" r="1046"/>
          <a:stretch/>
        </p:blipFill>
        <p:spPr>
          <a:xfrm>
            <a:off x="0" y="2107094"/>
            <a:ext cx="12125982" cy="337756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6DBFC79-2303-6545-AA40-9B4F55853649}"/>
              </a:ext>
            </a:extLst>
          </p:cNvPr>
          <p:cNvSpPr txBox="1">
            <a:spLocks/>
          </p:cNvSpPr>
          <p:nvPr/>
        </p:nvSpPr>
        <p:spPr>
          <a:xfrm>
            <a:off x="2094518" y="5511018"/>
            <a:ext cx="9910964" cy="11818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Sanity checks for LyC </a:t>
            </a:r>
            <a:r>
              <a:rPr lang="en-US" sz="2400" i="1" dirty="0"/>
              <a:t>fesc</a:t>
            </a:r>
            <a:r>
              <a:rPr lang="en-US" sz="2400" dirty="0"/>
              <a:t>:</a:t>
            </a:r>
          </a:p>
          <a:p>
            <a:pPr marL="457200" indent="-457200">
              <a:buAutoNum type="arabicParenR"/>
            </a:pPr>
            <a:r>
              <a:rPr lang="en-US" sz="2400" dirty="0"/>
              <a:t>Differ greatly in dust content:  E(B-V) of 0 vs. 0.35</a:t>
            </a:r>
          </a:p>
          <a:p>
            <a:pPr marL="457200" indent="-457200">
              <a:buAutoNum type="arabicParenR"/>
            </a:pPr>
            <a:r>
              <a:rPr lang="en-US" sz="2400" dirty="0"/>
              <a:t>LyC </a:t>
            </a:r>
            <a:r>
              <a:rPr lang="en-US" sz="2400" i="1" dirty="0"/>
              <a:t>f</a:t>
            </a:r>
            <a:r>
              <a:rPr lang="en-US" sz="2400" dirty="0"/>
              <a:t>esc &lt;= </a:t>
            </a:r>
            <a:r>
              <a:rPr lang="en-US" sz="2400" dirty="0" err="1"/>
              <a:t>LyA</a:t>
            </a:r>
            <a:r>
              <a:rPr lang="en-US" sz="2400" dirty="0"/>
              <a:t> </a:t>
            </a:r>
            <a:r>
              <a:rPr lang="en-US" sz="2400" i="1" dirty="0"/>
              <a:t>f</a:t>
            </a:r>
            <a:r>
              <a:rPr lang="en-US" sz="2400" dirty="0"/>
              <a:t>esc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Izotov+21, Dijkstra+16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0A4EC-FC23-004B-A9A7-AF1F5CEE414E}"/>
              </a:ext>
            </a:extLst>
          </p:cNvPr>
          <p:cNvSpPr txBox="1"/>
          <p:nvPr/>
        </p:nvSpPr>
        <p:spPr>
          <a:xfrm>
            <a:off x="566312" y="3211558"/>
            <a:ext cx="1904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Ly</a:t>
            </a:r>
            <a:r>
              <a:rPr lang="el-GR" sz="2200" dirty="0"/>
              <a:t>α</a:t>
            </a:r>
            <a:r>
              <a:rPr lang="en-US" sz="2200" dirty="0"/>
              <a:t> fesc ~ 50%</a:t>
            </a:r>
          </a:p>
          <a:p>
            <a:r>
              <a:rPr lang="en-US" sz="2200" dirty="0"/>
              <a:t>EW ~ 110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4408E-AF51-0B40-A659-01664D4C8134}"/>
              </a:ext>
            </a:extLst>
          </p:cNvPr>
          <p:cNvSpPr txBox="1"/>
          <p:nvPr/>
        </p:nvSpPr>
        <p:spPr>
          <a:xfrm>
            <a:off x="6887369" y="3211558"/>
            <a:ext cx="19047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Ly</a:t>
            </a:r>
            <a:r>
              <a:rPr lang="el-GR" sz="2200" dirty="0"/>
              <a:t>α</a:t>
            </a:r>
            <a:r>
              <a:rPr lang="en-US" sz="2200" dirty="0"/>
              <a:t> fesc ~ 10%</a:t>
            </a:r>
          </a:p>
          <a:p>
            <a:r>
              <a:rPr lang="en-US" sz="2200" dirty="0"/>
              <a:t>EW ~ 60 A</a:t>
            </a:r>
          </a:p>
          <a:p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EC917-1C02-774B-8C23-6B8086ADFAC7}"/>
              </a:ext>
            </a:extLst>
          </p:cNvPr>
          <p:cNvSpPr txBox="1"/>
          <p:nvPr/>
        </p:nvSpPr>
        <p:spPr>
          <a:xfrm>
            <a:off x="1618427" y="1495956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High Escape (&gt;20%)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640EB-CA18-2048-B5E7-ECCF7B9446E3}"/>
              </a:ext>
            </a:extLst>
          </p:cNvPr>
          <p:cNvSpPr txBox="1"/>
          <p:nvPr/>
        </p:nvSpPr>
        <p:spPr>
          <a:xfrm>
            <a:off x="7705320" y="1410368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 Escape (&lt;5%)</a:t>
            </a:r>
          </a:p>
        </p:txBody>
      </p:sp>
    </p:spTree>
    <p:extLst>
      <p:ext uri="{BB962C8B-B14F-4D97-AF65-F5344CB8AC3E}">
        <p14:creationId xmlns:p14="http://schemas.microsoft.com/office/powerpoint/2010/main" val="291894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9F0A-D22E-744D-AE86-76DAC346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Reionization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8CB3C-3D44-2549-B5EC-411921222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droppedImage.tiff">
            <a:extLst>
              <a:ext uri="{FF2B5EF4-FFF2-40B4-BE49-F238E27FC236}">
                <a16:creationId xmlns:a16="http://schemas.microsoft.com/office/drawing/2014/main" id="{083A2D6F-9843-6342-B6C8-D7BEA2700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43" b="13997"/>
          <a:stretch/>
        </p:blipFill>
        <p:spPr>
          <a:xfrm>
            <a:off x="0" y="1825625"/>
            <a:ext cx="12192000" cy="355725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E8FE3-5A8A-F74C-B41E-3893A980AEAA}"/>
              </a:ext>
            </a:extLst>
          </p:cNvPr>
          <p:cNvSpPr txBox="1"/>
          <p:nvPr/>
        </p:nvSpPr>
        <p:spPr>
          <a:xfrm>
            <a:off x="11199354" y="5410591"/>
            <a:ext cx="114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Loeb+06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7A2CD49-6F1B-0144-AC75-9A9E15D3858E}"/>
              </a:ext>
            </a:extLst>
          </p:cNvPr>
          <p:cNvSpPr txBox="1">
            <a:spLocks/>
          </p:cNvSpPr>
          <p:nvPr/>
        </p:nvSpPr>
        <p:spPr>
          <a:xfrm>
            <a:off x="1290141" y="5266368"/>
            <a:ext cx="8513559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r>
              <a:rPr lang="en-US" sz="2400" dirty="0"/>
              <a:t>Last major phase transition of the Universe.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941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DEF3-48A1-2544-AEE5-6174F388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1" y="365129"/>
            <a:ext cx="11288371" cy="1325563"/>
          </a:xfrm>
        </p:spPr>
        <p:txBody>
          <a:bodyPr>
            <a:normAutofit/>
          </a:bodyPr>
          <a:lstStyle/>
          <a:p>
            <a:r>
              <a:rPr lang="en-US" dirty="0"/>
              <a:t>High Escape stack has low column density      (</a:t>
            </a:r>
            <a:r>
              <a:rPr lang="el-GR" dirty="0"/>
              <a:t>Δ</a:t>
            </a:r>
            <a:r>
              <a:rPr lang="en-US" dirty="0"/>
              <a:t>v of </a:t>
            </a:r>
            <a:r>
              <a:rPr lang="en-US" dirty="0" err="1"/>
              <a:t>MgII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243D8-222A-7444-AF7E-20C538927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6" t="66512" r="86" b="-706"/>
          <a:stretch/>
        </p:blipFill>
        <p:spPr>
          <a:xfrm>
            <a:off x="0" y="2570828"/>
            <a:ext cx="12218899" cy="3026664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A63EFEEB-F1BC-7746-A8D5-1D768B42AE99}"/>
              </a:ext>
            </a:extLst>
          </p:cNvPr>
          <p:cNvSpPr txBox="1">
            <a:spLocks/>
          </p:cNvSpPr>
          <p:nvPr/>
        </p:nvSpPr>
        <p:spPr>
          <a:xfrm>
            <a:off x="2695155" y="5639961"/>
            <a:ext cx="9728758" cy="11328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Validation of </a:t>
            </a:r>
            <a:r>
              <a:rPr lang="en-US" sz="2400" dirty="0" err="1"/>
              <a:t>MgII</a:t>
            </a:r>
            <a:r>
              <a:rPr lang="en-US" sz="2400" dirty="0"/>
              <a:t> doublet as a faithful tracer of </a:t>
            </a:r>
            <a:r>
              <a:rPr lang="en-US" sz="2400" i="1" dirty="0"/>
              <a:t>f</a:t>
            </a:r>
            <a:r>
              <a:rPr lang="en-US" sz="2400" dirty="0"/>
              <a:t>esc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	          Henry+18, Feltre+18, Chisholm+20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7AFEB-9FF9-1748-8ED4-769A0981E8BE}"/>
              </a:ext>
            </a:extLst>
          </p:cNvPr>
          <p:cNvSpPr txBox="1"/>
          <p:nvPr/>
        </p:nvSpPr>
        <p:spPr>
          <a:xfrm>
            <a:off x="9496845" y="5525711"/>
            <a:ext cx="4139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Doublet Ratio = 1</a:t>
            </a:r>
          </a:p>
          <a:p>
            <a:r>
              <a:rPr lang="el-GR" sz="2400" dirty="0">
                <a:solidFill>
                  <a:schemeClr val="bg1"/>
                </a:solidFill>
              </a:rPr>
              <a:t>Δ</a:t>
            </a:r>
            <a:r>
              <a:rPr lang="en-US" sz="2400" dirty="0">
                <a:solidFill>
                  <a:schemeClr val="bg1"/>
                </a:solidFill>
              </a:rPr>
              <a:t>v: +130 km/s</a:t>
            </a:r>
          </a:p>
          <a:p>
            <a:r>
              <a:rPr lang="en-US" sz="2400" dirty="0">
                <a:solidFill>
                  <a:schemeClr val="bg1"/>
                </a:solidFill>
              </a:rPr>
              <a:t>High N(HI)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841A5-8CD6-3145-8B2E-CE2C5E9620B6}"/>
              </a:ext>
            </a:extLst>
          </p:cNvPr>
          <p:cNvSpPr txBox="1"/>
          <p:nvPr/>
        </p:nvSpPr>
        <p:spPr>
          <a:xfrm>
            <a:off x="25685" y="5525711"/>
            <a:ext cx="4139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Doublet Ratio&gt;2</a:t>
            </a:r>
          </a:p>
          <a:p>
            <a:r>
              <a:rPr lang="el-GR" sz="2400" dirty="0">
                <a:solidFill>
                  <a:schemeClr val="bg1"/>
                </a:solidFill>
              </a:rPr>
              <a:t>Δ</a:t>
            </a:r>
            <a:r>
              <a:rPr lang="en-US" sz="2400" dirty="0">
                <a:solidFill>
                  <a:schemeClr val="bg1"/>
                </a:solidFill>
              </a:rPr>
              <a:t>v:  +30 km/s</a:t>
            </a:r>
          </a:p>
          <a:p>
            <a:r>
              <a:rPr lang="en-US" sz="2400" dirty="0">
                <a:solidFill>
                  <a:schemeClr val="bg1"/>
                </a:solidFill>
              </a:rPr>
              <a:t>Low N(HI)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904551-22BE-BD48-A953-2209F0C4F6E3}"/>
              </a:ext>
            </a:extLst>
          </p:cNvPr>
          <p:cNvSpPr txBox="1"/>
          <p:nvPr/>
        </p:nvSpPr>
        <p:spPr>
          <a:xfrm>
            <a:off x="1618427" y="1833886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High Escape (&gt;20%)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CAD321-CACD-BC4A-95BA-528B4665CE07}"/>
              </a:ext>
            </a:extLst>
          </p:cNvPr>
          <p:cNvSpPr txBox="1"/>
          <p:nvPr/>
        </p:nvSpPr>
        <p:spPr>
          <a:xfrm>
            <a:off x="7701179" y="1849224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 Escape (&lt;5%)</a:t>
            </a:r>
          </a:p>
        </p:txBody>
      </p:sp>
    </p:spTree>
    <p:extLst>
      <p:ext uri="{BB962C8B-B14F-4D97-AF65-F5344CB8AC3E}">
        <p14:creationId xmlns:p14="http://schemas.microsoft.com/office/powerpoint/2010/main" val="2893211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A7CD-C712-8B4E-A4C8-42E0B98A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Escape occurs in an extreme ionization state ISM (O32, Ne3O2)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01F1F-4021-594B-BA5C-D4D02BE0B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79" r="22584"/>
          <a:stretch/>
        </p:blipFill>
        <p:spPr>
          <a:xfrm>
            <a:off x="6688202" y="2346021"/>
            <a:ext cx="3139103" cy="3134967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32F688D-41EF-E94A-B587-04E1D1008CE6}"/>
              </a:ext>
            </a:extLst>
          </p:cNvPr>
          <p:cNvSpPr txBox="1">
            <a:spLocks/>
          </p:cNvSpPr>
          <p:nvPr/>
        </p:nvSpPr>
        <p:spPr>
          <a:xfrm>
            <a:off x="442912" y="5397448"/>
            <a:ext cx="12192000" cy="14605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/>
              <a:t>O32 (5007 A/3727 A) might work out after all! </a:t>
            </a:r>
          </a:p>
          <a:p>
            <a:r>
              <a:rPr lang="en-US" sz="2400" dirty="0"/>
              <a:t>Scatter in previous studies likely because of viewing angle effects/inhomogeneous samples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88AD1-0CC9-884F-A154-2F58EDFD7E07}"/>
              </a:ext>
            </a:extLst>
          </p:cNvPr>
          <p:cNvSpPr txBox="1"/>
          <p:nvPr/>
        </p:nvSpPr>
        <p:spPr>
          <a:xfrm>
            <a:off x="2764728" y="1690692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High Escape (&gt;20%)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1FAE1-47F0-9840-81C2-237AFDB5A113}"/>
              </a:ext>
            </a:extLst>
          </p:cNvPr>
          <p:cNvSpPr txBox="1"/>
          <p:nvPr/>
        </p:nvSpPr>
        <p:spPr>
          <a:xfrm>
            <a:off x="6688202" y="1690690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 Escape (&lt;5%)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DB8F86-A791-1741-A275-3021A8A47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263"/>
          <a:stretch/>
        </p:blipFill>
        <p:spPr>
          <a:xfrm>
            <a:off x="2917129" y="2346022"/>
            <a:ext cx="3139103" cy="3134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56EFC4-3B4A-5945-8E6A-A9B8AB77C3DF}"/>
              </a:ext>
            </a:extLst>
          </p:cNvPr>
          <p:cNvSpPr txBox="1"/>
          <p:nvPr/>
        </p:nvSpPr>
        <p:spPr>
          <a:xfrm>
            <a:off x="1563745" y="3451840"/>
            <a:ext cx="413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O32=8.4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21F52-5C10-EE49-AB56-0A16D03C4D86}"/>
              </a:ext>
            </a:extLst>
          </p:cNvPr>
          <p:cNvSpPr txBox="1"/>
          <p:nvPr/>
        </p:nvSpPr>
        <p:spPr>
          <a:xfrm>
            <a:off x="9827305" y="3403898"/>
            <a:ext cx="4139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O32=2.7</a:t>
            </a:r>
          </a:p>
        </p:txBody>
      </p:sp>
    </p:spTree>
    <p:extLst>
      <p:ext uri="{BB962C8B-B14F-4D97-AF65-F5344CB8AC3E}">
        <p14:creationId xmlns:p14="http://schemas.microsoft.com/office/powerpoint/2010/main" val="341711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DEF3-48A1-2544-AEE5-6174F388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9"/>
            <a:ext cx="11004651" cy="1325563"/>
          </a:xfrm>
        </p:spPr>
        <p:txBody>
          <a:bodyPr>
            <a:normAutofit/>
          </a:bodyPr>
          <a:lstStyle/>
          <a:p>
            <a:r>
              <a:rPr lang="en-US" dirty="0"/>
              <a:t>What is the </a:t>
            </a:r>
            <a:r>
              <a:rPr lang="en-US" i="1" dirty="0"/>
              <a:t>f</a:t>
            </a:r>
            <a:r>
              <a:rPr lang="en-US" dirty="0"/>
              <a:t>esc &amp; </a:t>
            </a:r>
            <a:r>
              <a:rPr lang="el-GR" i="1" dirty="0"/>
              <a:t>ξ</a:t>
            </a:r>
            <a:r>
              <a:rPr lang="en-US" dirty="0"/>
              <a:t>ion of the leaker stack?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3F2E-0EE5-7445-9F1C-3ED56156B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t="16761" r="1046"/>
          <a:stretch/>
        </p:blipFill>
        <p:spPr>
          <a:xfrm>
            <a:off x="0" y="2107094"/>
            <a:ext cx="12125982" cy="337756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6DBFC79-2303-6545-AA40-9B4F55853649}"/>
              </a:ext>
            </a:extLst>
          </p:cNvPr>
          <p:cNvSpPr txBox="1">
            <a:spLocks/>
          </p:cNvSpPr>
          <p:nvPr/>
        </p:nvSpPr>
        <p:spPr>
          <a:xfrm>
            <a:off x="330249" y="5596606"/>
            <a:ext cx="12020550" cy="11818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/>
              <a:t>f</a:t>
            </a:r>
            <a:r>
              <a:rPr lang="en-US" sz="2400" dirty="0"/>
              <a:t>esc~50% based on empirical Ly</a:t>
            </a:r>
            <a:r>
              <a:rPr lang="el-GR" sz="2400" dirty="0"/>
              <a:t>α</a:t>
            </a:r>
            <a:r>
              <a:rPr lang="en-US" sz="2400" dirty="0"/>
              <a:t>-linked calibrations 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Gazagnes+20</a:t>
            </a:r>
            <a:r>
              <a:rPr lang="en-US" sz="2400" dirty="0">
                <a:solidFill>
                  <a:schemeClr val="bg2"/>
                </a:solidFill>
              </a:rPr>
              <a:t>,</a:t>
            </a:r>
            <a:r>
              <a:rPr lang="en-US" sz="2400" dirty="0"/>
              <a:t> log(</a:t>
            </a:r>
            <a:r>
              <a:rPr lang="el-GR" sz="2400" i="1" dirty="0"/>
              <a:t>ξ</a:t>
            </a:r>
            <a:r>
              <a:rPr lang="en-US" sz="2400" dirty="0"/>
              <a:t>ion)~25.9 Hz/erg</a:t>
            </a:r>
          </a:p>
          <a:p>
            <a:pPr marL="0" indent="0">
              <a:buNone/>
            </a:pPr>
            <a:r>
              <a:rPr lang="en-US" sz="2400" dirty="0"/>
              <a:t>Half the L&gt;0.2 L* LAEs have this </a:t>
            </a:r>
            <a:r>
              <a:rPr lang="en-US" sz="2400" i="1" dirty="0"/>
              <a:t>fesc</a:t>
            </a:r>
            <a:r>
              <a:rPr lang="en-US" sz="2400" dirty="0"/>
              <a:t> and </a:t>
            </a:r>
            <a:r>
              <a:rPr lang="el-GR" sz="2400" i="1" dirty="0"/>
              <a:t>ξ</a:t>
            </a:r>
            <a:r>
              <a:rPr lang="en-US" sz="2400" dirty="0"/>
              <a:t>ion – completely consistent with Keck LyC Survey stacks 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Steidel+18</a:t>
            </a:r>
            <a:r>
              <a:rPr lang="en-US" sz="24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0A4EC-FC23-004B-A9A7-AF1F5CEE414E}"/>
              </a:ext>
            </a:extLst>
          </p:cNvPr>
          <p:cNvSpPr txBox="1"/>
          <p:nvPr/>
        </p:nvSpPr>
        <p:spPr>
          <a:xfrm>
            <a:off x="566312" y="3211558"/>
            <a:ext cx="1904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Ly</a:t>
            </a:r>
            <a:r>
              <a:rPr lang="el-GR" sz="2200" dirty="0"/>
              <a:t>α</a:t>
            </a:r>
            <a:r>
              <a:rPr lang="en-US" sz="2200" dirty="0"/>
              <a:t> fesc ~ 50%</a:t>
            </a:r>
          </a:p>
          <a:p>
            <a:r>
              <a:rPr lang="en-US" sz="2200" dirty="0"/>
              <a:t>EW ~ 110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4408E-AF51-0B40-A659-01664D4C8134}"/>
              </a:ext>
            </a:extLst>
          </p:cNvPr>
          <p:cNvSpPr txBox="1"/>
          <p:nvPr/>
        </p:nvSpPr>
        <p:spPr>
          <a:xfrm>
            <a:off x="6887369" y="3211558"/>
            <a:ext cx="19047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Ly</a:t>
            </a:r>
            <a:r>
              <a:rPr lang="el-GR" sz="2200" dirty="0"/>
              <a:t>α</a:t>
            </a:r>
            <a:r>
              <a:rPr lang="en-US" sz="2200" dirty="0"/>
              <a:t> fesc ~ 10%</a:t>
            </a:r>
          </a:p>
          <a:p>
            <a:r>
              <a:rPr lang="en-US" sz="2200" dirty="0"/>
              <a:t>EW ~ 60 A</a:t>
            </a:r>
          </a:p>
          <a:p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DEC917-1C02-774B-8C23-6B8086ADFAC7}"/>
              </a:ext>
            </a:extLst>
          </p:cNvPr>
          <p:cNvSpPr txBox="1"/>
          <p:nvPr/>
        </p:nvSpPr>
        <p:spPr>
          <a:xfrm>
            <a:off x="1618427" y="1495956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High </a:t>
            </a:r>
            <a:r>
              <a:rPr lang="en-US" sz="3200" i="1" dirty="0">
                <a:solidFill>
                  <a:schemeClr val="bg1"/>
                </a:solidFill>
              </a:rPr>
              <a:t>f</a:t>
            </a:r>
            <a:r>
              <a:rPr lang="en-US" sz="3200" baseline="-25000" dirty="0">
                <a:solidFill>
                  <a:schemeClr val="bg1"/>
                </a:solidFill>
              </a:rPr>
              <a:t>esc</a:t>
            </a:r>
            <a:r>
              <a:rPr lang="en-US" sz="3200" dirty="0">
                <a:solidFill>
                  <a:schemeClr val="bg1"/>
                </a:solidFill>
              </a:rPr>
              <a:t> (&gt;20%)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1640EB-CA18-2048-B5E7-ECCF7B9446E3}"/>
              </a:ext>
            </a:extLst>
          </p:cNvPr>
          <p:cNvSpPr txBox="1"/>
          <p:nvPr/>
        </p:nvSpPr>
        <p:spPr>
          <a:xfrm>
            <a:off x="7705320" y="1410368"/>
            <a:ext cx="413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 </a:t>
            </a:r>
            <a:r>
              <a:rPr lang="en-US" sz="3200" i="1" dirty="0">
                <a:solidFill>
                  <a:schemeClr val="bg1"/>
                </a:solidFill>
              </a:rPr>
              <a:t>f</a:t>
            </a:r>
            <a:r>
              <a:rPr lang="en-US" sz="3200" dirty="0">
                <a:solidFill>
                  <a:schemeClr val="bg1"/>
                </a:solidFill>
              </a:rPr>
              <a:t>esc (&lt;5%)</a:t>
            </a:r>
          </a:p>
        </p:txBody>
      </p:sp>
    </p:spTree>
    <p:extLst>
      <p:ext uri="{BB962C8B-B14F-4D97-AF65-F5344CB8AC3E}">
        <p14:creationId xmlns:p14="http://schemas.microsoft.com/office/powerpoint/2010/main" val="3447002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21464-E7CA-474D-8150-03D67154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the High Escape phase to &lt;10 </a:t>
            </a:r>
            <a:r>
              <a:rPr lang="en-US" dirty="0" err="1"/>
              <a:t>Myrs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8A2EE-E53A-6E46-BC42-062370E62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39"/>
          <a:stretch/>
        </p:blipFill>
        <p:spPr>
          <a:xfrm>
            <a:off x="3144658" y="1690692"/>
            <a:ext cx="4978879" cy="38989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451B7B-F235-CE47-AB60-87DC61FE0BD7}"/>
              </a:ext>
            </a:extLst>
          </p:cNvPr>
          <p:cNvSpPr txBox="1">
            <a:spLocks/>
          </p:cNvSpPr>
          <p:nvPr/>
        </p:nvSpPr>
        <p:spPr>
          <a:xfrm>
            <a:off x="1809285" y="5901930"/>
            <a:ext cx="9910964" cy="11818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During this phase the </a:t>
            </a:r>
            <a:r>
              <a:rPr lang="el-GR" sz="2400" i="1" dirty="0"/>
              <a:t>ξ</a:t>
            </a:r>
            <a:r>
              <a:rPr lang="en-US" sz="2400" dirty="0"/>
              <a:t>ion is ~5x (!) higher than canonically assumed.</a:t>
            </a:r>
          </a:p>
          <a:p>
            <a:pPr marL="0" indent="0">
              <a:buNone/>
            </a:pPr>
            <a:r>
              <a:rPr lang="en-US" sz="2400" dirty="0"/>
              <a:t>High production and escape occur in sync.</a:t>
            </a:r>
          </a:p>
        </p:txBody>
      </p:sp>
    </p:spTree>
    <p:extLst>
      <p:ext uri="{BB962C8B-B14F-4D97-AF65-F5344CB8AC3E}">
        <p14:creationId xmlns:p14="http://schemas.microsoft.com/office/powerpoint/2010/main" val="731026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873-51ED-2944-9D4D-3E5DA5B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5267"/>
            <a:ext cx="2643188" cy="3063871"/>
          </a:xfrm>
        </p:spPr>
        <p:txBody>
          <a:bodyPr>
            <a:normAutofit/>
          </a:bodyPr>
          <a:lstStyle/>
          <a:p>
            <a:r>
              <a:rPr lang="en-US" sz="3800" dirty="0"/>
              <a:t>Evolutionary sequence for </a:t>
            </a:r>
            <a:r>
              <a:rPr lang="en-US" sz="3800" dirty="0" err="1"/>
              <a:t>LyA</a:t>
            </a:r>
            <a:r>
              <a:rPr lang="en-US" sz="3800" dirty="0"/>
              <a:t> and LyC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76B4A97-AEBC-AE44-B9D1-2789F10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42" r="72589" b="18256"/>
          <a:stretch/>
        </p:blipFill>
        <p:spPr>
          <a:xfrm>
            <a:off x="2643189" y="1197032"/>
            <a:ext cx="2643188" cy="4371663"/>
          </a:xfrm>
        </p:spPr>
      </p:pic>
    </p:spTree>
    <p:extLst>
      <p:ext uri="{BB962C8B-B14F-4D97-AF65-F5344CB8AC3E}">
        <p14:creationId xmlns:p14="http://schemas.microsoft.com/office/powerpoint/2010/main" val="3402130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873-51ED-2944-9D4D-3E5DA5B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5267"/>
            <a:ext cx="2643188" cy="3063871"/>
          </a:xfrm>
        </p:spPr>
        <p:txBody>
          <a:bodyPr>
            <a:normAutofit/>
          </a:bodyPr>
          <a:lstStyle/>
          <a:p>
            <a:r>
              <a:rPr lang="en-US" sz="3800" dirty="0"/>
              <a:t>Evolutionary sequence for </a:t>
            </a:r>
            <a:r>
              <a:rPr lang="en-US" sz="3800" dirty="0" err="1"/>
              <a:t>LyA</a:t>
            </a:r>
            <a:r>
              <a:rPr lang="en-US" sz="3800" dirty="0"/>
              <a:t> and LyC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76B4A97-AEBC-AE44-B9D1-2789F10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11" r="49339" b="18256"/>
          <a:stretch/>
        </p:blipFill>
        <p:spPr>
          <a:xfrm>
            <a:off x="2643188" y="1280160"/>
            <a:ext cx="4888143" cy="4291965"/>
          </a:xfrm>
        </p:spPr>
      </p:pic>
    </p:spTree>
    <p:extLst>
      <p:ext uri="{BB962C8B-B14F-4D97-AF65-F5344CB8AC3E}">
        <p14:creationId xmlns:p14="http://schemas.microsoft.com/office/powerpoint/2010/main" val="335951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873-51ED-2944-9D4D-3E5DA5B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5267"/>
            <a:ext cx="2643188" cy="3063871"/>
          </a:xfrm>
        </p:spPr>
        <p:txBody>
          <a:bodyPr>
            <a:normAutofit/>
          </a:bodyPr>
          <a:lstStyle/>
          <a:p>
            <a:r>
              <a:rPr lang="en-US" sz="3800" dirty="0"/>
              <a:t>Evolutionary sequence for </a:t>
            </a:r>
            <a:r>
              <a:rPr lang="en-US" sz="3800" dirty="0" err="1"/>
              <a:t>LyA</a:t>
            </a:r>
            <a:r>
              <a:rPr lang="en-US" sz="3800" dirty="0"/>
              <a:t> and LyC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76B4A97-AEBC-AE44-B9D1-2789F10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284" r="24355" b="18256"/>
          <a:stretch/>
        </p:blipFill>
        <p:spPr>
          <a:xfrm>
            <a:off x="2643189" y="1313411"/>
            <a:ext cx="7298834" cy="4258714"/>
          </a:xfrm>
        </p:spPr>
      </p:pic>
    </p:spTree>
    <p:extLst>
      <p:ext uri="{BB962C8B-B14F-4D97-AF65-F5344CB8AC3E}">
        <p14:creationId xmlns:p14="http://schemas.microsoft.com/office/powerpoint/2010/main" val="371426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873-51ED-2944-9D4D-3E5DA5B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5267"/>
            <a:ext cx="2643188" cy="3063871"/>
          </a:xfrm>
        </p:spPr>
        <p:txBody>
          <a:bodyPr>
            <a:normAutofit/>
          </a:bodyPr>
          <a:lstStyle/>
          <a:p>
            <a:r>
              <a:rPr lang="en-US" sz="3800" dirty="0"/>
              <a:t>Evolutionary sequence for </a:t>
            </a:r>
            <a:r>
              <a:rPr lang="en-US" sz="3800" dirty="0" err="1"/>
              <a:t>LyA</a:t>
            </a:r>
            <a:r>
              <a:rPr lang="en-US" sz="3800" dirty="0"/>
              <a:t> and LyC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76B4A97-AEBC-AE44-B9D1-2789F10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519" b="18256"/>
          <a:stretch/>
        </p:blipFill>
        <p:spPr>
          <a:xfrm>
            <a:off x="2643188" y="1330036"/>
            <a:ext cx="9648825" cy="4242089"/>
          </a:xfrm>
        </p:spPr>
      </p:pic>
    </p:spTree>
    <p:extLst>
      <p:ext uri="{BB962C8B-B14F-4D97-AF65-F5344CB8AC3E}">
        <p14:creationId xmlns:p14="http://schemas.microsoft.com/office/powerpoint/2010/main" val="816778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873-51ED-2944-9D4D-3E5DA5B97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65267"/>
            <a:ext cx="2643188" cy="3063871"/>
          </a:xfrm>
        </p:spPr>
        <p:txBody>
          <a:bodyPr>
            <a:normAutofit/>
          </a:bodyPr>
          <a:lstStyle/>
          <a:p>
            <a:r>
              <a:rPr lang="en-US" sz="3800" dirty="0"/>
              <a:t>Evolutionary sequence for </a:t>
            </a:r>
            <a:r>
              <a:rPr lang="en-US" sz="3800" dirty="0" err="1"/>
              <a:t>LyA</a:t>
            </a:r>
            <a:r>
              <a:rPr lang="en-US" sz="3800" dirty="0"/>
              <a:t> and LyC</a:t>
            </a:r>
          </a:p>
        </p:txBody>
      </p:sp>
      <p:pic>
        <p:nvPicPr>
          <p:cNvPr id="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76B4A97-AEBC-AE44-B9D1-2789F10F2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37"/>
          <a:stretch/>
        </p:blipFill>
        <p:spPr>
          <a:xfrm>
            <a:off x="2643188" y="0"/>
            <a:ext cx="9648825" cy="6858000"/>
          </a:xfrm>
        </p:spPr>
      </p:pic>
    </p:spTree>
    <p:extLst>
      <p:ext uri="{BB962C8B-B14F-4D97-AF65-F5344CB8AC3E}">
        <p14:creationId xmlns:p14="http://schemas.microsoft.com/office/powerpoint/2010/main" val="151460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AEB4-54F5-B94D-80C2-C1FEC9D3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055"/>
            <a:ext cx="10515600" cy="529175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1.  A new route to f</a:t>
            </a:r>
            <a:r>
              <a:rPr lang="en-US" i="1" baseline="-25000" dirty="0">
                <a:solidFill>
                  <a:schemeClr val="bg2">
                    <a:lumMod val="50000"/>
                  </a:schemeClr>
                </a:solidFill>
              </a:rPr>
              <a:t>esc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: resolved Ly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α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i="1" dirty="0"/>
              <a:t>2.  A Ly</a:t>
            </a:r>
            <a:r>
              <a:rPr lang="el-GR" dirty="0"/>
              <a:t>α</a:t>
            </a:r>
            <a:r>
              <a:rPr lang="en-US" i="1" dirty="0"/>
              <a:t> formalism for the ionizing background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i="1" dirty="0"/>
            </a:b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3. JWST preview: Double Bubble Lyman Trouble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20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43E0-3EFE-7A45-BF80-8419B6C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3" y="18255"/>
            <a:ext cx="12116933" cy="1325563"/>
          </a:xfrm>
        </p:spPr>
        <p:txBody>
          <a:bodyPr/>
          <a:lstStyle/>
          <a:p>
            <a:r>
              <a:rPr lang="en-US" dirty="0"/>
              <a:t>Cosmic Reionization: ionizing photon budget</a:t>
            </a:r>
          </a:p>
        </p:txBody>
      </p:sp>
      <p:pic>
        <p:nvPicPr>
          <p:cNvPr id="4" name="droppedImage.tiff">
            <a:extLst>
              <a:ext uri="{FF2B5EF4-FFF2-40B4-BE49-F238E27FC236}">
                <a16:creationId xmlns:a16="http://schemas.microsoft.com/office/drawing/2014/main" id="{14159C24-70B3-944C-97A4-0E59DF070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01" t="5181" r="16087"/>
          <a:stretch/>
        </p:blipFill>
        <p:spPr>
          <a:xfrm>
            <a:off x="203403" y="1223296"/>
            <a:ext cx="5556058" cy="440740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89CE4A-93F8-254E-A92E-8AF083A7B709}"/>
              </a:ext>
            </a:extLst>
          </p:cNvPr>
          <p:cNvSpPr txBox="1">
            <a:spLocks/>
          </p:cNvSpPr>
          <p:nvPr/>
        </p:nvSpPr>
        <p:spPr>
          <a:xfrm>
            <a:off x="567304" y="5931331"/>
            <a:ext cx="11389130" cy="7895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Clear path to ⍴</a:t>
            </a:r>
            <a:r>
              <a:rPr lang="en-US" sz="2400" baseline="-25000" dirty="0"/>
              <a:t>SFR</a:t>
            </a:r>
            <a:r>
              <a:rPr lang="en-US" sz="2400" dirty="0"/>
              <a:t> and </a:t>
            </a:r>
            <a:r>
              <a:rPr lang="en-US" sz="2400" dirty="0" err="1"/>
              <a:t>ξ</a:t>
            </a:r>
            <a:r>
              <a:rPr lang="en-US" sz="2400" baseline="-25000" dirty="0" err="1"/>
              <a:t>ion</a:t>
            </a:r>
            <a:r>
              <a:rPr lang="en-US" sz="2400" baseline="-25000" dirty="0"/>
              <a:t> </a:t>
            </a:r>
            <a:r>
              <a:rPr lang="en-US" sz="2400" dirty="0"/>
              <a:t>with </a:t>
            </a:r>
            <a:r>
              <a:rPr lang="en-US" sz="2400" i="1" dirty="0"/>
              <a:t>JWST.</a:t>
            </a:r>
          </a:p>
          <a:p>
            <a:r>
              <a:rPr lang="en-US" sz="2400" dirty="0"/>
              <a:t>Direct</a:t>
            </a:r>
            <a:r>
              <a:rPr lang="en-US" sz="2400" i="1" dirty="0"/>
              <a:t> </a:t>
            </a:r>
            <a:r>
              <a:rPr lang="en-US" sz="2400" dirty="0"/>
              <a:t>measurements of escape fractions (</a:t>
            </a:r>
            <a:r>
              <a:rPr lang="en-US" sz="2400" i="1" dirty="0"/>
              <a:t>f</a:t>
            </a:r>
            <a:r>
              <a:rPr lang="en-US" sz="2400" baseline="-25000" dirty="0"/>
              <a:t>esc</a:t>
            </a:r>
            <a:r>
              <a:rPr lang="en-US" sz="2400" i="1" dirty="0"/>
              <a:t>)</a:t>
            </a:r>
            <a:r>
              <a:rPr lang="en-US" sz="2400" dirty="0"/>
              <a:t> impossible at z&gt;4 due to IGM opacity.</a:t>
            </a:r>
            <a:endParaRPr lang="en-US" sz="2400" i="1" dirty="0"/>
          </a:p>
          <a:p>
            <a:endParaRPr lang="en-US" sz="2400" i="1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ABBD3BD-A6FB-2D43-92EA-51CEFF7F84D9}"/>
              </a:ext>
            </a:extLst>
          </p:cNvPr>
          <p:cNvSpPr txBox="1">
            <a:spLocks/>
          </p:cNvSpPr>
          <p:nvPr/>
        </p:nvSpPr>
        <p:spPr>
          <a:xfrm>
            <a:off x="5759461" y="2509161"/>
            <a:ext cx="6432539" cy="1956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Reionization Budget = Number of galaxies</a:t>
            </a:r>
          </a:p>
          <a:p>
            <a:pPr marL="0" indent="0">
              <a:buNone/>
            </a:pPr>
            <a:r>
              <a:rPr lang="en-US" sz="2400" dirty="0"/>
              <a:t>	                    x Ionizing photons/galaxy</a:t>
            </a:r>
          </a:p>
          <a:p>
            <a:pPr marL="0" indent="0">
              <a:buNone/>
            </a:pPr>
            <a:r>
              <a:rPr lang="en-US" sz="2400" dirty="0"/>
              <a:t>		         x Fraction that evade </a:t>
            </a:r>
            <a:r>
              <a:rPr lang="en-US" sz="2400" dirty="0" err="1"/>
              <a:t>dust+HI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         = ⍴</a:t>
            </a:r>
            <a:r>
              <a:rPr lang="en-US" sz="2400" baseline="-25000" dirty="0"/>
              <a:t>SFR</a:t>
            </a:r>
            <a:r>
              <a:rPr lang="en-US" sz="2400" dirty="0"/>
              <a:t> </a:t>
            </a:r>
            <a:r>
              <a:rPr lang="en-US" sz="2400" dirty="0" err="1"/>
              <a:t>ξ</a:t>
            </a:r>
            <a:r>
              <a:rPr lang="en-US" sz="2400" baseline="-25000" dirty="0" err="1"/>
              <a:t>ion</a:t>
            </a:r>
            <a:r>
              <a:rPr lang="en-US" sz="2400" i="1" dirty="0"/>
              <a:t> f</a:t>
            </a:r>
            <a:r>
              <a:rPr lang="en-US" sz="2400" i="1" baseline="-25000" dirty="0"/>
              <a:t>esc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2831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AD4A-2C9A-CC45-B416-6628B5A3E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1" y="365129"/>
            <a:ext cx="10798629" cy="1325563"/>
          </a:xfrm>
        </p:spPr>
        <p:txBody>
          <a:bodyPr/>
          <a:lstStyle/>
          <a:p>
            <a:r>
              <a:rPr lang="en-US" dirty="0"/>
              <a:t>Explaining the Ionizing Emissivity from z~2-8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0320-C514-CF4C-A987-860932E46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33058" cy="4351338"/>
          </a:xfrm>
        </p:spPr>
        <p:txBody>
          <a:bodyPr/>
          <a:lstStyle/>
          <a:p>
            <a:r>
              <a:rPr lang="en-US" dirty="0"/>
              <a:t>The ionizing background (UVB) permeates the IGM – origin unclear.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B8314F-BC97-B04E-8D0A-4D76E17D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2" y="1489010"/>
            <a:ext cx="6804834" cy="51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84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8B2F-449A-B941-B257-1906834B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Luminosity Functions are the current standard for emissivity calculations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ED3A6-2344-4B41-9F35-E15B0DA2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41" y="1821202"/>
            <a:ext cx="5658997" cy="4351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3C168-9E8F-AE47-9229-011345BF94D0}"/>
              </a:ext>
            </a:extLst>
          </p:cNvPr>
          <p:cNvSpPr txBox="1"/>
          <p:nvPr/>
        </p:nvSpPr>
        <p:spPr>
          <a:xfrm>
            <a:off x="403687" y="6143729"/>
            <a:ext cx="6625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UV LFs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e.g., Bouwens+21, Finkelstein+15, Ishigaki+18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FEA64A1-E29C-EA41-AD75-1E95B76502D2}"/>
              </a:ext>
            </a:extLst>
          </p:cNvPr>
          <p:cNvSpPr txBox="1">
            <a:spLocks/>
          </p:cNvSpPr>
          <p:nvPr/>
        </p:nvSpPr>
        <p:spPr>
          <a:xfrm>
            <a:off x="5406764" y="2736283"/>
            <a:ext cx="6432539" cy="195619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         Total photons = Number of galaxies</a:t>
            </a:r>
          </a:p>
          <a:p>
            <a:pPr marL="0" indent="0">
              <a:buNone/>
            </a:pPr>
            <a:r>
              <a:rPr lang="en-US" sz="2400" dirty="0"/>
              <a:t>	                    x Ionizing photons/galaxy</a:t>
            </a:r>
          </a:p>
          <a:p>
            <a:pPr marL="0" indent="0">
              <a:buNone/>
            </a:pPr>
            <a:r>
              <a:rPr lang="en-US" sz="2400" dirty="0"/>
              <a:t>		         x Fraction that evade </a:t>
            </a:r>
            <a:r>
              <a:rPr lang="en-US" sz="2400" dirty="0" err="1"/>
              <a:t>dust+HI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	         = ⍴</a:t>
            </a:r>
            <a:r>
              <a:rPr lang="en-US" sz="2400" baseline="-25000" dirty="0"/>
              <a:t>SFR</a:t>
            </a:r>
            <a:r>
              <a:rPr lang="en-US" sz="2400" dirty="0"/>
              <a:t> </a:t>
            </a:r>
            <a:r>
              <a:rPr lang="en-US" sz="2400" dirty="0" err="1"/>
              <a:t>ξ</a:t>
            </a:r>
            <a:r>
              <a:rPr lang="en-US" sz="2400" baseline="-25000" dirty="0" err="1"/>
              <a:t>ion</a:t>
            </a:r>
            <a:r>
              <a:rPr lang="en-US" sz="2400" i="1" dirty="0"/>
              <a:t> f</a:t>
            </a:r>
            <a:r>
              <a:rPr lang="en-US" sz="2400" i="1" baseline="-25000" dirty="0"/>
              <a:t>esc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2534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88B2F-449A-B941-B257-1906834B9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UV Luminosity Functions vs. Ly</a:t>
            </a:r>
            <a:r>
              <a:rPr lang="el-GR" dirty="0"/>
              <a:t>α</a:t>
            </a:r>
            <a:r>
              <a:rPr lang="en-US" dirty="0"/>
              <a:t> LFs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5783E-4AF3-DA47-BF22-A45A8C2F8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1AE7E-FB93-8246-B58B-89185F3D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701" y="1821203"/>
            <a:ext cx="5825612" cy="4351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55802-89A6-FA4E-9C41-7DB859CAB05B}"/>
              </a:ext>
            </a:extLst>
          </p:cNvPr>
          <p:cNvSpPr txBox="1"/>
          <p:nvPr/>
        </p:nvSpPr>
        <p:spPr>
          <a:xfrm>
            <a:off x="5902526" y="6119336"/>
            <a:ext cx="6625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Ly</a:t>
            </a:r>
            <a:r>
              <a:rPr lang="el-GR" sz="2400" dirty="0">
                <a:solidFill>
                  <a:schemeClr val="bg1"/>
                </a:solidFill>
              </a:rPr>
              <a:t>α</a:t>
            </a:r>
            <a:r>
              <a:rPr lang="en-US" sz="2400" dirty="0">
                <a:solidFill>
                  <a:schemeClr val="bg1"/>
                </a:solidFill>
              </a:rPr>
              <a:t> LFs are redshift invariant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Sobral+18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Ouchi+08, Cassata+11, Konno+14, Bina+16, Drake+17,Herenz+19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ED3A6-2344-4B41-9F35-E15B0DA2A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41" y="1821202"/>
            <a:ext cx="5658997" cy="4351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F3C168-9E8F-AE47-9229-011345BF94D0}"/>
              </a:ext>
            </a:extLst>
          </p:cNvPr>
          <p:cNvSpPr txBox="1"/>
          <p:nvPr/>
        </p:nvSpPr>
        <p:spPr>
          <a:xfrm>
            <a:off x="403687" y="6143729"/>
            <a:ext cx="66257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UV LFs vary strongly with redshift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Bouwens+21, Finkelstein+15, Ishigaki+18</a:t>
            </a:r>
          </a:p>
        </p:txBody>
      </p:sp>
    </p:spTree>
    <p:extLst>
      <p:ext uri="{BB962C8B-B14F-4D97-AF65-F5344CB8AC3E}">
        <p14:creationId xmlns:p14="http://schemas.microsoft.com/office/powerpoint/2010/main" val="3815264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AF66-F2F5-4541-A240-294DD5D8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LyA</a:t>
            </a:r>
            <a:r>
              <a:rPr lang="en-US" dirty="0"/>
              <a:t> LFs are a more intuitive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25C2-5A3C-234F-9B34-A24235A10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4749" cy="4351338"/>
          </a:xfrm>
        </p:spPr>
        <p:txBody>
          <a:bodyPr/>
          <a:lstStyle/>
          <a:p>
            <a:r>
              <a:rPr lang="en-US" dirty="0" err="1"/>
              <a:t>LyA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baseline="-25000" dirty="0"/>
              <a:t>esc</a:t>
            </a:r>
            <a:r>
              <a:rPr lang="en-US" dirty="0"/>
              <a:t> &gt;= ionizing photon </a:t>
            </a:r>
            <a:r>
              <a:rPr lang="en-US" i="1" dirty="0"/>
              <a:t>f</a:t>
            </a:r>
            <a:r>
              <a:rPr lang="en-US" baseline="-25000" dirty="0"/>
              <a:t>esc </a:t>
            </a:r>
            <a:r>
              <a:rPr lang="en-US" dirty="0"/>
              <a:t>(LyC </a:t>
            </a:r>
            <a:r>
              <a:rPr lang="en-US" i="1" dirty="0" err="1"/>
              <a:t>f</a:t>
            </a:r>
            <a:r>
              <a:rPr lang="en-US" dirty="0" err="1"/>
              <a:t>esc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0839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AF66-F2F5-4541-A240-294DD5D8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LyA</a:t>
            </a:r>
            <a:r>
              <a:rPr lang="en-US" dirty="0"/>
              <a:t> LFs are a more intuitive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25C2-5A3C-234F-9B34-A24235A10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4749" cy="4351338"/>
          </a:xfrm>
        </p:spPr>
        <p:txBody>
          <a:bodyPr/>
          <a:lstStyle/>
          <a:p>
            <a:r>
              <a:rPr lang="en-US" dirty="0" err="1"/>
              <a:t>LyA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baseline="-25000" dirty="0"/>
              <a:t>esc</a:t>
            </a:r>
            <a:r>
              <a:rPr lang="en-US" dirty="0"/>
              <a:t> &gt;= ionizing photon </a:t>
            </a:r>
            <a:r>
              <a:rPr lang="en-US" i="1" dirty="0"/>
              <a:t>f</a:t>
            </a:r>
            <a:r>
              <a:rPr lang="en-US" baseline="-25000" dirty="0"/>
              <a:t>esc </a:t>
            </a:r>
            <a:r>
              <a:rPr lang="en-US" dirty="0"/>
              <a:t>(LyC </a:t>
            </a:r>
            <a:r>
              <a:rPr lang="en-US" i="1" dirty="0"/>
              <a:t>f</a:t>
            </a:r>
            <a:r>
              <a:rPr lang="en-US" dirty="0"/>
              <a:t>esc)</a:t>
            </a:r>
          </a:p>
          <a:p>
            <a:r>
              <a:rPr lang="en-US" dirty="0"/>
              <a:t>UV LFs sum photons from all galaxies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LyA</a:t>
            </a:r>
            <a:r>
              <a:rPr lang="en-US" dirty="0"/>
              <a:t> LFs focus on “productive” galaxies</a:t>
            </a:r>
          </a:p>
        </p:txBody>
      </p:sp>
      <p:pic>
        <p:nvPicPr>
          <p:cNvPr id="7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8477385-7070-224F-9933-975087AF4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19" b="18256"/>
          <a:stretch/>
        </p:blipFill>
        <p:spPr>
          <a:xfrm>
            <a:off x="4239488" y="3429000"/>
            <a:ext cx="7719755" cy="33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21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AF66-F2F5-4541-A240-294DD5D80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LyA</a:t>
            </a:r>
            <a:r>
              <a:rPr lang="en-US" dirty="0"/>
              <a:t> LFs are a more intuitive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25C2-5A3C-234F-9B34-A24235A10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4749" cy="4351338"/>
          </a:xfrm>
        </p:spPr>
        <p:txBody>
          <a:bodyPr/>
          <a:lstStyle/>
          <a:p>
            <a:r>
              <a:rPr lang="en-US" dirty="0" err="1"/>
              <a:t>LyA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baseline="-25000" dirty="0"/>
              <a:t>esc</a:t>
            </a:r>
            <a:r>
              <a:rPr lang="en-US" dirty="0"/>
              <a:t> &gt;= ionizing photon </a:t>
            </a:r>
            <a:r>
              <a:rPr lang="en-US" i="1" dirty="0"/>
              <a:t>f</a:t>
            </a:r>
            <a:r>
              <a:rPr lang="en-US" baseline="-25000" dirty="0"/>
              <a:t>esc </a:t>
            </a:r>
            <a:r>
              <a:rPr lang="en-US" dirty="0"/>
              <a:t>(LyC </a:t>
            </a:r>
            <a:r>
              <a:rPr lang="en-US" i="1" dirty="0"/>
              <a:t>f</a:t>
            </a:r>
            <a:r>
              <a:rPr lang="en-US" dirty="0"/>
              <a:t>esc)</a:t>
            </a:r>
          </a:p>
          <a:p>
            <a:r>
              <a:rPr lang="en-US" dirty="0"/>
              <a:t>UV LFs sum photons from all galaxies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LyA</a:t>
            </a:r>
            <a:r>
              <a:rPr lang="en-US" dirty="0"/>
              <a:t> LFs focus on “productive” galaxies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022293-A56B-0945-98D7-46D21C72F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093" y="3664277"/>
            <a:ext cx="12444185" cy="1736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99A820-73F0-7449-AD3C-E83551B8677C}"/>
              </a:ext>
            </a:extLst>
          </p:cNvPr>
          <p:cNvSpPr txBox="1"/>
          <p:nvPr/>
        </p:nvSpPr>
        <p:spPr>
          <a:xfrm>
            <a:off x="1374036" y="5400675"/>
            <a:ext cx="320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Madau+99, Robertson+13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A84535-12BF-B34D-B5BA-50FA9A2C9855}"/>
              </a:ext>
            </a:extLst>
          </p:cNvPr>
          <p:cNvSpPr txBox="1"/>
          <p:nvPr/>
        </p:nvSpPr>
        <p:spPr>
          <a:xfrm>
            <a:off x="7694023" y="5400675"/>
            <a:ext cx="419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Matthee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&amp; Naidu+21,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Sobral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bg2">
                    <a:lumMod val="90000"/>
                  </a:schemeClr>
                </a:solidFill>
              </a:rPr>
              <a:t>Matthee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 19</a:t>
            </a:r>
          </a:p>
        </p:txBody>
      </p:sp>
      <p:pic>
        <p:nvPicPr>
          <p:cNvPr id="7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08477385-7070-224F-9933-975087AF4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19" b="18256"/>
          <a:stretch/>
        </p:blipFill>
        <p:spPr>
          <a:xfrm>
            <a:off x="7262949" y="1379131"/>
            <a:ext cx="4781618" cy="21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52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E1C9-4180-4F41-AC1E-46C73EBA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z~2 LAE </a:t>
            </a:r>
            <a:r>
              <a:rPr lang="en-US" i="1" dirty="0"/>
              <a:t>f</a:t>
            </a:r>
            <a:r>
              <a:rPr lang="en-US" dirty="0"/>
              <a:t>esc</a:t>
            </a:r>
            <a:r>
              <a:rPr lang="en-US" i="1" dirty="0"/>
              <a:t> </a:t>
            </a:r>
            <a:r>
              <a:rPr lang="en-US" dirty="0"/>
              <a:t>findings extrapolate to </a:t>
            </a:r>
            <a:r>
              <a:rPr lang="en-US" dirty="0" err="1"/>
              <a:t>EoR</a:t>
            </a:r>
            <a:r>
              <a:rPr lang="en-US" dirty="0"/>
              <a:t> remarkably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951FC-7EC5-9A4B-B927-16A8DF999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43" y="1697464"/>
            <a:ext cx="5993462" cy="4351338"/>
          </a:xfrm>
        </p:spPr>
        <p:txBody>
          <a:bodyPr/>
          <a:lstStyle/>
          <a:p>
            <a:r>
              <a:rPr lang="en-US" dirty="0"/>
              <a:t>LAE LFs and fundamental properties are redshift invariant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Sobral+18, Ouchi+08, Cassata+11, Konno+14, Bina+16, Drake+17,Herenz+19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35C9-1B67-0846-857A-CB205B5E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50" y="1300258"/>
            <a:ext cx="4949607" cy="48097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E66A72-FF6D-6942-A2E3-5DE671896D9B}"/>
              </a:ext>
            </a:extLst>
          </p:cNvPr>
          <p:cNvSpPr txBox="1">
            <a:spLocks/>
          </p:cNvSpPr>
          <p:nvPr/>
        </p:nvSpPr>
        <p:spPr>
          <a:xfrm>
            <a:off x="649357" y="6137205"/>
            <a:ext cx="5446643" cy="68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F5A51-A474-5940-A7D8-3D6A6EC76F2C}"/>
              </a:ext>
            </a:extLst>
          </p:cNvPr>
          <p:cNvSpPr txBox="1"/>
          <p:nvPr/>
        </p:nvSpPr>
        <p:spPr>
          <a:xfrm>
            <a:off x="7139855" y="6048802"/>
            <a:ext cx="4819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LAE profiles, intimately linked to </a:t>
            </a:r>
            <a:r>
              <a:rPr lang="en-US" sz="2400" i="1" dirty="0">
                <a:solidFill>
                  <a:schemeClr val="bg1"/>
                </a:solidFill>
              </a:rPr>
              <a:t>f</a:t>
            </a:r>
            <a:r>
              <a:rPr lang="en-US" sz="2400" dirty="0">
                <a:solidFill>
                  <a:schemeClr val="bg1"/>
                </a:solidFill>
              </a:rPr>
              <a:t>esc, are redshift invariant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Hayes+21</a:t>
            </a:r>
          </a:p>
        </p:txBody>
      </p:sp>
    </p:spTree>
    <p:extLst>
      <p:ext uri="{BB962C8B-B14F-4D97-AF65-F5344CB8AC3E}">
        <p14:creationId xmlns:p14="http://schemas.microsoft.com/office/powerpoint/2010/main" val="264688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4E1C9-4180-4F41-AC1E-46C73EBA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z~2 LAE </a:t>
            </a:r>
            <a:r>
              <a:rPr lang="en-US" i="1" dirty="0"/>
              <a:t>f</a:t>
            </a:r>
            <a:r>
              <a:rPr lang="en-US" dirty="0"/>
              <a:t>esc</a:t>
            </a:r>
            <a:r>
              <a:rPr lang="en-US" i="1" dirty="0"/>
              <a:t> </a:t>
            </a:r>
            <a:r>
              <a:rPr lang="en-US" dirty="0"/>
              <a:t>findings extrapolate to </a:t>
            </a:r>
            <a:r>
              <a:rPr lang="en-US" dirty="0" err="1"/>
              <a:t>EoR</a:t>
            </a:r>
            <a:r>
              <a:rPr lang="en-US" dirty="0"/>
              <a:t> remarkably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951FC-7EC5-9A4B-B927-16A8DF999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43" y="1697464"/>
            <a:ext cx="5993462" cy="4351338"/>
          </a:xfrm>
        </p:spPr>
        <p:txBody>
          <a:bodyPr/>
          <a:lstStyle/>
          <a:p>
            <a:r>
              <a:rPr lang="en-US" dirty="0"/>
              <a:t>LAE LFs and fundamental properties are redshift invariant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Sobral+18, Ouchi+08, Cassata+11, Konno+14, Bina+16, Drake+17,Herenz+19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235C9-1B67-0846-857A-CB205B5EE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50" y="1300258"/>
            <a:ext cx="4949607" cy="48097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7E66A72-FF6D-6942-A2E3-5DE671896D9B}"/>
              </a:ext>
            </a:extLst>
          </p:cNvPr>
          <p:cNvSpPr txBox="1">
            <a:spLocks/>
          </p:cNvSpPr>
          <p:nvPr/>
        </p:nvSpPr>
        <p:spPr>
          <a:xfrm>
            <a:off x="649357" y="6137205"/>
            <a:ext cx="5446643" cy="68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F5A51-A474-5940-A7D8-3D6A6EC76F2C}"/>
              </a:ext>
            </a:extLst>
          </p:cNvPr>
          <p:cNvSpPr txBox="1"/>
          <p:nvPr/>
        </p:nvSpPr>
        <p:spPr>
          <a:xfrm>
            <a:off x="7139855" y="6048802"/>
            <a:ext cx="4819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LAE profiles, intimately linked to </a:t>
            </a:r>
            <a:r>
              <a:rPr lang="en-US" sz="2400" i="1" dirty="0">
                <a:solidFill>
                  <a:schemeClr val="bg1"/>
                </a:solidFill>
              </a:rPr>
              <a:t>f</a:t>
            </a:r>
            <a:r>
              <a:rPr lang="en-US" sz="2400" dirty="0">
                <a:solidFill>
                  <a:schemeClr val="bg1"/>
                </a:solidFill>
              </a:rPr>
              <a:t>esc, are redshift invariant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Hayes+21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81CB7B9C-FAB0-7542-B0ED-22ECD4B5CE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9"/>
          <a:stretch/>
        </p:blipFill>
        <p:spPr>
          <a:xfrm>
            <a:off x="1223514" y="2886075"/>
            <a:ext cx="4036480" cy="30487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CEE762-8FC2-384B-A809-B336683EFFEA}"/>
              </a:ext>
            </a:extLst>
          </p:cNvPr>
          <p:cNvSpPr txBox="1"/>
          <p:nvPr/>
        </p:nvSpPr>
        <p:spPr>
          <a:xfrm>
            <a:off x="838200" y="5999821"/>
            <a:ext cx="5205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UV-samples and LAE-samples converge at z&gt;6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Matthee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&amp; Naidu+21</a:t>
            </a:r>
          </a:p>
        </p:txBody>
      </p:sp>
    </p:spTree>
    <p:extLst>
      <p:ext uri="{BB962C8B-B14F-4D97-AF65-F5344CB8AC3E}">
        <p14:creationId xmlns:p14="http://schemas.microsoft.com/office/powerpoint/2010/main" val="3303896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D602-4901-C746-8306-633ACC99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50" y="116253"/>
            <a:ext cx="11709500" cy="1325563"/>
          </a:xfrm>
        </p:spPr>
        <p:txBody>
          <a:bodyPr/>
          <a:lstStyle/>
          <a:p>
            <a:r>
              <a:rPr lang="en-US" dirty="0"/>
              <a:t>The emissivity from z~2-8 is due to &gt;0.2 L* LAEs</a:t>
            </a:r>
            <a:endParaRPr lang="en-US" baseline="-25000" dirty="0"/>
          </a:p>
        </p:txBody>
      </p:sp>
      <p:pic>
        <p:nvPicPr>
          <p:cNvPr id="12" name="Content Placeholder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6B0F2C-C14F-FA45-9D16-EB94212CF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833" y="1248102"/>
            <a:ext cx="6603082" cy="4792111"/>
          </a:xfr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3906BC-8302-D448-B62C-812C4DA7C28B}"/>
              </a:ext>
            </a:extLst>
          </p:cNvPr>
          <p:cNvSpPr txBox="1">
            <a:spLocks/>
          </p:cNvSpPr>
          <p:nvPr/>
        </p:nvSpPr>
        <p:spPr>
          <a:xfrm>
            <a:off x="270431" y="2345964"/>
            <a:ext cx="4886402" cy="4667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Excellent match to the shape of the </a:t>
            </a:r>
            <a:r>
              <a:rPr lang="en-US" i="1" dirty="0"/>
              <a:t>flat</a:t>
            </a:r>
            <a:r>
              <a:rPr lang="en-US" dirty="0"/>
              <a:t> emissivity</a:t>
            </a:r>
          </a:p>
          <a:p>
            <a:r>
              <a:rPr lang="en-US" dirty="0"/>
              <a:t>The falling </a:t>
            </a:r>
            <a:r>
              <a:rPr lang="el-GR" dirty="0"/>
              <a:t>ρ</a:t>
            </a:r>
            <a:r>
              <a:rPr lang="en-US" baseline="-25000" dirty="0"/>
              <a:t>SFR</a:t>
            </a:r>
            <a:r>
              <a:rPr lang="en-US" dirty="0"/>
              <a:t> is balanced by the rising LAE fraction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84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677E-7366-5449-A786-F30CBDEC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natural explanation for </a:t>
            </a:r>
            <a:r>
              <a:rPr lang="en-US" i="1" dirty="0"/>
              <a:t>f</a:t>
            </a:r>
            <a:r>
              <a:rPr lang="en-US" dirty="0"/>
              <a:t>esc evolution</a:t>
            </a:r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F75F7954-74EA-C54D-B500-E23B0CA88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347" y="1679068"/>
            <a:ext cx="6307911" cy="4351338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E3C43C-8CE4-BB41-95A8-E58BD946FB09}"/>
              </a:ext>
            </a:extLst>
          </p:cNvPr>
          <p:cNvSpPr txBox="1">
            <a:spLocks/>
          </p:cNvSpPr>
          <p:nvPr/>
        </p:nvSpPr>
        <p:spPr>
          <a:xfrm>
            <a:off x="450742" y="2314294"/>
            <a:ext cx="4787685" cy="6029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increasing LAE fraction with redshift is why &lt;</a:t>
            </a:r>
            <a:r>
              <a:rPr lang="en-US" i="1" dirty="0"/>
              <a:t>f</a:t>
            </a:r>
            <a:r>
              <a:rPr lang="en-US" dirty="0"/>
              <a:t>esc&gt; increases.</a:t>
            </a:r>
          </a:p>
          <a:p>
            <a:r>
              <a:rPr lang="en-US" dirty="0"/>
              <a:t>Understanding the evolution of the LAE fraction is a much more tractable problem.</a:t>
            </a:r>
          </a:p>
        </p:txBody>
      </p:sp>
    </p:spTree>
    <p:extLst>
      <p:ext uri="{BB962C8B-B14F-4D97-AF65-F5344CB8AC3E}">
        <p14:creationId xmlns:p14="http://schemas.microsoft.com/office/powerpoint/2010/main" val="284248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5B6B6-FC50-614B-B1F6-157A75DFB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LyC </a:t>
            </a:r>
            <a:r>
              <a:rPr lang="en-US" i="1" dirty="0" err="1"/>
              <a:t>f</a:t>
            </a:r>
            <a:r>
              <a:rPr lang="en-US" baseline="-25000" dirty="0" err="1"/>
              <a:t>esc</a:t>
            </a:r>
            <a:r>
              <a:rPr lang="en-US" baseline="-25000" dirty="0"/>
              <a:t>  </a:t>
            </a:r>
            <a:r>
              <a:rPr lang="en-US" dirty="0"/>
              <a:t>= What fraction avoids Dust + HI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A910F9AC-7ED0-214A-90FC-D587C5E8F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930" y="2228582"/>
            <a:ext cx="10632139" cy="3336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FD12D-1DB7-424A-9DB7-B235906B61B6}"/>
              </a:ext>
            </a:extLst>
          </p:cNvPr>
          <p:cNvSpPr txBox="1"/>
          <p:nvPr/>
        </p:nvSpPr>
        <p:spPr>
          <a:xfrm>
            <a:off x="10009632" y="5565094"/>
            <a:ext cx="149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Matthee+21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281EA-C58B-CB40-AEF2-D9C416D85EB2}"/>
              </a:ext>
            </a:extLst>
          </p:cNvPr>
          <p:cNvSpPr txBox="1"/>
          <p:nvPr/>
        </p:nvSpPr>
        <p:spPr>
          <a:xfrm>
            <a:off x="1950720" y="1797695"/>
            <a:ext cx="3269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High </a:t>
            </a:r>
            <a:r>
              <a:rPr lang="en-US" sz="2200" dirty="0" err="1">
                <a:solidFill>
                  <a:schemeClr val="bg1"/>
                </a:solidFill>
              </a:rPr>
              <a:t>fesc</a:t>
            </a:r>
            <a:r>
              <a:rPr lang="en-US" sz="2200" dirty="0">
                <a:solidFill>
                  <a:schemeClr val="bg1"/>
                </a:solidFill>
              </a:rPr>
              <a:t>,  “LyC leakers”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FCD93B-242F-054B-8761-A6F6E10D383D}"/>
              </a:ext>
            </a:extLst>
          </p:cNvPr>
          <p:cNvSpPr txBox="1"/>
          <p:nvPr/>
        </p:nvSpPr>
        <p:spPr>
          <a:xfrm>
            <a:off x="7138416" y="1744193"/>
            <a:ext cx="3269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Low </a:t>
            </a:r>
            <a:r>
              <a:rPr lang="en-US" sz="2200" dirty="0" err="1">
                <a:solidFill>
                  <a:schemeClr val="bg1"/>
                </a:solidFill>
              </a:rPr>
              <a:t>fesc</a:t>
            </a:r>
            <a:r>
              <a:rPr lang="en-US" sz="2200" dirty="0">
                <a:solidFill>
                  <a:schemeClr val="bg1"/>
                </a:solidFill>
              </a:rPr>
              <a:t>,  “non-leakers”</a:t>
            </a:r>
          </a:p>
        </p:txBody>
      </p:sp>
    </p:spTree>
    <p:extLst>
      <p:ext uri="{BB962C8B-B14F-4D97-AF65-F5344CB8AC3E}">
        <p14:creationId xmlns:p14="http://schemas.microsoft.com/office/powerpoint/2010/main" val="2121621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DAC73-8DF0-2D44-91A4-681FD7D5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9938657" cy="1325563"/>
          </a:xfrm>
        </p:spPr>
        <p:txBody>
          <a:bodyPr/>
          <a:lstStyle/>
          <a:p>
            <a:r>
              <a:rPr lang="en-US" dirty="0"/>
              <a:t>Rapid, Late Reionization by bright LAEs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B7C272-B8FA-4F4E-B244-D90DA0287548}"/>
              </a:ext>
            </a:extLst>
          </p:cNvPr>
          <p:cNvSpPr txBox="1">
            <a:spLocks/>
          </p:cNvSpPr>
          <p:nvPr/>
        </p:nvSpPr>
        <p:spPr>
          <a:xfrm>
            <a:off x="964293" y="5898460"/>
            <a:ext cx="10515600" cy="959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Requires X</a:t>
            </a:r>
            <a:r>
              <a:rPr lang="en-US" baseline="-25000" dirty="0"/>
              <a:t>LAE </a:t>
            </a:r>
            <a:r>
              <a:rPr lang="en-US" dirty="0"/>
              <a:t>extrapolation to account for IGM-damped z&gt;6 Ly</a:t>
            </a:r>
            <a:r>
              <a:rPr lang="el-GR" dirty="0"/>
              <a:t>α</a:t>
            </a:r>
            <a:r>
              <a:rPr lang="en-US" dirty="0"/>
              <a:t> LF – only  free/untested parameter</a:t>
            </a:r>
            <a:endParaRPr lang="en-US" baseline="-250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BF0831F-C30E-A442-9AAA-9D9A971FA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56" y="1364501"/>
            <a:ext cx="11315700" cy="44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63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677E-7366-5449-A786-F30CBDEC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galaxies </a:t>
            </a:r>
            <a:r>
              <a:rPr lang="en-US" dirty="0" err="1"/>
              <a:t>reionized</a:t>
            </a:r>
            <a:r>
              <a:rPr lang="en-US" dirty="0"/>
              <a:t> the Universe?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762F-034A-314A-B576-C65DC2E9C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9764" cy="4351338"/>
          </a:xfrm>
        </p:spPr>
        <p:txBody>
          <a:bodyPr/>
          <a:lstStyle/>
          <a:p>
            <a:r>
              <a:rPr lang="en-US" dirty="0"/>
              <a:t>Our model distributes the ionizing output in a small fraction of M</a:t>
            </a:r>
            <a:r>
              <a:rPr lang="en-US" baseline="-25000" dirty="0"/>
              <a:t>UV</a:t>
            </a:r>
            <a:r>
              <a:rPr lang="en-US" dirty="0"/>
              <a:t>&lt;-17 galaxies, and these galaxies have a 10x higher </a:t>
            </a:r>
            <a:r>
              <a:rPr lang="en-US" i="1" dirty="0"/>
              <a:t>f</a:t>
            </a:r>
            <a:r>
              <a:rPr lang="en-US" baseline="-25000" dirty="0"/>
              <a:t>esc</a:t>
            </a:r>
            <a:r>
              <a:rPr lang="el-GR" dirty="0"/>
              <a:t> ξ</a:t>
            </a:r>
            <a:r>
              <a:rPr lang="en-US" baseline="-25000" dirty="0"/>
              <a:t>ion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FE3EF-F700-7344-A5B5-DA61F9DE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718" y="1690692"/>
            <a:ext cx="58801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619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3677E-7366-5449-A786-F30CBDEC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galaxies </a:t>
            </a:r>
            <a:r>
              <a:rPr lang="en-US" dirty="0" err="1"/>
              <a:t>reionized</a:t>
            </a:r>
            <a:r>
              <a:rPr lang="en-US" dirty="0"/>
              <a:t> the Universe?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762F-034A-314A-B576-C65DC2E9C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FE3EF-F700-7344-A5B5-DA61F9DE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822395"/>
            <a:ext cx="5880100" cy="422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33ABC9-C7E9-4D45-9DE0-CF4D7D70E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24" y="1822395"/>
            <a:ext cx="5523494" cy="4229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7F672-567E-EB4A-9D7E-979FEA7D8EDD}"/>
              </a:ext>
            </a:extLst>
          </p:cNvPr>
          <p:cNvSpPr txBox="1"/>
          <p:nvPr/>
        </p:nvSpPr>
        <p:spPr>
          <a:xfrm>
            <a:off x="8148908" y="6051495"/>
            <a:ext cx="320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Ma+20, FIRE-2 Simulations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See also Ma+15,16</a:t>
            </a:r>
          </a:p>
        </p:txBody>
      </p:sp>
    </p:spTree>
    <p:extLst>
      <p:ext uri="{BB962C8B-B14F-4D97-AF65-F5344CB8AC3E}">
        <p14:creationId xmlns:p14="http://schemas.microsoft.com/office/powerpoint/2010/main" val="3993230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6A13-5381-224E-8107-22F23CA6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“Disco” UV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90AEA-8656-2E4D-8544-1054DA302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" y="1825624"/>
            <a:ext cx="4702629" cy="5032375"/>
          </a:xfrm>
        </p:spPr>
        <p:txBody>
          <a:bodyPr>
            <a:normAutofit/>
          </a:bodyPr>
          <a:lstStyle/>
          <a:p>
            <a:r>
              <a:rPr lang="en-US" dirty="0"/>
              <a:t>Ongoing debate about extended troughs in Ly</a:t>
            </a:r>
            <a:r>
              <a:rPr lang="el-GR" dirty="0"/>
              <a:t>α</a:t>
            </a:r>
            <a:r>
              <a:rPr lang="en-US" dirty="0"/>
              <a:t> forest – two possibilities: reionization incomplete till z~5, or fluctuating UV background. 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Nasir+19, Bosman+21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60AF25-9BC4-FC45-A107-43BF5B4A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6" y="1414009"/>
            <a:ext cx="6219251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9D028-2FDD-8043-931D-C78E125B4368}"/>
              </a:ext>
            </a:extLst>
          </p:cNvPr>
          <p:cNvSpPr txBox="1"/>
          <p:nvPr/>
        </p:nvSpPr>
        <p:spPr>
          <a:xfrm>
            <a:off x="11057497" y="272724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Zhu+21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10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6A13-5381-224E-8107-22F23CA6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“Disco” UV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90AEA-8656-2E4D-8544-1054DA302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471" y="1825624"/>
            <a:ext cx="4702629" cy="5032375"/>
          </a:xfrm>
        </p:spPr>
        <p:txBody>
          <a:bodyPr>
            <a:normAutofit/>
          </a:bodyPr>
          <a:lstStyle/>
          <a:p>
            <a:r>
              <a:rPr lang="en-US" dirty="0"/>
              <a:t>Ongoing debate about extended troughs in Ly</a:t>
            </a:r>
            <a:r>
              <a:rPr lang="el-GR" dirty="0"/>
              <a:t>α</a:t>
            </a:r>
            <a:r>
              <a:rPr lang="en-US" dirty="0"/>
              <a:t> forest – two possibilities: reionization incomplete till z~5, or fluctuating UV background. </a:t>
            </a:r>
            <a:r>
              <a:rPr lang="en-US" sz="1800" dirty="0">
                <a:solidFill>
                  <a:schemeClr val="bg2">
                    <a:lumMod val="90000"/>
                  </a:schemeClr>
                </a:solidFill>
              </a:rPr>
              <a:t>Nasir+19, Bosman+21</a:t>
            </a:r>
          </a:p>
          <a:p>
            <a:r>
              <a:rPr lang="en-US" dirty="0"/>
              <a:t>Bright LAEs due to their rarity and ~10 </a:t>
            </a:r>
            <a:r>
              <a:rPr lang="en-US" dirty="0" err="1"/>
              <a:t>Myr</a:t>
            </a:r>
            <a:r>
              <a:rPr lang="en-US" dirty="0"/>
              <a:t> duty cycles produce a highly biased, fluctuating background.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60AF25-9BC4-FC45-A107-43BF5B4A2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6" y="1414009"/>
            <a:ext cx="6219251" cy="13255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666B965-ECA9-3146-A354-981367D6D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6" y="3096581"/>
            <a:ext cx="4702629" cy="355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9D028-2FDD-8043-931D-C78E125B4368}"/>
              </a:ext>
            </a:extLst>
          </p:cNvPr>
          <p:cNvSpPr txBox="1"/>
          <p:nvPr/>
        </p:nvSpPr>
        <p:spPr>
          <a:xfrm>
            <a:off x="11057497" y="2727249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Zhu+21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090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AEB4-54F5-B94D-80C2-C1FEC9D3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055"/>
            <a:ext cx="10515600" cy="529175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1.  A new route to f</a:t>
            </a:r>
            <a:r>
              <a:rPr lang="en-US" i="1" baseline="-25000" dirty="0">
                <a:solidFill>
                  <a:schemeClr val="bg2">
                    <a:lumMod val="50000"/>
                  </a:schemeClr>
                </a:solidFill>
              </a:rPr>
              <a:t>esc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: resolved Ly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α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2.  A Ly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α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 formalism for the ionizing background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i="1" dirty="0"/>
            </a:br>
            <a:r>
              <a:rPr lang="en-US" i="1" dirty="0">
                <a:solidFill>
                  <a:schemeClr val="bg2"/>
                </a:solidFill>
              </a:rPr>
              <a:t>3. JWST preview: Double Bubble Lyman Trouble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68632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9AD6-0965-384F-8B56-271889C7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17" y="216647"/>
            <a:ext cx="5638800" cy="1325563"/>
          </a:xfrm>
        </p:spPr>
        <p:txBody>
          <a:bodyPr>
            <a:normAutofit/>
          </a:bodyPr>
          <a:lstStyle/>
          <a:p>
            <a:r>
              <a:rPr lang="en-US" sz="3400" i="1" dirty="0"/>
              <a:t>JWST</a:t>
            </a:r>
            <a:r>
              <a:rPr lang="en-US" sz="3400" dirty="0"/>
              <a:t> Bubble #1: </a:t>
            </a:r>
            <a:br>
              <a:rPr lang="en-US" sz="3400" dirty="0"/>
            </a:br>
            <a:r>
              <a:rPr lang="en-US" sz="3200" dirty="0"/>
              <a:t>z=6.6 LAE COLA1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Hu+16, Matthee+17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32DC-1D84-8E45-BCC3-08E091F4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8416"/>
            <a:ext cx="5413829" cy="6029697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Bubble with strongly constrained size.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Matthee+18, Mason &amp;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Gronke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2020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F08EB-F966-9C42-8A1C-25C4530B8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24"/>
          <a:stretch/>
        </p:blipFill>
        <p:spPr>
          <a:xfrm>
            <a:off x="5544726" y="411179"/>
            <a:ext cx="3216889" cy="2975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99969-E583-7843-80C5-3D842393A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5"/>
          <a:stretch/>
        </p:blipFill>
        <p:spPr>
          <a:xfrm>
            <a:off x="5355773" y="3619914"/>
            <a:ext cx="4806380" cy="302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968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9AD6-0965-384F-8B56-271889C7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17" y="216647"/>
            <a:ext cx="5638800" cy="1325563"/>
          </a:xfrm>
        </p:spPr>
        <p:txBody>
          <a:bodyPr>
            <a:normAutofit/>
          </a:bodyPr>
          <a:lstStyle/>
          <a:p>
            <a:r>
              <a:rPr lang="en-US" sz="3400" i="1" dirty="0"/>
              <a:t>JWST</a:t>
            </a:r>
            <a:r>
              <a:rPr lang="en-US" sz="3400" dirty="0"/>
              <a:t> Bubble #1: </a:t>
            </a:r>
            <a:br>
              <a:rPr lang="en-US" sz="3400" dirty="0"/>
            </a:br>
            <a:r>
              <a:rPr lang="en-US" sz="3200" dirty="0"/>
              <a:t>z=6.6 LAE COLA1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Hu+16, Matthee+17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32DC-1D84-8E45-BCC3-08E091F4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8416"/>
            <a:ext cx="5413829" cy="6029697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Bubble with strongly constrained size.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Matthee+18, Mason &amp; </a:t>
            </a: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Gronke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2020</a:t>
            </a:r>
          </a:p>
          <a:p>
            <a:r>
              <a:rPr lang="en-US" sz="2400" dirty="0"/>
              <a:t>Blind </a:t>
            </a:r>
            <a:r>
              <a:rPr lang="en-US" sz="2400" dirty="0" err="1"/>
              <a:t>grism</a:t>
            </a:r>
            <a:r>
              <a:rPr lang="en-US" sz="2400" dirty="0"/>
              <a:t> (F356W) survey to characterize ionizing field down to M</a:t>
            </a:r>
            <a:r>
              <a:rPr lang="en-US" sz="2400" baseline="-25000" dirty="0"/>
              <a:t>UV</a:t>
            </a:r>
            <a:r>
              <a:rPr lang="en-US" sz="2400" dirty="0"/>
              <a:t>~0.1L*.</a:t>
            </a:r>
          </a:p>
          <a:p>
            <a:r>
              <a:rPr lang="en-US" sz="2400" dirty="0"/>
              <a:t>[OIII] redshifts, H</a:t>
            </a:r>
            <a:r>
              <a:rPr lang="el-GR" sz="2400" dirty="0"/>
              <a:t>β</a:t>
            </a:r>
            <a:r>
              <a:rPr lang="en-US" sz="2400" dirty="0"/>
              <a:t> </a:t>
            </a:r>
            <a:r>
              <a:rPr lang="el-GR" sz="2400" i="1" dirty="0"/>
              <a:t>ξ</a:t>
            </a:r>
            <a:r>
              <a:rPr lang="en-US" sz="2400" dirty="0"/>
              <a:t>ion, H</a:t>
            </a:r>
            <a:r>
              <a:rPr lang="el-GR" sz="2400" dirty="0"/>
              <a:t>β</a:t>
            </a:r>
            <a:r>
              <a:rPr lang="en-US" sz="2400" dirty="0"/>
              <a:t>/</a:t>
            </a:r>
            <a:r>
              <a:rPr lang="el-GR" sz="2400" dirty="0"/>
              <a:t> </a:t>
            </a:r>
            <a:r>
              <a:rPr lang="en-US" sz="2400" dirty="0"/>
              <a:t>H</a:t>
            </a:r>
            <a:r>
              <a:rPr lang="el-GR" sz="2400" dirty="0"/>
              <a:t>γ</a:t>
            </a:r>
            <a:r>
              <a:rPr lang="en-US" sz="2400" dirty="0"/>
              <a:t> decrement for COLA1.</a:t>
            </a:r>
          </a:p>
          <a:p>
            <a:r>
              <a:rPr lang="en-US" sz="2400" dirty="0"/>
              <a:t>Deepest </a:t>
            </a:r>
            <a:r>
              <a:rPr lang="en-US" sz="2400" dirty="0" err="1"/>
              <a:t>NIRCam</a:t>
            </a:r>
            <a:r>
              <a:rPr lang="en-US" sz="2400" dirty="0"/>
              <a:t> </a:t>
            </a:r>
            <a:r>
              <a:rPr lang="en-US" sz="2400" dirty="0" err="1"/>
              <a:t>grism</a:t>
            </a:r>
            <a:r>
              <a:rPr lang="en-US" sz="2400" dirty="0"/>
              <a:t> </a:t>
            </a:r>
            <a:r>
              <a:rPr lang="en-US" sz="2400" dirty="0" err="1"/>
              <a:t>pointings</a:t>
            </a:r>
            <a:r>
              <a:rPr lang="en-US" sz="2400" dirty="0"/>
              <a:t> in C1 will yield 100 P</a:t>
            </a:r>
            <a:r>
              <a:rPr lang="el-GR" sz="2400" dirty="0"/>
              <a:t>α</a:t>
            </a:r>
            <a:r>
              <a:rPr lang="en-US" sz="2400" dirty="0"/>
              <a:t> emitters at z = 0.7-1.1, 200 H</a:t>
            </a:r>
            <a:r>
              <a:rPr lang="el-GR" sz="2400" dirty="0"/>
              <a:t>α</a:t>
            </a:r>
            <a:r>
              <a:rPr lang="en-US" sz="2400" dirty="0"/>
              <a:t> emitters at z = 3.7-5.0, and 40 [OIII]+H</a:t>
            </a:r>
            <a:r>
              <a:rPr lang="el-GR" sz="2400" dirty="0"/>
              <a:t>β</a:t>
            </a:r>
            <a:r>
              <a:rPr lang="en-US" sz="2400" dirty="0"/>
              <a:t> emitters at z = 5.4-6.9.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Williams+18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5F08EB-F966-9C42-8A1C-25C4530B8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726" y="411179"/>
            <a:ext cx="6177341" cy="2975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099969-E583-7843-80C5-3D842393A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5"/>
          <a:stretch/>
        </p:blipFill>
        <p:spPr>
          <a:xfrm>
            <a:off x="5355773" y="3619914"/>
            <a:ext cx="4806380" cy="3021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A06C78-BA18-0947-B958-AB598A654486}"/>
              </a:ext>
            </a:extLst>
          </p:cNvPr>
          <p:cNvSpPr txBox="1"/>
          <p:nvPr/>
        </p:nvSpPr>
        <p:spPr>
          <a:xfrm>
            <a:off x="10162153" y="3976471"/>
            <a:ext cx="2281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Jorryt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Matthee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(PI)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Rohan Naidu (co-PI)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Charlie Conroy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Anne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Pascal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Oesch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Gabriele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Pezzulli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David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Sobral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Sandro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Tacchella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35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9AD6-0965-384F-8B56-271889C7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16" y="123046"/>
            <a:ext cx="9358054" cy="1325563"/>
          </a:xfrm>
        </p:spPr>
        <p:txBody>
          <a:bodyPr>
            <a:normAutofit/>
          </a:bodyPr>
          <a:lstStyle/>
          <a:p>
            <a:r>
              <a:rPr lang="en-US" sz="3400" i="1" dirty="0"/>
              <a:t>JWST</a:t>
            </a:r>
            <a:r>
              <a:rPr lang="en-US" sz="3400" dirty="0"/>
              <a:t> Bubble #2: z=8.7 LAE EGSz8p7</a:t>
            </a:r>
            <a:br>
              <a:rPr lang="en-US" sz="3400" dirty="0"/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Roberts-Borsani+15, Zitrin+15, Rebecca Larson’s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32DC-1D84-8E45-BCC3-08E091F4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34" y="744340"/>
            <a:ext cx="7099959" cy="576844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Among the highest-</a:t>
            </a:r>
            <a:r>
              <a:rPr lang="en-US" sz="2400" i="1" dirty="0"/>
              <a:t>z</a:t>
            </a:r>
            <a:r>
              <a:rPr lang="en-US" sz="2400" dirty="0"/>
              <a:t> LAEs, universe ~100% neutral– why then do we see Ly</a:t>
            </a:r>
            <a:r>
              <a:rPr lang="el-GR" sz="2400" dirty="0"/>
              <a:t>α</a:t>
            </a:r>
            <a:r>
              <a:rPr lang="en-US" sz="2400" dirty="0"/>
              <a:t>? </a:t>
            </a:r>
          </a:p>
          <a:p>
            <a:r>
              <a:rPr lang="en-US" sz="2400" dirty="0"/>
              <a:t>Hypothesis: one of the first ionized </a:t>
            </a:r>
            <a:r>
              <a:rPr lang="en-US" sz="2400" dirty="0" err="1"/>
              <a:t>overdensities</a:t>
            </a:r>
            <a:r>
              <a:rPr lang="en-US" sz="2400" dirty="0"/>
              <a:t> “where cosmic dawn broke first”.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E3001-8570-B54E-8E34-E11B2B5F6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6" y="3803964"/>
            <a:ext cx="7841986" cy="28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005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9AD6-0965-384F-8B56-271889C7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16" y="123046"/>
            <a:ext cx="9358054" cy="1325563"/>
          </a:xfrm>
        </p:spPr>
        <p:txBody>
          <a:bodyPr>
            <a:normAutofit/>
          </a:bodyPr>
          <a:lstStyle/>
          <a:p>
            <a:r>
              <a:rPr lang="en-US" sz="3400" i="1" dirty="0"/>
              <a:t>JWST</a:t>
            </a:r>
            <a:r>
              <a:rPr lang="en-US" sz="3400" dirty="0"/>
              <a:t> Bubble #2: z=8.7 LAE EGSz8p7</a:t>
            </a:r>
            <a:br>
              <a:rPr lang="en-US" sz="3400" dirty="0"/>
            </a:b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Roberts-Borsani+15, Zitrin+15, Rebecca Larson’s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432DC-1D84-8E45-BCC3-08E091F49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34" y="744340"/>
            <a:ext cx="7099959" cy="576844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Among the highest-</a:t>
            </a:r>
            <a:r>
              <a:rPr lang="en-US" sz="2400" i="1" dirty="0"/>
              <a:t>z</a:t>
            </a:r>
            <a:r>
              <a:rPr lang="en-US" sz="2400" dirty="0"/>
              <a:t> LAEs, universe ~100% neutral– why then do we see Ly</a:t>
            </a:r>
            <a:r>
              <a:rPr lang="el-GR" sz="2400" dirty="0"/>
              <a:t>α</a:t>
            </a:r>
            <a:r>
              <a:rPr lang="en-US" sz="2400" dirty="0"/>
              <a:t>? </a:t>
            </a:r>
          </a:p>
          <a:p>
            <a:r>
              <a:rPr lang="en-US" sz="2400" dirty="0"/>
              <a:t>Hypothesis: one of the first ionized </a:t>
            </a:r>
            <a:r>
              <a:rPr lang="en-US" sz="2400" dirty="0" err="1"/>
              <a:t>overdensities</a:t>
            </a:r>
            <a:r>
              <a:rPr lang="en-US" sz="2400" dirty="0"/>
              <a:t> “where cosmic dawn broke first”.</a:t>
            </a:r>
          </a:p>
          <a:p>
            <a:r>
              <a:rPr lang="en-US" sz="2400" dirty="0"/>
              <a:t>Blind F444W </a:t>
            </a:r>
            <a:r>
              <a:rPr lang="en-US" sz="2400" dirty="0" err="1"/>
              <a:t>grism</a:t>
            </a:r>
            <a:r>
              <a:rPr lang="en-US" sz="2400" dirty="0"/>
              <a:t> survey -- [OIII] redshifts, H</a:t>
            </a:r>
            <a:r>
              <a:rPr lang="el-GR" sz="2400" dirty="0"/>
              <a:t>β</a:t>
            </a:r>
            <a:r>
              <a:rPr lang="en-US" sz="2400" dirty="0"/>
              <a:t> </a:t>
            </a:r>
            <a:r>
              <a:rPr lang="el-GR" sz="2400" i="1" dirty="0"/>
              <a:t>ξ</a:t>
            </a:r>
            <a:r>
              <a:rPr lang="en-US" sz="2400" dirty="0"/>
              <a:t>ion.</a:t>
            </a:r>
          </a:p>
          <a:p>
            <a:r>
              <a:rPr lang="en-US" sz="2400" dirty="0"/>
              <a:t>Strong synergy with CEERS.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06C78-BA18-0947-B958-AB598A654486}"/>
              </a:ext>
            </a:extLst>
          </p:cNvPr>
          <p:cNvSpPr txBox="1"/>
          <p:nvPr/>
        </p:nvSpPr>
        <p:spPr>
          <a:xfrm>
            <a:off x="8638153" y="312597"/>
            <a:ext cx="20588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Rohan Naidu (PI)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Pascal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Oesch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Richard Ellis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Rychard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Bouwens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Charlie Conroy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Ryan Endsley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Anne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Hutter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Garth Illingworth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Josie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Kerutt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Ivo Labbe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Ekaterina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Leonova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E3001-8570-B54E-8E34-E11B2B5F6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16" y="3803964"/>
            <a:ext cx="7841986" cy="2837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A41AD6-B76B-5F43-BED5-9B27D7183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602" y="3636668"/>
            <a:ext cx="3954082" cy="3076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5EAB09-6B6A-DA44-B4C8-A03F49030AC6}"/>
              </a:ext>
            </a:extLst>
          </p:cNvPr>
          <p:cNvSpPr txBox="1"/>
          <p:nvPr/>
        </p:nvSpPr>
        <p:spPr>
          <a:xfrm>
            <a:off x="10478561" y="316298"/>
            <a:ext cx="2058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Yuxiang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Qin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Guido Roberts-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Borsani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Renske Smit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Dan Stark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Mauro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Stefanon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Sandro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Tacchella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Stuart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Wyithe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Adi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Zitrin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Dan Magee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Simon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Mutch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74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43E0-3EFE-7A45-BF80-8419B6C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3" y="18255"/>
            <a:ext cx="12116933" cy="1325563"/>
          </a:xfrm>
        </p:spPr>
        <p:txBody>
          <a:bodyPr/>
          <a:lstStyle/>
          <a:p>
            <a:r>
              <a:rPr lang="en-US" dirty="0"/>
              <a:t>Cosmic Reionization: everything hinges on LyC </a:t>
            </a:r>
            <a:r>
              <a:rPr lang="en-US" i="1" dirty="0"/>
              <a:t>f</a:t>
            </a:r>
            <a:r>
              <a:rPr lang="en-US" baseline="-25000" dirty="0"/>
              <a:t>esc</a:t>
            </a:r>
            <a:r>
              <a:rPr lang="en-US" dirty="0"/>
              <a:t>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89CE4A-93F8-254E-A92E-8AF083A7B709}"/>
              </a:ext>
            </a:extLst>
          </p:cNvPr>
          <p:cNvSpPr txBox="1">
            <a:spLocks/>
          </p:cNvSpPr>
          <p:nvPr/>
        </p:nvSpPr>
        <p:spPr>
          <a:xfrm>
            <a:off x="567304" y="5931331"/>
            <a:ext cx="11389130" cy="7895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Radically different pictures of reionization depending on </a:t>
            </a:r>
            <a:r>
              <a:rPr lang="en-US" sz="2400" i="1" dirty="0"/>
              <a:t>fesc </a:t>
            </a:r>
            <a:r>
              <a:rPr lang="en-US" sz="2400" dirty="0"/>
              <a:t>distribution.</a:t>
            </a:r>
            <a:endParaRPr lang="en-US" sz="24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C7665-18F9-BC45-9565-693EB8E1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66" y="1216002"/>
            <a:ext cx="5561100" cy="4358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64798F-24DF-5948-9841-F64B68D48C0F}"/>
              </a:ext>
            </a:extLst>
          </p:cNvPr>
          <p:cNvSpPr txBox="1"/>
          <p:nvPr/>
        </p:nvSpPr>
        <p:spPr>
          <a:xfrm>
            <a:off x="1456479" y="1377851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C5BAC"/>
                </a:solidFill>
              </a:rPr>
              <a:t>Bright galaxies</a:t>
            </a:r>
          </a:p>
          <a:p>
            <a:r>
              <a:rPr lang="en-US" dirty="0">
                <a:solidFill>
                  <a:srgbClr val="AC5BAC"/>
                </a:solidFill>
              </a:rPr>
              <a:t>have high</a:t>
            </a:r>
            <a:r>
              <a:rPr lang="en-US" i="1" dirty="0">
                <a:solidFill>
                  <a:srgbClr val="AC5BAC"/>
                </a:solidFill>
              </a:rPr>
              <a:t> f</a:t>
            </a:r>
            <a:r>
              <a:rPr lang="en-US" dirty="0">
                <a:solidFill>
                  <a:srgbClr val="AC5BAC"/>
                </a:solidFill>
              </a:rPr>
              <a:t>esc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54548-AB9C-E944-9B44-4B49CC1D195E}"/>
              </a:ext>
            </a:extLst>
          </p:cNvPr>
          <p:cNvSpPr txBox="1"/>
          <p:nvPr/>
        </p:nvSpPr>
        <p:spPr>
          <a:xfrm>
            <a:off x="4705386" y="2959182"/>
            <a:ext cx="1460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Faint galaxies</a:t>
            </a:r>
          </a:p>
          <a:p>
            <a:r>
              <a:rPr lang="en-US" dirty="0">
                <a:solidFill>
                  <a:srgbClr val="0070C0"/>
                </a:solidFill>
              </a:rPr>
              <a:t>have high</a:t>
            </a:r>
            <a:r>
              <a:rPr lang="en-US" i="1" dirty="0">
                <a:solidFill>
                  <a:srgbClr val="0070C0"/>
                </a:solidFill>
              </a:rPr>
              <a:t> f</a:t>
            </a:r>
            <a:r>
              <a:rPr lang="en-US" dirty="0">
                <a:solidFill>
                  <a:srgbClr val="0070C0"/>
                </a:solidFill>
              </a:rPr>
              <a:t>esc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01AEF-C0B5-7E45-9D37-817AEFDD8D10}"/>
              </a:ext>
            </a:extLst>
          </p:cNvPr>
          <p:cNvSpPr txBox="1"/>
          <p:nvPr/>
        </p:nvSpPr>
        <p:spPr>
          <a:xfrm>
            <a:off x="4082678" y="5561999"/>
            <a:ext cx="25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Naidu+20, Tacchella+18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CE87902E-D4BA-9949-8803-792B1505C89A}"/>
              </a:ext>
            </a:extLst>
          </p:cNvPr>
          <p:cNvSpPr txBox="1">
            <a:spLocks/>
          </p:cNvSpPr>
          <p:nvPr/>
        </p:nvSpPr>
        <p:spPr>
          <a:xfrm rot="16200000">
            <a:off x="-1570466" y="1644123"/>
            <a:ext cx="4246481" cy="6124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476784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88E36-0630-1348-90B2-BF490D966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113" y="323795"/>
            <a:ext cx="10515600" cy="1325563"/>
          </a:xfrm>
        </p:spPr>
        <p:txBody>
          <a:bodyPr/>
          <a:lstStyle/>
          <a:p>
            <a:r>
              <a:rPr lang="en-US" dirty="0"/>
              <a:t>Summary | </a:t>
            </a:r>
            <a:r>
              <a:rPr lang="en-US" sz="2600" dirty="0" err="1"/>
              <a:t>rohan.naidu@cfa.harvard.edu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3CC9E-4BBD-3D4A-97FA-3E287C820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771" y="1649358"/>
            <a:ext cx="7258278" cy="6400800"/>
          </a:xfrm>
        </p:spPr>
        <p:txBody>
          <a:bodyPr>
            <a:normAutofit/>
          </a:bodyPr>
          <a:lstStyle/>
          <a:p>
            <a:r>
              <a:rPr lang="en-US" sz="2400" dirty="0"/>
              <a:t>Ly</a:t>
            </a:r>
            <a:r>
              <a:rPr lang="el-GR" sz="2400" dirty="0"/>
              <a:t>α</a:t>
            </a:r>
            <a:r>
              <a:rPr lang="en-US" sz="2400" dirty="0"/>
              <a:t> profiles provide an efficient, statistical way of understanding and constraining LyC f</a:t>
            </a:r>
            <a:r>
              <a:rPr lang="en-US" sz="2400" baseline="-25000" dirty="0"/>
              <a:t>esc.</a:t>
            </a:r>
          </a:p>
          <a:p>
            <a:r>
              <a:rPr lang="en-US" sz="2400" u="sng" dirty="0"/>
              <a:t>Physics of LyC escape</a:t>
            </a:r>
            <a:r>
              <a:rPr lang="en-US" sz="2400" dirty="0"/>
              <a:t>: </a:t>
            </a:r>
            <a:r>
              <a:rPr lang="en-US" sz="2400" i="1" dirty="0"/>
              <a:t>O(10)</a:t>
            </a:r>
            <a:r>
              <a:rPr lang="en-US" sz="2400" dirty="0"/>
              <a:t> </a:t>
            </a:r>
            <a:r>
              <a:rPr lang="en-US" sz="2400" dirty="0" err="1"/>
              <a:t>Myr</a:t>
            </a:r>
            <a:r>
              <a:rPr lang="en-US" sz="2400" dirty="0"/>
              <a:t> starbursts that blow ionized channels, destroy dust, produce extremely hard photons in a super-star-cluster-like ISM.</a:t>
            </a:r>
          </a:p>
          <a:p>
            <a:r>
              <a:rPr lang="en-US" sz="2400" u="sng" dirty="0"/>
              <a:t>Statistics of LyC escape</a:t>
            </a:r>
            <a:r>
              <a:rPr lang="en-US" sz="2400" dirty="0"/>
              <a:t>: half the typical LAEs (&gt;0.2 L*) at z~2 have fesc~50%,</a:t>
            </a:r>
            <a:r>
              <a:rPr lang="el-GR" sz="2400" dirty="0"/>
              <a:t> ξ</a:t>
            </a:r>
            <a:r>
              <a:rPr lang="en-US" sz="2400" dirty="0"/>
              <a:t>ion~25.9</a:t>
            </a:r>
          </a:p>
          <a:p>
            <a:r>
              <a:rPr lang="en-US" sz="2400" dirty="0"/>
              <a:t>The saga of the ionizing background from z~2-8 is a story of an increasing LAE fraction – and we now know the ionizing properties of these LAEs!</a:t>
            </a:r>
          </a:p>
          <a:p>
            <a:r>
              <a:rPr lang="en-US" sz="2400" dirty="0"/>
              <a:t>&gt;0.2 L* LAEs (&lt;M</a:t>
            </a:r>
            <a:r>
              <a:rPr lang="en-US" sz="2400" baseline="-25000" dirty="0"/>
              <a:t>UV</a:t>
            </a:r>
            <a:r>
              <a:rPr lang="en-US" sz="2400" dirty="0"/>
              <a:t>&gt;~-19) produce rapid reionization under reasonable assumptions.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AAAA5-D506-5F40-AB7B-1D4B3F7C85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" t="16761" r="1046"/>
          <a:stretch/>
        </p:blipFill>
        <p:spPr>
          <a:xfrm>
            <a:off x="6975592" y="968288"/>
            <a:ext cx="4890295" cy="13621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A4909A-A0FA-404A-902A-364C21037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566" y="3035870"/>
            <a:ext cx="3962346" cy="29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423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B43E0-3EFE-7A45-BF80-8419B6CA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03" y="18255"/>
            <a:ext cx="12116933" cy="1325563"/>
          </a:xfrm>
        </p:spPr>
        <p:txBody>
          <a:bodyPr/>
          <a:lstStyle/>
          <a:p>
            <a:r>
              <a:rPr lang="en-US" dirty="0"/>
              <a:t>Cosmic Reionization: everything hinges on LyC </a:t>
            </a:r>
            <a:r>
              <a:rPr lang="en-US" i="1" dirty="0"/>
              <a:t>f</a:t>
            </a:r>
            <a:r>
              <a:rPr lang="en-US" baseline="-25000" dirty="0"/>
              <a:t>esc</a:t>
            </a:r>
            <a:r>
              <a:rPr lang="en-US" dirty="0"/>
              <a:t>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E89CE4A-93F8-254E-A92E-8AF083A7B709}"/>
              </a:ext>
            </a:extLst>
          </p:cNvPr>
          <p:cNvSpPr txBox="1">
            <a:spLocks/>
          </p:cNvSpPr>
          <p:nvPr/>
        </p:nvSpPr>
        <p:spPr>
          <a:xfrm>
            <a:off x="567304" y="5931331"/>
            <a:ext cx="11389130" cy="7895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Radically different pictures of reionization depending on </a:t>
            </a:r>
            <a:r>
              <a:rPr lang="en-US" sz="2400" i="1" dirty="0"/>
              <a:t>fesc </a:t>
            </a:r>
            <a:r>
              <a:rPr lang="en-US" sz="2400" dirty="0"/>
              <a:t>distribution.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FC7665-18F9-BC45-9565-693EB8E1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66" y="1216002"/>
            <a:ext cx="5561100" cy="4358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64798F-24DF-5948-9841-F64B68D48C0F}"/>
              </a:ext>
            </a:extLst>
          </p:cNvPr>
          <p:cNvSpPr txBox="1"/>
          <p:nvPr/>
        </p:nvSpPr>
        <p:spPr>
          <a:xfrm>
            <a:off x="1456479" y="1377851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AC5BAC"/>
                </a:solidFill>
              </a:rPr>
              <a:t>Bright galaxies</a:t>
            </a:r>
          </a:p>
          <a:p>
            <a:r>
              <a:rPr lang="en-US" dirty="0">
                <a:solidFill>
                  <a:srgbClr val="AC5BAC"/>
                </a:solidFill>
              </a:rPr>
              <a:t>have high</a:t>
            </a:r>
            <a:r>
              <a:rPr lang="en-US" i="1" dirty="0">
                <a:solidFill>
                  <a:srgbClr val="AC5BAC"/>
                </a:solidFill>
              </a:rPr>
              <a:t> f</a:t>
            </a:r>
            <a:r>
              <a:rPr lang="en-US" dirty="0">
                <a:solidFill>
                  <a:srgbClr val="AC5BAC"/>
                </a:solidFill>
              </a:rPr>
              <a:t>esc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F54548-AB9C-E944-9B44-4B49CC1D195E}"/>
              </a:ext>
            </a:extLst>
          </p:cNvPr>
          <p:cNvSpPr txBox="1"/>
          <p:nvPr/>
        </p:nvSpPr>
        <p:spPr>
          <a:xfrm>
            <a:off x="4705386" y="2959182"/>
            <a:ext cx="1460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Faint galaxies</a:t>
            </a:r>
          </a:p>
          <a:p>
            <a:r>
              <a:rPr lang="en-US" dirty="0">
                <a:solidFill>
                  <a:srgbClr val="0070C0"/>
                </a:solidFill>
              </a:rPr>
              <a:t>have high</a:t>
            </a:r>
            <a:r>
              <a:rPr lang="en-US" i="1" dirty="0">
                <a:solidFill>
                  <a:srgbClr val="0070C0"/>
                </a:solidFill>
              </a:rPr>
              <a:t> f</a:t>
            </a:r>
            <a:r>
              <a:rPr lang="en-US" dirty="0">
                <a:solidFill>
                  <a:srgbClr val="0070C0"/>
                </a:solidFill>
              </a:rPr>
              <a:t>esc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701AEF-C0B5-7E45-9D37-817AEFDD8D10}"/>
              </a:ext>
            </a:extLst>
          </p:cNvPr>
          <p:cNvSpPr txBox="1"/>
          <p:nvPr/>
        </p:nvSpPr>
        <p:spPr>
          <a:xfrm>
            <a:off x="4082678" y="5561999"/>
            <a:ext cx="254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Naidu+20, Tacchella+18</a:t>
            </a:r>
          </a:p>
        </p:txBody>
      </p:sp>
      <p:pic>
        <p:nvPicPr>
          <p:cNvPr id="8" name="Picture 2" descr="Piece cheese with small holes side view Stock Photo by ©GrashAlex 62725557">
            <a:extLst>
              <a:ext uri="{FF2B5EF4-FFF2-40B4-BE49-F238E27FC236}">
                <a16:creationId xmlns:a16="http://schemas.microsoft.com/office/drawing/2014/main" id="{EFCBA017-EA2A-BB42-A682-A2722D18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09" y="3606636"/>
            <a:ext cx="3244535" cy="216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hy does Swiss cheese have holes? | SBS Food">
            <a:extLst>
              <a:ext uri="{FF2B5EF4-FFF2-40B4-BE49-F238E27FC236}">
                <a16:creationId xmlns:a16="http://schemas.microsoft.com/office/drawing/2014/main" id="{E625EFDA-338B-9146-8476-A190D180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93" y="1216002"/>
            <a:ext cx="3442768" cy="193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10D807D-1F09-5D44-A9FA-7E403FDDFABD}"/>
              </a:ext>
            </a:extLst>
          </p:cNvPr>
          <p:cNvSpPr/>
          <p:nvPr/>
        </p:nvSpPr>
        <p:spPr>
          <a:xfrm>
            <a:off x="7763773" y="1071088"/>
            <a:ext cx="3622989" cy="2081471"/>
          </a:xfrm>
          <a:prstGeom prst="roundRect">
            <a:avLst/>
          </a:prstGeom>
          <a:noFill/>
          <a:ln w="127000">
            <a:solidFill>
              <a:srgbClr val="A829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A311A1D-DF10-0944-8909-26EC22FF4D4A}"/>
              </a:ext>
            </a:extLst>
          </p:cNvPr>
          <p:cNvSpPr/>
          <p:nvPr/>
        </p:nvSpPr>
        <p:spPr>
          <a:xfrm>
            <a:off x="7900794" y="3485077"/>
            <a:ext cx="3442768" cy="2360794"/>
          </a:xfrm>
          <a:prstGeom prst="roundRect">
            <a:avLst/>
          </a:prstGeom>
          <a:noFill/>
          <a:ln w="127000">
            <a:solidFill>
              <a:srgbClr val="80EB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E717D1A-EBAB-5048-B038-7AA071040403}"/>
              </a:ext>
            </a:extLst>
          </p:cNvPr>
          <p:cNvSpPr txBox="1">
            <a:spLocks/>
          </p:cNvSpPr>
          <p:nvPr/>
        </p:nvSpPr>
        <p:spPr>
          <a:xfrm rot="16200000">
            <a:off x="-1570466" y="1644123"/>
            <a:ext cx="4246481" cy="6124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Timeline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746C99E-A5C5-3E41-AA23-9B5A6C1432C2}"/>
              </a:ext>
            </a:extLst>
          </p:cNvPr>
          <p:cNvSpPr txBox="1">
            <a:spLocks/>
          </p:cNvSpPr>
          <p:nvPr/>
        </p:nvSpPr>
        <p:spPr>
          <a:xfrm rot="16200000">
            <a:off x="5421783" y="1644122"/>
            <a:ext cx="4246481" cy="6124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Topology</a:t>
            </a:r>
          </a:p>
        </p:txBody>
      </p:sp>
    </p:spTree>
    <p:extLst>
      <p:ext uri="{BB962C8B-B14F-4D97-AF65-F5344CB8AC3E}">
        <p14:creationId xmlns:p14="http://schemas.microsoft.com/office/powerpoint/2010/main" val="208033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AEB4-54F5-B94D-80C2-C1FEC9D3D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055"/>
            <a:ext cx="10515600" cy="5291752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1.  A new route to f</a:t>
            </a:r>
            <a:r>
              <a:rPr lang="en-US" i="1" baseline="-25000" dirty="0">
                <a:solidFill>
                  <a:schemeClr val="bg2"/>
                </a:solidFill>
              </a:rPr>
              <a:t>esc</a:t>
            </a:r>
            <a:r>
              <a:rPr lang="en-US" i="1" dirty="0">
                <a:solidFill>
                  <a:schemeClr val="bg2"/>
                </a:solidFill>
              </a:rPr>
              <a:t>: resolved Ly</a:t>
            </a:r>
            <a:r>
              <a:rPr lang="el-GR" dirty="0"/>
              <a:t>α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2.  A Ly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</a:rPr>
              <a:t>α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 formalism for the ionizing background</a:t>
            </a:r>
            <a:br>
              <a:rPr lang="en-US" i="1" dirty="0">
                <a:solidFill>
                  <a:schemeClr val="bg2">
                    <a:lumMod val="50000"/>
                  </a:schemeClr>
                </a:solidFill>
              </a:rPr>
            </a:br>
            <a:br>
              <a:rPr lang="en-US" i="1" dirty="0"/>
            </a:b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3. JWST preview: Double Bubble Lyman Trouble</a:t>
            </a:r>
            <a:br>
              <a:rPr lang="en-US" i="1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648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2C5C-0CA6-2A49-978A-BC93F79A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(LyC </a:t>
            </a:r>
            <a:r>
              <a:rPr lang="en-US" i="1" dirty="0"/>
              <a:t>f</a:t>
            </a:r>
            <a:r>
              <a:rPr lang="en-US" dirty="0"/>
              <a:t>esc)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B75A-F5C5-A645-BA04-B9B4B5D4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28314" cy="4667246"/>
          </a:xfrm>
        </p:spPr>
        <p:txBody>
          <a:bodyPr>
            <a:normAutofit/>
          </a:bodyPr>
          <a:lstStyle/>
          <a:p>
            <a:r>
              <a:rPr lang="en-US" dirty="0"/>
              <a:t>Difficult to perform a simple test at significant redshift: what are the properties of leakers vs. non-leakers?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977AF-BEC7-6244-8CF3-4AB698D6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847" y="2889408"/>
            <a:ext cx="4918458" cy="3925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735E31-EE0A-F64A-85AF-8A7B2D6E6D06}"/>
              </a:ext>
            </a:extLst>
          </p:cNvPr>
          <p:cNvSpPr txBox="1"/>
          <p:nvPr/>
        </p:nvSpPr>
        <p:spPr>
          <a:xfrm>
            <a:off x="8228368" y="6342007"/>
            <a:ext cx="241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Naidu+17</a:t>
            </a:r>
          </a:p>
        </p:txBody>
      </p:sp>
    </p:spTree>
    <p:extLst>
      <p:ext uri="{BB962C8B-B14F-4D97-AF65-F5344CB8AC3E}">
        <p14:creationId xmlns:p14="http://schemas.microsoft.com/office/powerpoint/2010/main" val="2963976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E2C5C-0CA6-2A49-978A-BC93F79A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(LyC </a:t>
            </a:r>
            <a:r>
              <a:rPr lang="en-US" i="1" dirty="0"/>
              <a:t>f</a:t>
            </a:r>
            <a:r>
              <a:rPr lang="en-US" dirty="0"/>
              <a:t>esc)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B75A-F5C5-A645-BA04-B9B4B5D42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28314" cy="4667246"/>
          </a:xfrm>
        </p:spPr>
        <p:txBody>
          <a:bodyPr>
            <a:normAutofit/>
          </a:bodyPr>
          <a:lstStyle/>
          <a:p>
            <a:r>
              <a:rPr lang="en-US" dirty="0"/>
              <a:t>Difficult to perform a simple test at significant redshift: what are the properties of leakers vs. non-leakers?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SKY HIGH | A breathtaking view of the city lights from the window of the  PLANE | For more trav… | Ventanilla de avión, Fondos de aviones, Fondos de  pantalla aviones">
            <a:extLst>
              <a:ext uri="{FF2B5EF4-FFF2-40B4-BE49-F238E27FC236}">
                <a16:creationId xmlns:a16="http://schemas.microsoft.com/office/drawing/2014/main" id="{5AADEA45-93EC-2740-B0A8-FC3845842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17" y="3241375"/>
            <a:ext cx="2604207" cy="32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ven Tips for Photographing Cities at Night | B&amp;amp;H Explora">
            <a:extLst>
              <a:ext uri="{FF2B5EF4-FFF2-40B4-BE49-F238E27FC236}">
                <a16:creationId xmlns:a16="http://schemas.microsoft.com/office/drawing/2014/main" id="{460C43F6-394D-F143-9A91-FAE0F2CD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23" y="3466402"/>
            <a:ext cx="5380389" cy="302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516E7DAD-3398-354B-8B4E-0108AA4D620B}"/>
              </a:ext>
            </a:extLst>
          </p:cNvPr>
          <p:cNvSpPr txBox="1">
            <a:spLocks/>
          </p:cNvSpPr>
          <p:nvPr/>
        </p:nvSpPr>
        <p:spPr>
          <a:xfrm>
            <a:off x="4701215" y="3241375"/>
            <a:ext cx="5531068" cy="78951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Fog (IGM/viewing angle effects) =      can’t tell how bright the city (</a:t>
            </a:r>
            <a:r>
              <a:rPr lang="en-US" i="1" dirty="0"/>
              <a:t>f</a:t>
            </a:r>
            <a:r>
              <a:rPr lang="en-US" dirty="0"/>
              <a:t>esc) is</a:t>
            </a:r>
          </a:p>
        </p:txBody>
      </p:sp>
    </p:spTree>
    <p:extLst>
      <p:ext uri="{BB962C8B-B14F-4D97-AF65-F5344CB8AC3E}">
        <p14:creationId xmlns:p14="http://schemas.microsoft.com/office/powerpoint/2010/main" val="3622357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19298</TotalTime>
  <Words>2162</Words>
  <Application>Microsoft Macintosh PowerPoint</Application>
  <PresentationFormat>Widescreen</PresentationFormat>
  <Paragraphs>259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Corbel</vt:lpstr>
      <vt:lpstr>Gill Sans MT</vt:lpstr>
      <vt:lpstr>Office Theme</vt:lpstr>
      <vt:lpstr>PowerPoint Presentation</vt:lpstr>
      <vt:lpstr>Cosmic Reionization </vt:lpstr>
      <vt:lpstr>Cosmic Reionization: ionizing photon budget</vt:lpstr>
      <vt:lpstr>LyC fesc  = What fraction avoids Dust + HI</vt:lpstr>
      <vt:lpstr>Cosmic Reionization: everything hinges on LyC fesc </vt:lpstr>
      <vt:lpstr>Cosmic Reionization: everything hinges on LyC fesc </vt:lpstr>
      <vt:lpstr>1.  A new route to fesc: resolved Lyα  2.  A Lyα formalism for the ionizing background  3. JWST preview: Double Bubble Lyman Trouble </vt:lpstr>
      <vt:lpstr>State of the (LyC fesc) Union</vt:lpstr>
      <vt:lpstr>State of the (LyC fesc) Union</vt:lpstr>
      <vt:lpstr>State of the (LyC fesc) Union</vt:lpstr>
      <vt:lpstr>State of the (LyC fesc) Union</vt:lpstr>
      <vt:lpstr>Resolved Lyman-α is the LyC panacea: convenience</vt:lpstr>
      <vt:lpstr>Lyman-α is uniquely sensitive to HI</vt:lpstr>
      <vt:lpstr>Lyα profiles are excellent tracers of LyC fesc:  peak separation (Vsep)</vt:lpstr>
      <vt:lpstr>Lyα profiles are excellent tracers of LyC fesc:  central Lyα fraction (fcen)</vt:lpstr>
      <vt:lpstr>XLSz2: X-SHOOTER Lyα Survey at z~2</vt:lpstr>
      <vt:lpstr>XLSz2: High Escape &amp; Low Escape Sources</vt:lpstr>
      <vt:lpstr>PowerPoint Presentation</vt:lpstr>
      <vt:lpstr>Stacks comparable log(M*)~9, Muv~-20, β~-2, 12 + log(O/H)~8 </vt:lpstr>
      <vt:lpstr>High Escape stack has low column density      (Δv of MgII)</vt:lpstr>
      <vt:lpstr>High Escape occurs in an extreme ionization state ISM (O32, Ne3O2)</vt:lpstr>
      <vt:lpstr>What is the fesc &amp; ξion of the leaker stack?</vt:lpstr>
      <vt:lpstr>Timing the High Escape phase to &lt;10 Myrs</vt:lpstr>
      <vt:lpstr>Evolutionary sequence for LyA and LyC</vt:lpstr>
      <vt:lpstr>Evolutionary sequence for LyA and LyC</vt:lpstr>
      <vt:lpstr>Evolutionary sequence for LyA and LyC</vt:lpstr>
      <vt:lpstr>Evolutionary sequence for LyA and LyC</vt:lpstr>
      <vt:lpstr>Evolutionary sequence for LyA and LyC</vt:lpstr>
      <vt:lpstr>1.  A new route to fesc: resolved Lyα  2.  A Lyα formalism for the ionizing background  3. JWST preview: Double Bubble Lyman Trouble </vt:lpstr>
      <vt:lpstr>Explaining the Ionizing Emissivity from z~2-8</vt:lpstr>
      <vt:lpstr>UV Luminosity Functions are the current standard for emissivity calculations</vt:lpstr>
      <vt:lpstr>UV Luminosity Functions vs. Lyα LFs</vt:lpstr>
      <vt:lpstr>LyA LFs are a more intuitive choice</vt:lpstr>
      <vt:lpstr>LyA LFs are a more intuitive choice</vt:lpstr>
      <vt:lpstr>LyA LFs are a more intuitive choice</vt:lpstr>
      <vt:lpstr>z~2 LAE fesc findings extrapolate to EoR remarkably well</vt:lpstr>
      <vt:lpstr>z~2 LAE fesc findings extrapolate to EoR remarkably well</vt:lpstr>
      <vt:lpstr>The emissivity from z~2-8 is due to &gt;0.2 L* LAEs</vt:lpstr>
      <vt:lpstr>A natural explanation for fesc evolution</vt:lpstr>
      <vt:lpstr>Rapid, Late Reionization by bright LAEs</vt:lpstr>
      <vt:lpstr>Which galaxies reionized the Universe?</vt:lpstr>
      <vt:lpstr>Which galaxies reionized the Universe?</vt:lpstr>
      <vt:lpstr>“Disco” UV background</vt:lpstr>
      <vt:lpstr>“Disco” UV background</vt:lpstr>
      <vt:lpstr>1.  A new route to fesc: resolved Lyα  2.  A Lyα formalism for the ionizing background  3. JWST preview: Double Bubble Lyman Trouble </vt:lpstr>
      <vt:lpstr>JWST Bubble #1:  z=6.6 LAE COLA1Hu+16, Matthee+17</vt:lpstr>
      <vt:lpstr>JWST Bubble #1:  z=6.6 LAE COLA1Hu+16, Matthee+17</vt:lpstr>
      <vt:lpstr>JWST Bubble #2: z=8.7 LAE EGSz8p7 Roberts-Borsani+15, Zitrin+15, Rebecca Larson’s talk</vt:lpstr>
      <vt:lpstr>JWST Bubble #2: z=8.7 LAE EGSz8p7 Roberts-Borsani+15, Zitrin+15, Rebecca Larson’s talk</vt:lpstr>
      <vt:lpstr>Summary | rohan.naidu@cfa.harvard.edu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Reionization by ‘Oligarchs’ in a Hurry: The Case for Massive, UV-Bright Galaxies with High Escape Fractions</dc:title>
  <dc:creator>Naidu, Rohan</dc:creator>
  <cp:lastModifiedBy>Naidu, Rohan</cp:lastModifiedBy>
  <cp:revision>542</cp:revision>
  <cp:lastPrinted>2019-06-03T13:58:42Z</cp:lastPrinted>
  <dcterms:created xsi:type="dcterms:W3CDTF">2019-06-02T08:48:45Z</dcterms:created>
  <dcterms:modified xsi:type="dcterms:W3CDTF">2022-04-08T10:33:58Z</dcterms:modified>
</cp:coreProperties>
</file>