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47" r:id="rId3"/>
    <p:sldId id="378" r:id="rId4"/>
    <p:sldId id="388" r:id="rId5"/>
    <p:sldId id="384" r:id="rId6"/>
    <p:sldId id="389" r:id="rId7"/>
    <p:sldId id="386" r:id="rId8"/>
    <p:sldId id="387" r:id="rId9"/>
    <p:sldId id="349" r:id="rId10"/>
    <p:sldId id="332" r:id="rId11"/>
    <p:sldId id="345" r:id="rId12"/>
    <p:sldId id="285" r:id="rId13"/>
    <p:sldId id="343" r:id="rId14"/>
    <p:sldId id="298" r:id="rId15"/>
    <p:sldId id="331" r:id="rId16"/>
    <p:sldId id="334" r:id="rId17"/>
    <p:sldId id="348" r:id="rId18"/>
    <p:sldId id="353" r:id="rId19"/>
    <p:sldId id="359" r:id="rId20"/>
    <p:sldId id="360" r:id="rId21"/>
    <p:sldId id="361" r:id="rId22"/>
    <p:sldId id="362" r:id="rId23"/>
    <p:sldId id="375" r:id="rId24"/>
    <p:sldId id="364" r:id="rId25"/>
    <p:sldId id="376" r:id="rId26"/>
    <p:sldId id="37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00CC00"/>
    <a:srgbClr val="66FFFF"/>
    <a:srgbClr val="020101"/>
    <a:srgbClr val="3366CC"/>
    <a:srgbClr val="000000"/>
    <a:srgbClr val="96FE96"/>
    <a:srgbClr val="FFFF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688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B9732-2C65-42B5-90C3-C705D3F8289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82F12-0858-4E20-B4AA-742B76E2F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68572E50-4737-41BD-83A3-F86A9A5CD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7D18B-E9DE-4717-A57A-A5E182C4323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358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276999"/>
          </a:xfrm>
          <a:noFill/>
          <a:ln/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C4778-6FD9-41F4-B56A-F1AB76BE874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r>
              <a:rPr lang="en-US" smtClean="0"/>
              <a:t>Scattering w/in a single nucleon-nucleon collision, or with different nucleons.</a:t>
            </a:r>
          </a:p>
          <a:p>
            <a:r>
              <a:rPr lang="en-US" smtClean="0"/>
              <a:t>In pp, at low energy dN/deta = 1, at high energy dN/deta = 2, more strings.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F07DDD-AA05-469B-892F-0096C46E9D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FFB657-7E9D-4600-A090-C9A3B193B6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E53D87-C56F-4690-8FF6-DA0F382A43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A7E7ED-539F-4B04-94E5-F28453A926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B59EEB-0362-496E-808A-2692672F7A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69D73D-F249-452F-8FE5-795105E355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268D4C-548D-4668-8945-17E08C17BE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42C941-2952-4A05-8B4B-0169A3BF62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7" name="Picture 9" descr="PU_signature_gif_pri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0"/>
            <a:ext cx="2133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66CE24-5ADC-4A1F-9718-E3C8EF1036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DF94C6-BA2D-46D3-BCDF-2B4339983F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E2DEE6B-F475-41C8-9265-7FC9D3C1F3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667000" y="1676400"/>
            <a:ext cx="35322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 Percolation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&amp;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The Phase Transition </a:t>
            </a: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3317875"/>
            <a:ext cx="6221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                        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152400" y="5867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0" y="5546725"/>
            <a:ext cx="249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15366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36A77-148F-472F-A8D8-53F9BAF2130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943600"/>
            <a:ext cx="36425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Bring your own Phase Diagram</a:t>
            </a:r>
          </a:p>
          <a:p>
            <a:r>
              <a:rPr lang="en-US" dirty="0" smtClean="0"/>
              <a:t>TIFR, Mumbai, India</a:t>
            </a:r>
          </a:p>
          <a:p>
            <a:r>
              <a:rPr lang="en-US" dirty="0" smtClean="0"/>
              <a:t>Dec. 13-14, 2010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00" y="3352800"/>
            <a:ext cx="31598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</a:rPr>
              <a:t>Brijesh</a:t>
            </a:r>
            <a:r>
              <a:rPr lang="en-US" sz="2400" dirty="0" smtClean="0">
                <a:solidFill>
                  <a:srgbClr val="3333CC"/>
                </a:solidFill>
              </a:rPr>
              <a:t> K </a:t>
            </a:r>
            <a:r>
              <a:rPr lang="en-US" sz="2400" dirty="0" err="1" smtClean="0">
                <a:solidFill>
                  <a:srgbClr val="3333CC"/>
                </a:solidFill>
              </a:rPr>
              <a:t>Srivastava</a:t>
            </a:r>
            <a:endParaRPr lang="en-US" sz="2400" dirty="0" smtClean="0">
              <a:solidFill>
                <a:srgbClr val="3333CC"/>
              </a:solidFill>
            </a:endParaRPr>
          </a:p>
          <a:p>
            <a:r>
              <a:rPr lang="en-US" sz="2400" dirty="0" smtClean="0">
                <a:solidFill>
                  <a:srgbClr val="3333CC"/>
                </a:solidFill>
              </a:rPr>
              <a:t>Department of Physics</a:t>
            </a:r>
          </a:p>
          <a:p>
            <a:r>
              <a:rPr lang="en-US" sz="2400" dirty="0" smtClean="0">
                <a:solidFill>
                  <a:srgbClr val="3333CC"/>
                </a:solidFill>
              </a:rPr>
              <a:t>West Lafayette, IN</a:t>
            </a:r>
          </a:p>
          <a:p>
            <a:r>
              <a:rPr lang="en-US" sz="2400" dirty="0" smtClean="0">
                <a:solidFill>
                  <a:srgbClr val="3333CC"/>
                </a:solidFill>
              </a:rPr>
              <a:t>USA</a:t>
            </a:r>
            <a:endParaRPr lang="en-US" sz="24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2895600" y="6019800"/>
            <a:ext cx="6019800" cy="8366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2"/>
          <p:cNvSpPr txBox="1">
            <a:spLocks noChangeArrowheads="1"/>
          </p:cNvSpPr>
          <p:nvPr/>
        </p:nvSpPr>
        <p:spPr bwMode="auto">
          <a:xfrm>
            <a:off x="0" y="2973388"/>
            <a:ext cx="9144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In two dimensions, for uniform string density, the percolation threshold for overlapping discs is:</a:t>
            </a:r>
          </a:p>
          <a:p>
            <a:endParaRPr lang="en-US" sz="2400"/>
          </a:p>
          <a:p>
            <a:r>
              <a:rPr lang="en-US" sz="2400"/>
              <a:t>    </a:t>
            </a:r>
          </a:p>
        </p:txBody>
      </p:sp>
      <p:graphicFrame>
        <p:nvGraphicFramePr>
          <p:cNvPr id="1026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Equation" r:id="rId3" imgW="0" imgH="0" progId="">
              <p:embed/>
            </p:oleObj>
          </a:graphicData>
        </a:graphic>
      </p:graphicFrame>
      <p:sp>
        <p:nvSpPr>
          <p:cNvPr id="1035" name="Text Box 4"/>
          <p:cNvSpPr txBox="1">
            <a:spLocks noChangeArrowheads="1"/>
          </p:cNvSpPr>
          <p:nvPr/>
        </p:nvSpPr>
        <p:spPr bwMode="auto">
          <a:xfrm>
            <a:off x="3505200" y="6003925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fractional area covered by </a:t>
            </a:r>
          </a:p>
          <a:p>
            <a:r>
              <a:rPr lang="en-US" dirty="0"/>
              <a:t>discs at the critical threshold is: </a:t>
            </a:r>
          </a:p>
        </p:txBody>
      </p:sp>
      <p:graphicFrame>
        <p:nvGraphicFramePr>
          <p:cNvPr id="1027" name="Rectangle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7" name="Equation" r:id="rId4" imgW="0" imgH="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05000" y="914400"/>
          <a:ext cx="5562600" cy="3146425"/>
        </p:xfrm>
        <a:graphic>
          <a:graphicData uri="http://schemas.openxmlformats.org/presentationml/2006/ole">
            <p:oleObj spid="_x0000_s1028" name="Bitmap Image" r:id="rId5" imgW="6095238" imgH="3448531" progId="PBrush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92125" y="5302250"/>
          <a:ext cx="1636713" cy="641350"/>
        </p:xfrm>
        <a:graphic>
          <a:graphicData uri="http://schemas.openxmlformats.org/presentationml/2006/ole">
            <p:oleObj spid="_x0000_s1029" name="Equation" r:id="rId6" imgW="583920" imgH="2286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315200" y="5867400"/>
          <a:ext cx="1371600" cy="627017"/>
        </p:xfrm>
        <a:graphic>
          <a:graphicData uri="http://schemas.openxmlformats.org/presentationml/2006/ole">
            <p:oleObj spid="_x0000_s1030" name="Equation" r:id="rId7" imgW="444240" imgH="203040" progId="Equation.3">
              <p:embed/>
            </p:oleObj>
          </a:graphicData>
        </a:graphic>
      </p:graphicFrame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457200" y="5257800"/>
            <a:ext cx="16764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0"/>
          <p:cNvSpPr>
            <a:spLocks noChangeArrowheads="1"/>
          </p:cNvSpPr>
          <p:nvPr/>
        </p:nvSpPr>
        <p:spPr bwMode="auto">
          <a:xfrm>
            <a:off x="7239000" y="5867400"/>
            <a:ext cx="15240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0"/>
          </a:p>
        </p:txBody>
      </p:sp>
      <p:sp>
        <p:nvSpPr>
          <p:cNvPr id="1038" name="Text Box 11"/>
          <p:cNvSpPr txBox="1">
            <a:spLocks noChangeArrowheads="1"/>
          </p:cNvSpPr>
          <p:nvPr/>
        </p:nvSpPr>
        <p:spPr bwMode="auto">
          <a:xfrm>
            <a:off x="2590800" y="52578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=  critical percolation density</a:t>
            </a: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457200" y="61722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err="1">
                <a:solidFill>
                  <a:srgbClr val="3333CC"/>
                </a:solidFill>
              </a:rPr>
              <a:t>Satz</a:t>
            </a:r>
            <a:r>
              <a:rPr lang="en-US" sz="1800" dirty="0">
                <a:solidFill>
                  <a:srgbClr val="3333CC"/>
                </a:solidFill>
              </a:rPr>
              <a:t>, </a:t>
            </a:r>
            <a:r>
              <a:rPr lang="en-US" sz="1800" dirty="0" err="1" smtClean="0">
                <a:solidFill>
                  <a:srgbClr val="3333CC"/>
                </a:solidFill>
              </a:rPr>
              <a:t>hep</a:t>
            </a:r>
            <a:r>
              <a:rPr lang="en-US" sz="1800" dirty="0" smtClean="0">
                <a:solidFill>
                  <a:srgbClr val="3333CC"/>
                </a:solidFill>
              </a:rPr>
              <a:t>-ph/0212046</a:t>
            </a:r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1040" name="Rectangle 15"/>
          <p:cNvSpPr>
            <a:spLocks noChangeArrowheads="1"/>
          </p:cNvSpPr>
          <p:nvPr/>
        </p:nvSpPr>
        <p:spPr bwMode="auto">
          <a:xfrm>
            <a:off x="2895600" y="152400"/>
            <a:ext cx="281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Parton  Percolation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2659F-454A-4942-8577-481F7F08F0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32861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838200"/>
            <a:ext cx="5029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914400"/>
            <a:ext cx="8439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648200"/>
            <a:ext cx="8458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819400" y="228600"/>
            <a:ext cx="3465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Percolation : General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124200" y="381000"/>
            <a:ext cx="2332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 Color Strings</a:t>
            </a: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911225" y="6643688"/>
            <a:ext cx="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endParaRPr lang="en-GB" sz="2400" b="0">
              <a:solidFill>
                <a:srgbClr val="FF0000"/>
              </a:solidFill>
              <a:latin typeface="Times" charset="0"/>
            </a:endParaRP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endParaRPr lang="en-GB" sz="2400" b="0">
              <a:latin typeface="Times" charset="0"/>
            </a:endParaRPr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228600" y="1524000"/>
            <a:ext cx="8729663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b="0">
                <a:solidFill>
                  <a:srgbClr val="0000FF"/>
                </a:solidFill>
                <a:latin typeface="Times" charset="0"/>
              </a:rPr>
              <a:t>Multiparticle  production at high energies is currently  described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b="0">
                <a:solidFill>
                  <a:srgbClr val="0000FF"/>
                </a:solidFill>
                <a:latin typeface="Times" charset="0"/>
              </a:rPr>
              <a:t>in terms of color strings stretched between the projectile and target. Hadronizing these strings produce the observed hadrons. 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400" b="0">
              <a:latin typeface="Times" charset="0"/>
            </a:endParaRP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b="0">
                <a:solidFill>
                  <a:srgbClr val="FF0000"/>
                </a:solidFill>
                <a:latin typeface="Times" charset="0"/>
              </a:rPr>
              <a:t>The no. of strings grow with energy and the no. of participating nuclei and one expects that interaction between them becomes essential.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400" b="0">
              <a:latin typeface="Times" charset="0"/>
            </a:endParaRP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b="0">
                <a:solidFill>
                  <a:srgbClr val="0000FF"/>
                </a:solidFill>
                <a:latin typeface="Times" charset="0"/>
              </a:rPr>
              <a:t>This problem acquires even more importance, considering the idea that at very high energy collisions of heavy nuclei (RHIC) may produce Quark-gluon Plasma (QGP).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400" b="0">
              <a:latin typeface="Times" charset="0"/>
            </a:endParaRP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b="0">
                <a:solidFill>
                  <a:srgbClr val="00FF00"/>
                </a:solidFill>
                <a:latin typeface="Times" charset="0"/>
              </a:rPr>
              <a:t>The interaction between strings then has to make the system evolve  towards the </a:t>
            </a:r>
            <a:r>
              <a:rPr lang="en-GB" sz="2400">
                <a:solidFill>
                  <a:srgbClr val="FF0000"/>
                </a:solidFill>
                <a:latin typeface="Times" charset="0"/>
              </a:rPr>
              <a:t>QGP</a:t>
            </a:r>
            <a:r>
              <a:rPr lang="en-GB" sz="2400" b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en-GB" sz="2400" b="0">
                <a:solidFill>
                  <a:srgbClr val="00FF00"/>
                </a:solidFill>
                <a:latin typeface="Times" charset="0"/>
              </a:rPr>
              <a:t>state. </a:t>
            </a:r>
          </a:p>
        </p:txBody>
      </p:sp>
      <p:sp>
        <p:nvSpPr>
          <p:cNvPr id="1638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1785F-85B9-447D-94A6-5C33FDBF2457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2971800" cy="762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 Strings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6482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smtClean="0"/>
              <a:t>At low energies, valence quarks of nucleons form strings that then hadronize </a:t>
            </a:r>
            <a:r>
              <a:rPr lang="en-US" sz="2400" smtClean="0">
                <a:sym typeface="Wingdings" pitchFamily="2" charset="2"/>
              </a:rPr>
              <a:t> wounded nucleon model.</a:t>
            </a:r>
          </a:p>
          <a:p>
            <a:pPr eaLnBrk="1" hangingPunct="1"/>
            <a:endParaRPr lang="en-US" sz="2400" smtClean="0">
              <a:sym typeface="Wingdings" pitchFamily="2" charset="2"/>
            </a:endParaRPr>
          </a:p>
          <a:p>
            <a:pPr eaLnBrk="1" hangingPunct="1"/>
            <a:endParaRPr lang="en-US" sz="2400" smtClean="0">
              <a:sym typeface="Wingdings" pitchFamily="2" charset="2"/>
            </a:endParaRPr>
          </a:p>
          <a:p>
            <a:pPr eaLnBrk="1" hangingPunct="1"/>
            <a:r>
              <a:rPr lang="en-US" sz="2400" smtClean="0">
                <a:sym typeface="Wingdings" pitchFamily="2" charset="2"/>
              </a:rPr>
              <a:t>At high energies, contribution of sea quarks and gluons becomes dominant.</a:t>
            </a:r>
          </a:p>
          <a:p>
            <a:pPr lvl="1" eaLnBrk="1" hangingPunct="1"/>
            <a:r>
              <a:rPr lang="en-US" sz="2000" smtClean="0">
                <a:sym typeface="Wingdings" pitchFamily="2" charset="2"/>
              </a:rPr>
              <a:t>Additional color strings formed.</a:t>
            </a:r>
          </a:p>
          <a:p>
            <a:pPr lvl="1" eaLnBrk="1" hangingPunct="1"/>
            <a:endParaRPr lang="en-US" sz="2000" smtClean="0"/>
          </a:p>
        </p:txBody>
      </p:sp>
      <p:pic>
        <p:nvPicPr>
          <p:cNvPr id="21509" name="Picture 4" descr="strin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447800"/>
            <a:ext cx="35972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33400" y="6200775"/>
            <a:ext cx="7162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1. </a:t>
            </a:r>
            <a:r>
              <a:rPr lang="en-US" sz="1400"/>
              <a:t>Dual Parton Model (DPM): </a:t>
            </a:r>
            <a:r>
              <a:rPr lang="en-GB" sz="1400"/>
              <a:t>A. Capella et al., Phys. Rep. 236, 225 (1994).</a:t>
            </a:r>
          </a:p>
          <a:p>
            <a:r>
              <a:rPr lang="en-GB" sz="1400"/>
              <a:t>2. A. Capella and A. Krzywicki , Phys. Rev. D184,120 (1978).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3400" y="6186488"/>
            <a:ext cx="57912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9" descr="PU_signature_gif_pr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0"/>
            <a:ext cx="2133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2971800" y="381000"/>
            <a:ext cx="22018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 b="0">
                <a:latin typeface="Times" charset="0"/>
              </a:rPr>
              <a:t>      </a:t>
            </a:r>
            <a:r>
              <a:rPr lang="en-GB" sz="2800">
                <a:solidFill>
                  <a:srgbClr val="3366CC"/>
                </a:solidFill>
                <a:latin typeface="Times" charset="0"/>
              </a:rPr>
              <a:t>References </a:t>
            </a: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838200" y="1066800"/>
            <a:ext cx="62230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2400">
                <a:solidFill>
                  <a:srgbClr val="FF0000"/>
                </a:solidFill>
                <a:latin typeface="Times" charset="0"/>
              </a:rPr>
              <a:t> 1. Dual Parton Model: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2400">
                <a:solidFill>
                  <a:srgbClr val="FF0000"/>
                </a:solidFill>
                <a:latin typeface="Times" charset="0"/>
              </a:rPr>
              <a:t>     </a:t>
            </a:r>
            <a:r>
              <a:rPr lang="en-GB" sz="2400">
                <a:solidFill>
                  <a:srgbClr val="0000FF"/>
                </a:solidFill>
                <a:latin typeface="Times" charset="0"/>
              </a:rPr>
              <a:t>A.  Capella et al., Phys. Rev. D18,4120(1978).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2400">
                <a:solidFill>
                  <a:srgbClr val="0000FF"/>
                </a:solidFill>
                <a:latin typeface="Times" charset="0"/>
              </a:rPr>
              <a:t>     A. Capella et al., Phys. Rep. 236, 225(1994).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2400">
                <a:solidFill>
                  <a:srgbClr val="FF0000"/>
                </a:solidFill>
                <a:latin typeface="Times" charset="0"/>
              </a:rPr>
              <a:t>     </a:t>
            </a:r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762000" y="2209800"/>
            <a:ext cx="863839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>
                <a:solidFill>
                  <a:srgbClr val="FF0000"/>
                </a:solidFill>
                <a:latin typeface="Times" charset="0"/>
              </a:rPr>
              <a:t>2. QGSM :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b="0" dirty="0">
                <a:latin typeface="Times" charset="0"/>
              </a:rPr>
              <a:t>     </a:t>
            </a:r>
            <a:r>
              <a:rPr lang="en-GB" sz="2400" dirty="0">
                <a:solidFill>
                  <a:srgbClr val="0000FF"/>
                </a:solidFill>
                <a:latin typeface="Times" charset="0"/>
              </a:rPr>
              <a:t>M. A. Braun and C. </a:t>
            </a:r>
            <a:r>
              <a:rPr lang="en-GB" sz="2400" dirty="0" err="1">
                <a:solidFill>
                  <a:srgbClr val="0000FF"/>
                </a:solidFill>
                <a:latin typeface="Times" charset="0"/>
              </a:rPr>
              <a:t>Pajares</a:t>
            </a:r>
            <a:r>
              <a:rPr lang="en-GB" sz="2400" dirty="0">
                <a:solidFill>
                  <a:srgbClr val="0000FF"/>
                </a:solidFill>
                <a:latin typeface="Times" charset="0"/>
              </a:rPr>
              <a:t>, </a:t>
            </a:r>
            <a:r>
              <a:rPr lang="en-GB" sz="2400" dirty="0" err="1">
                <a:solidFill>
                  <a:srgbClr val="0000FF"/>
                </a:solidFill>
                <a:latin typeface="Times" charset="0"/>
              </a:rPr>
              <a:t>Nucl</a:t>
            </a:r>
            <a:r>
              <a:rPr lang="en-GB" sz="2400" dirty="0">
                <a:solidFill>
                  <a:srgbClr val="0000FF"/>
                </a:solidFill>
                <a:latin typeface="Times" charset="0"/>
              </a:rPr>
              <a:t>. Phys. B390, 542(1993).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>
                <a:solidFill>
                  <a:srgbClr val="0000FF"/>
                </a:solidFill>
                <a:latin typeface="Times" charset="0"/>
              </a:rPr>
              <a:t>     M. A. Braun and </a:t>
            </a:r>
            <a:r>
              <a:rPr lang="en-GB" sz="2400" dirty="0">
                <a:solidFill>
                  <a:srgbClr val="0000FF"/>
                </a:solidFill>
              </a:rPr>
              <a:t>C. </a:t>
            </a:r>
            <a:r>
              <a:rPr lang="en-GB" sz="2400" dirty="0" err="1">
                <a:solidFill>
                  <a:srgbClr val="0000FF"/>
                </a:solidFill>
              </a:rPr>
              <a:t>Pajares</a:t>
            </a:r>
            <a:r>
              <a:rPr lang="en-GB" sz="2400" dirty="0">
                <a:solidFill>
                  <a:srgbClr val="0000FF"/>
                </a:solidFill>
                <a:latin typeface="Times" charset="0"/>
              </a:rPr>
              <a:t>, </a:t>
            </a:r>
            <a:r>
              <a:rPr lang="en-GB" sz="2400" dirty="0" err="1">
                <a:solidFill>
                  <a:srgbClr val="0000FF"/>
                </a:solidFill>
                <a:latin typeface="Times" charset="0"/>
              </a:rPr>
              <a:t>Eur.Phys</a:t>
            </a:r>
            <a:r>
              <a:rPr lang="en-GB" sz="2400" dirty="0">
                <a:solidFill>
                  <a:srgbClr val="0000FF"/>
                </a:solidFill>
                <a:latin typeface="Times" charset="0"/>
              </a:rPr>
              <a:t>. J. C16,349 (2000</a:t>
            </a:r>
            <a:r>
              <a:rPr lang="en-GB" sz="2400" dirty="0" smtClean="0">
                <a:solidFill>
                  <a:srgbClr val="0000FF"/>
                </a:solidFill>
                <a:latin typeface="Times" charset="0"/>
              </a:rPr>
              <a:t>).</a:t>
            </a:r>
            <a:endParaRPr lang="en-GB" sz="2400" dirty="0">
              <a:solidFill>
                <a:srgbClr val="0000FF"/>
              </a:solidFill>
              <a:latin typeface="Times" charset="0"/>
            </a:endParaRPr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838200" y="3429000"/>
            <a:ext cx="64030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2400" dirty="0" smtClean="0">
                <a:solidFill>
                  <a:srgbClr val="FF0000"/>
                </a:solidFill>
                <a:latin typeface="Times" charset="0"/>
              </a:rPr>
              <a:t>3</a:t>
            </a:r>
            <a:r>
              <a:rPr lang="en-GB" sz="2400" dirty="0">
                <a:solidFill>
                  <a:srgbClr val="FF0000"/>
                </a:solidFill>
                <a:latin typeface="Times" charset="0"/>
              </a:rPr>
              <a:t>. RHIC results and string fusion model 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2400" b="0" dirty="0">
                <a:latin typeface="Times" charset="0"/>
              </a:rPr>
              <a:t>      </a:t>
            </a:r>
            <a:r>
              <a:rPr lang="en-GB" sz="2400" dirty="0">
                <a:latin typeface="Times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Times" charset="0"/>
              </a:rPr>
              <a:t>N. </a:t>
            </a:r>
            <a:r>
              <a:rPr lang="en-GB" sz="2400" dirty="0" err="1">
                <a:solidFill>
                  <a:srgbClr val="0000FF"/>
                </a:solidFill>
                <a:latin typeface="Times" charset="0"/>
              </a:rPr>
              <a:t>Armesto</a:t>
            </a:r>
            <a:r>
              <a:rPr lang="en-GB" sz="2400" dirty="0">
                <a:solidFill>
                  <a:srgbClr val="0000FF"/>
                </a:solidFill>
                <a:latin typeface="Times" charset="0"/>
              </a:rPr>
              <a:t> et al., Phys. </a:t>
            </a:r>
            <a:r>
              <a:rPr lang="en-GB" sz="2400" dirty="0" err="1">
                <a:solidFill>
                  <a:srgbClr val="0000FF"/>
                </a:solidFill>
                <a:latin typeface="Times" charset="0"/>
              </a:rPr>
              <a:t>Lett</a:t>
            </a:r>
            <a:r>
              <a:rPr lang="en-GB" sz="2400" dirty="0">
                <a:solidFill>
                  <a:srgbClr val="0000FF"/>
                </a:solidFill>
                <a:latin typeface="Times" charset="0"/>
              </a:rPr>
              <a:t>. B527, 92(2002</a:t>
            </a:r>
            <a:r>
              <a:rPr lang="en-GB" sz="2400" dirty="0" smtClean="0">
                <a:solidFill>
                  <a:srgbClr val="0000FF"/>
                </a:solidFill>
                <a:latin typeface="Times" charset="0"/>
              </a:rPr>
              <a:t>).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sz="2400" dirty="0">
              <a:solidFill>
                <a:srgbClr val="0000FF"/>
              </a:solidFill>
              <a:latin typeface="Times" charset="0"/>
            </a:endParaRP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sz="2400" b="0" dirty="0">
              <a:latin typeface="Times" charset="0"/>
            </a:endParaRPr>
          </a:p>
        </p:txBody>
      </p:sp>
      <p:sp>
        <p:nvSpPr>
          <p:cNvPr id="225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D5F13-7BC3-4686-9EAF-04EEE60A9B7E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34340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4343400"/>
            <a:ext cx="8046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</a:rPr>
              <a:t>Percolation of Color Sources and critical temperature</a:t>
            </a:r>
          </a:p>
          <a:p>
            <a:r>
              <a:rPr lang="en-US" sz="2400" dirty="0" smtClean="0">
                <a:solidFill>
                  <a:srgbClr val="3333CC"/>
                </a:solidFill>
              </a:rPr>
              <a:t> J. Dias de </a:t>
            </a:r>
            <a:r>
              <a:rPr lang="en-US" sz="2400" dirty="0" err="1" smtClean="0">
                <a:solidFill>
                  <a:srgbClr val="3333CC"/>
                </a:solidFill>
              </a:rPr>
              <a:t>deus</a:t>
            </a:r>
            <a:r>
              <a:rPr lang="en-US" sz="2400" dirty="0" smtClean="0">
                <a:solidFill>
                  <a:srgbClr val="3333CC"/>
                </a:solidFill>
              </a:rPr>
              <a:t> and C. </a:t>
            </a:r>
            <a:r>
              <a:rPr lang="en-US" sz="2400" dirty="0" err="1" smtClean="0">
                <a:solidFill>
                  <a:srgbClr val="3333CC"/>
                </a:solidFill>
              </a:rPr>
              <a:t>Pajares</a:t>
            </a:r>
            <a:r>
              <a:rPr lang="en-US" sz="2400" dirty="0" smtClean="0">
                <a:solidFill>
                  <a:srgbClr val="3333CC"/>
                </a:solidFill>
              </a:rPr>
              <a:t>, Phys. </a:t>
            </a:r>
            <a:r>
              <a:rPr lang="en-US" sz="2400" dirty="0" err="1" smtClean="0">
                <a:solidFill>
                  <a:srgbClr val="3333CC"/>
                </a:solidFill>
              </a:rPr>
              <a:t>Lett</a:t>
            </a:r>
            <a:r>
              <a:rPr lang="en-US" sz="2400" dirty="0" smtClean="0">
                <a:solidFill>
                  <a:srgbClr val="3333CC"/>
                </a:solidFill>
              </a:rPr>
              <a:t>. B642, 455 (2006).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7613" y="5334000"/>
            <a:ext cx="834638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5.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3333CC"/>
                </a:solidFill>
              </a:rPr>
              <a:t>Elliptic flow </a:t>
            </a:r>
          </a:p>
          <a:p>
            <a:r>
              <a:rPr lang="en-US" sz="2400" dirty="0" smtClean="0">
                <a:solidFill>
                  <a:srgbClr val="3333CC"/>
                </a:solidFill>
              </a:rPr>
              <a:t>    I. Bautista, J. Dias de Deus and C. </a:t>
            </a:r>
            <a:r>
              <a:rPr lang="en-US" sz="2400" dirty="0" err="1" smtClean="0">
                <a:solidFill>
                  <a:srgbClr val="3333CC"/>
                </a:solidFill>
              </a:rPr>
              <a:t>Pajares</a:t>
            </a:r>
            <a:r>
              <a:rPr lang="en-US" sz="2400" dirty="0" smtClean="0">
                <a:solidFill>
                  <a:srgbClr val="3333CC"/>
                </a:solidFill>
              </a:rPr>
              <a:t>, arXiv:1007.5206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1981200" y="6096000"/>
            <a:ext cx="5029200" cy="7604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2"/>
          <p:cNvSpPr txBox="1">
            <a:spLocks noChangeArrowheads="1"/>
          </p:cNvSpPr>
          <p:nvPr/>
        </p:nvSpPr>
        <p:spPr bwMode="auto">
          <a:xfrm>
            <a:off x="304800" y="2971800"/>
            <a:ext cx="2227263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8000"/>
                </a:solidFill>
              </a:rPr>
              <a:t>Multiplicity</a:t>
            </a:r>
            <a:r>
              <a:rPr lang="en-GB" sz="2400" b="0">
                <a:solidFill>
                  <a:srgbClr val="008000"/>
                </a:solidFill>
              </a:rPr>
              <a:t> (</a:t>
            </a:r>
            <a:r>
              <a:rPr lang="en-GB" sz="2800" b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GB" sz="2800" b="0" baseline="-33000">
                <a:solidFill>
                  <a:srgbClr val="008000"/>
                </a:solidFill>
              </a:rPr>
              <a:t>n</a:t>
            </a:r>
            <a:r>
              <a:rPr lang="en-GB" sz="2400" b="0">
                <a:solidFill>
                  <a:srgbClr val="008000"/>
                </a:solidFill>
              </a:rPr>
              <a:t>):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</a:tabLst>
            </a:pPr>
            <a:endParaRPr lang="en-GB" sz="2400" b="0">
              <a:solidFill>
                <a:srgbClr val="008000"/>
              </a:solidFill>
            </a:endParaRP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 b="0">
                <a:solidFill>
                  <a:srgbClr val="008000"/>
                </a:solidFill>
              </a:rPr>
              <a:t>   </a:t>
            </a:r>
          </a:p>
        </p:txBody>
      </p:sp>
      <p:sp>
        <p:nvSpPr>
          <p:cNvPr id="6153" name="AutoShape 3"/>
          <p:cNvSpPr>
            <a:spLocks noChangeArrowheads="1"/>
          </p:cNvSpPr>
          <p:nvPr/>
        </p:nvSpPr>
        <p:spPr bwMode="auto">
          <a:xfrm>
            <a:off x="76200" y="2667000"/>
            <a:ext cx="3843338" cy="2209800"/>
          </a:xfrm>
          <a:prstGeom prst="roundRect">
            <a:avLst>
              <a:gd name="adj" fmla="val 83"/>
            </a:avLst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4"/>
          <p:cNvSpPr txBox="1">
            <a:spLocks noChangeArrowheads="1"/>
          </p:cNvSpPr>
          <p:nvPr/>
        </p:nvSpPr>
        <p:spPr bwMode="auto">
          <a:xfrm>
            <a:off x="6096000" y="4114800"/>
            <a:ext cx="138113" cy="334963"/>
          </a:xfrm>
          <a:prstGeom prst="rect">
            <a:avLst/>
          </a:prstGeom>
          <a:noFill/>
          <a:ln w="1836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49000"/>
              <a:buFont typeface="StarBats" charset="0"/>
              <a:buNone/>
            </a:pPr>
            <a:endParaRPr lang="en-GB" sz="2200">
              <a:solidFill>
                <a:srgbClr val="000000"/>
              </a:solidFill>
            </a:endParaRPr>
          </a:p>
        </p:txBody>
      </p:sp>
      <p:sp>
        <p:nvSpPr>
          <p:cNvPr id="6155" name="AutoShape 5"/>
          <p:cNvSpPr>
            <a:spLocks noChangeArrowheads="1"/>
          </p:cNvSpPr>
          <p:nvPr/>
        </p:nvSpPr>
        <p:spPr bwMode="auto">
          <a:xfrm>
            <a:off x="3886200" y="2667000"/>
            <a:ext cx="4648200" cy="1447800"/>
          </a:xfrm>
          <a:prstGeom prst="roundRect">
            <a:avLst>
              <a:gd name="adj" fmla="val 74"/>
            </a:avLst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6"/>
          <p:cNvSpPr>
            <a:spLocks noChangeArrowheads="1"/>
          </p:cNvSpPr>
          <p:nvPr/>
        </p:nvSpPr>
        <p:spPr bwMode="auto">
          <a:xfrm>
            <a:off x="3962400" y="2819400"/>
            <a:ext cx="4572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Mean Multiplicity &amp; p</a:t>
            </a:r>
            <a:r>
              <a:rPr lang="en-GB" baseline="-25000" dirty="0"/>
              <a:t>T</a:t>
            </a:r>
            <a:r>
              <a:rPr lang="en-GB" baseline="30000" dirty="0"/>
              <a:t>2</a:t>
            </a:r>
            <a:r>
              <a:rPr lang="en-GB" dirty="0"/>
              <a:t> of particles produced by a single string are given by:   </a:t>
            </a:r>
            <a:r>
              <a:rPr lang="el-GR" dirty="0">
                <a:solidFill>
                  <a:srgbClr val="008000"/>
                </a:solidFill>
                <a:cs typeface="Arial" pitchFamily="34" charset="0"/>
              </a:rPr>
              <a:t>μ</a:t>
            </a:r>
            <a:r>
              <a:rPr lang="en-GB" baseline="-25000" dirty="0">
                <a:solidFill>
                  <a:srgbClr val="008000"/>
                </a:solidFill>
              </a:rPr>
              <a:t>1</a:t>
            </a:r>
            <a:r>
              <a:rPr lang="en-GB" dirty="0">
                <a:solidFill>
                  <a:srgbClr val="008000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/>
              <a:t>and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/>
              <a:t>&lt;p</a:t>
            </a:r>
            <a:r>
              <a:rPr lang="en-GB" baseline="-25000" dirty="0"/>
              <a:t>T</a:t>
            </a:r>
            <a:r>
              <a:rPr lang="en-GB" baseline="30000" dirty="0"/>
              <a:t>2</a:t>
            </a:r>
            <a:r>
              <a:rPr lang="en-GB" dirty="0"/>
              <a:t> &gt;</a:t>
            </a:r>
            <a:r>
              <a:rPr lang="en-GB" baseline="-25000" dirty="0"/>
              <a:t>1</a:t>
            </a:r>
            <a:r>
              <a:rPr lang="en-GB" dirty="0"/>
              <a:t> .</a:t>
            </a:r>
          </a:p>
          <a:p>
            <a:endParaRPr lang="en-GB" dirty="0"/>
          </a:p>
          <a:p>
            <a:r>
              <a:rPr lang="en-GB" dirty="0"/>
              <a:t> </a:t>
            </a:r>
            <a:endParaRPr lang="en-GB" b="0" dirty="0"/>
          </a:p>
        </p:txBody>
      </p:sp>
      <p:sp>
        <p:nvSpPr>
          <p:cNvPr id="6157" name="Text Box 8"/>
          <p:cNvSpPr txBox="1">
            <a:spLocks noChangeArrowheads="1"/>
          </p:cNvSpPr>
          <p:nvPr/>
        </p:nvSpPr>
        <p:spPr bwMode="auto">
          <a:xfrm>
            <a:off x="304800" y="5105400"/>
            <a:ext cx="4392613" cy="365125"/>
          </a:xfrm>
          <a:prstGeom prst="rect">
            <a:avLst/>
          </a:prstGeom>
          <a:noFill/>
          <a:ln w="1836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400" dirty="0"/>
              <a:t>Average Transverse Momentum :</a:t>
            </a:r>
            <a:endParaRPr lang="en-GB" sz="2400" b="0" dirty="0"/>
          </a:p>
        </p:txBody>
      </p:sp>
      <p:sp>
        <p:nvSpPr>
          <p:cNvPr id="6158" name="AutoShape 9"/>
          <p:cNvSpPr>
            <a:spLocks noChangeArrowheads="1"/>
          </p:cNvSpPr>
          <p:nvPr/>
        </p:nvSpPr>
        <p:spPr bwMode="auto">
          <a:xfrm>
            <a:off x="152400" y="4953000"/>
            <a:ext cx="4597400" cy="1611312"/>
          </a:xfrm>
          <a:prstGeom prst="roundRect">
            <a:avLst>
              <a:gd name="adj" fmla="val 97"/>
            </a:avLst>
          </a:prstGeom>
          <a:noFill/>
          <a:ln w="3672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66713" y="3657600"/>
          <a:ext cx="2413000" cy="1008063"/>
        </p:xfrm>
        <a:graphic>
          <a:graphicData uri="http://schemas.openxmlformats.org/presentationml/2006/ole">
            <p:oleObj spid="_x0000_s6147" name="Equation" r:id="rId3" imgW="1002960" imgH="4190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33400" y="5486400"/>
          <a:ext cx="2900363" cy="1000125"/>
        </p:xfrm>
        <a:graphic>
          <a:graphicData uri="http://schemas.openxmlformats.org/presentationml/2006/ole">
            <p:oleObj spid="_x0000_s6148" name="Equation" r:id="rId4" imgW="1130040" imgH="444240" progId="Equation.3">
              <p:embed/>
            </p:oleObj>
          </a:graphicData>
        </a:graphic>
      </p:graphicFrame>
      <p:sp>
        <p:nvSpPr>
          <p:cNvPr id="6159" name="Text Box 12"/>
          <p:cNvSpPr txBox="1">
            <a:spLocks noChangeArrowheads="1"/>
          </p:cNvSpPr>
          <p:nvPr/>
        </p:nvSpPr>
        <p:spPr bwMode="auto">
          <a:xfrm>
            <a:off x="1600200" y="1066800"/>
            <a:ext cx="59817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dirty="0"/>
              <a:t>Multiplicity and &lt;p</a:t>
            </a:r>
            <a:r>
              <a:rPr lang="en-GB" sz="2800" baseline="-25000" dirty="0"/>
              <a:t>T</a:t>
            </a:r>
            <a:r>
              <a:rPr lang="en-GB" sz="2800" baseline="30000" dirty="0"/>
              <a:t>2</a:t>
            </a:r>
            <a:r>
              <a:rPr lang="en-GB" sz="2800" dirty="0"/>
              <a:t> &gt; of particles produced by a cluster of </a:t>
            </a:r>
            <a:r>
              <a:rPr lang="en-GB" sz="2800" i="1" dirty="0"/>
              <a:t>n </a:t>
            </a:r>
            <a:r>
              <a:rPr lang="en-GB" sz="2800" dirty="0"/>
              <a:t>strings</a:t>
            </a:r>
          </a:p>
          <a:p>
            <a:pPr algn="ctr"/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0" y="304800"/>
            <a:ext cx="5867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3366CC"/>
                </a:solidFill>
              </a:rPr>
              <a:t>ol</a:t>
            </a:r>
            <a:r>
              <a:rPr lang="en-US" sz="2800" dirty="0" smtClean="0">
                <a:solidFill>
                  <a:srgbClr val="00B050"/>
                </a:solidFill>
              </a:rPr>
              <a:t>or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Stri</a:t>
            </a:r>
            <a:r>
              <a:rPr lang="en-US" sz="2800" dirty="0" smtClean="0">
                <a:solidFill>
                  <a:srgbClr val="00B050"/>
                </a:solidFill>
              </a:rPr>
              <a:t>ngs</a:t>
            </a:r>
            <a:r>
              <a:rPr lang="en-US" sz="2800" dirty="0" smtClean="0">
                <a:solidFill>
                  <a:srgbClr val="FF0000"/>
                </a:solidFill>
              </a:rPr>
              <a:t> + Percolation  = CSPM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410200" y="4343400"/>
          <a:ext cx="2286000" cy="1072445"/>
        </p:xfrm>
        <a:graphic>
          <a:graphicData uri="http://schemas.openxmlformats.org/presentationml/2006/ole">
            <p:oleObj spid="_x0000_s6149" name="Equation" r:id="rId5" imgW="1028520" imgH="4824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34000" y="5486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Color reduction factor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4"/>
          <p:cNvSpPr>
            <a:spLocks noChangeArrowheads="1"/>
          </p:cNvSpPr>
          <p:nvPr/>
        </p:nvSpPr>
        <p:spPr bwMode="auto">
          <a:xfrm>
            <a:off x="3200400" y="6172200"/>
            <a:ext cx="5486400" cy="6842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381000" y="16002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0" dirty="0"/>
              <a:t>To compute the </a:t>
            </a:r>
            <a:r>
              <a:rPr lang="en-GB" sz="2400" b="0" dirty="0" err="1"/>
              <a:t>p</a:t>
            </a:r>
            <a:r>
              <a:rPr lang="en-GB" sz="2400" b="0" baseline="-25000" dirty="0" err="1"/>
              <a:t>T</a:t>
            </a:r>
            <a:r>
              <a:rPr lang="en-GB" sz="2400" b="0" dirty="0"/>
              <a:t> distribution, a parameterization of the pp </a:t>
            </a:r>
            <a:r>
              <a:rPr lang="en-GB" sz="2400" b="0" dirty="0" smtClean="0"/>
              <a:t> </a:t>
            </a:r>
            <a:r>
              <a:rPr lang="en-GB" sz="2400" b="0" dirty="0"/>
              <a:t>data </a:t>
            </a:r>
            <a:r>
              <a:rPr lang="en-GB" sz="2400" b="0" dirty="0" smtClean="0"/>
              <a:t> is </a:t>
            </a:r>
            <a:r>
              <a:rPr lang="en-GB" sz="2400" b="0" dirty="0"/>
              <a:t>used: 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7200" y="2557463"/>
          <a:ext cx="3200400" cy="1357312"/>
        </p:xfrm>
        <a:graphic>
          <a:graphicData uri="http://schemas.openxmlformats.org/presentationml/2006/ole">
            <p:oleObj spid="_x0000_s8194" name="Equation" r:id="rId3" imgW="1346040" imgH="571320" progId="">
              <p:embed/>
            </p:oleObj>
          </a:graphicData>
        </a:graphic>
      </p:graphicFrame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228600" y="2481263"/>
            <a:ext cx="3810000" cy="1524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4267200" y="2786063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a, p</a:t>
            </a:r>
            <a:r>
              <a:rPr lang="en-GB" sz="2400" baseline="-25000"/>
              <a:t>0</a:t>
            </a:r>
            <a:r>
              <a:rPr lang="en-GB" sz="2400"/>
              <a:t> and n are parameters fit to the data.</a:t>
            </a:r>
          </a:p>
        </p:txBody>
      </p:sp>
      <p:sp>
        <p:nvSpPr>
          <p:cNvPr id="8202" name="Text Box 6"/>
          <p:cNvSpPr txBox="1">
            <a:spLocks noChangeArrowheads="1"/>
          </p:cNvSpPr>
          <p:nvPr/>
        </p:nvSpPr>
        <p:spPr bwMode="auto">
          <a:xfrm>
            <a:off x="571500" y="41910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This parameterization can be used for nucleus-nucleus collisions, accounting for percolation by: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23900" y="5119688"/>
          <a:ext cx="2286000" cy="1528762"/>
        </p:xfrm>
        <a:graphic>
          <a:graphicData uri="http://schemas.openxmlformats.org/presentationml/2006/ole">
            <p:oleObj spid="_x0000_s8195" name="Equation" r:id="rId4" imgW="1612800" imgH="1079280" progId="Equation.3">
              <p:embed/>
            </p:oleObj>
          </a:graphicData>
        </a:graphic>
      </p:graphicFrame>
      <p:sp>
        <p:nvSpPr>
          <p:cNvPr id="8203" name="Rectangle 8"/>
          <p:cNvSpPr>
            <a:spLocks noChangeArrowheads="1"/>
          </p:cNvSpPr>
          <p:nvPr/>
        </p:nvSpPr>
        <p:spPr bwMode="auto">
          <a:xfrm>
            <a:off x="152400" y="5124450"/>
            <a:ext cx="3886200" cy="152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0"/>
          </a:p>
        </p:txBody>
      </p:sp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1581150" y="839788"/>
            <a:ext cx="5981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dirty="0"/>
              <a:t>Using the </a:t>
            </a:r>
            <a:r>
              <a:rPr lang="en-GB" sz="2800" dirty="0" err="1"/>
              <a:t>p</a:t>
            </a:r>
            <a:r>
              <a:rPr lang="en-GB" sz="2800" baseline="-25000" dirty="0" err="1"/>
              <a:t>T</a:t>
            </a:r>
            <a:r>
              <a:rPr lang="en-GB" sz="2800" dirty="0"/>
              <a:t> spectrum to </a:t>
            </a:r>
            <a:r>
              <a:rPr lang="en-GB" sz="2800" dirty="0" smtClean="0"/>
              <a:t>calculate </a:t>
            </a:r>
            <a:r>
              <a:rPr lang="el-GR" sz="2800" dirty="0" smtClean="0">
                <a:latin typeface="Times New Roman"/>
                <a:cs typeface="Times New Roman"/>
              </a:rPr>
              <a:t>ξ</a:t>
            </a:r>
            <a:endParaRPr lang="en-US" sz="2800" dirty="0"/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7162800" y="5791200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dirty="0"/>
              <a:t>M. A. Braun, et al. </a:t>
            </a:r>
            <a:r>
              <a:rPr lang="en-US" sz="1600" b="0" dirty="0" err="1"/>
              <a:t>hep</a:t>
            </a:r>
            <a:r>
              <a:rPr lang="en-US" sz="1600" b="0" dirty="0"/>
              <a:t>-ph/0208182.</a:t>
            </a:r>
          </a:p>
        </p:txBody>
      </p:sp>
      <p:sp>
        <p:nvSpPr>
          <p:cNvPr id="8207" name="Text Box 12"/>
          <p:cNvSpPr txBox="1">
            <a:spLocks noChangeArrowheads="1"/>
          </p:cNvSpPr>
          <p:nvPr/>
        </p:nvSpPr>
        <p:spPr bwMode="auto">
          <a:xfrm>
            <a:off x="4267200" y="5005388"/>
            <a:ext cx="2819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/>
              <a:t>In </a:t>
            </a:r>
            <a:r>
              <a:rPr lang="en-US" sz="1800" dirty="0"/>
              <a:t>pp</a:t>
            </a:r>
            <a:r>
              <a:rPr lang="en-US" sz="1800" b="0" dirty="0"/>
              <a:t> at </a:t>
            </a:r>
            <a:r>
              <a:rPr lang="en-US" sz="1800" b="0" dirty="0" smtClean="0"/>
              <a:t>low energy ,                         </a:t>
            </a:r>
            <a:r>
              <a:rPr lang="en-US" sz="1800" b="0" dirty="0"/>
              <a:t>&lt;nS</a:t>
            </a:r>
            <a:r>
              <a:rPr lang="en-US" sz="1800" b="0" baseline="-25000" dirty="0"/>
              <a:t>1</a:t>
            </a:r>
            <a:r>
              <a:rPr lang="en-US" sz="1800" b="0" dirty="0"/>
              <a:t>/</a:t>
            </a:r>
            <a:r>
              <a:rPr lang="en-US" sz="1800" b="0" dirty="0" err="1"/>
              <a:t>S</a:t>
            </a:r>
            <a:r>
              <a:rPr lang="en-US" sz="1800" b="0" baseline="-25000" dirty="0" err="1"/>
              <a:t>n</a:t>
            </a:r>
            <a:r>
              <a:rPr lang="en-US" sz="1800" b="0" dirty="0"/>
              <a:t>&gt;</a:t>
            </a:r>
            <a:r>
              <a:rPr lang="en-US" sz="1800" b="0" baseline="-25000" dirty="0"/>
              <a:t>pp</a:t>
            </a:r>
            <a:r>
              <a:rPr lang="en-US" sz="1800" b="0" dirty="0"/>
              <a:t> = 1 ± 0.1,       </a:t>
            </a:r>
            <a:r>
              <a:rPr lang="en-US" sz="1800" dirty="0"/>
              <a:t>due to low string overlap probability in pp collisions</a:t>
            </a:r>
            <a:r>
              <a:rPr lang="en-US" sz="1800" b="0" dirty="0"/>
              <a:t>.</a:t>
            </a:r>
          </a:p>
        </p:txBody>
      </p:sp>
      <p:sp>
        <p:nvSpPr>
          <p:cNvPr id="8208" name="Rectangle 13"/>
          <p:cNvSpPr>
            <a:spLocks noChangeArrowheads="1"/>
          </p:cNvSpPr>
          <p:nvPr/>
        </p:nvSpPr>
        <p:spPr bwMode="auto">
          <a:xfrm>
            <a:off x="4191000" y="5029200"/>
            <a:ext cx="2667000" cy="1676400"/>
          </a:xfrm>
          <a:prstGeom prst="rect">
            <a:avLst/>
          </a:prstGeom>
          <a:noFill/>
          <a:ln w="38100">
            <a:solidFill>
              <a:srgbClr val="00CC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0"/>
          </a:p>
        </p:txBody>
      </p:sp>
      <p:sp>
        <p:nvSpPr>
          <p:cNvPr id="17" name="TextBox 16"/>
          <p:cNvSpPr txBox="1"/>
          <p:nvPr/>
        </p:nvSpPr>
        <p:spPr>
          <a:xfrm>
            <a:off x="3352800" y="152400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CSPM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B0E9C-9C57-4284-9B37-374AF49D0B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762000" y="990600"/>
            <a:ext cx="56784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 err="1"/>
              <a:t>Parametrization</a:t>
            </a:r>
            <a:r>
              <a:rPr lang="en-US" sz="2400" b="0" dirty="0"/>
              <a:t> of pp UA1 data at 130 </a:t>
            </a:r>
            <a:r>
              <a:rPr lang="en-US" sz="2400" b="0" dirty="0" err="1"/>
              <a:t>GeV</a:t>
            </a:r>
            <a:r>
              <a:rPr lang="en-US" sz="2400" b="0" dirty="0"/>
              <a:t> </a:t>
            </a:r>
          </a:p>
          <a:p>
            <a:r>
              <a:rPr lang="en-US" sz="2400" b="0" dirty="0"/>
              <a:t>from 200, 500 and 900 </a:t>
            </a:r>
            <a:r>
              <a:rPr lang="en-US" sz="2400" b="0" dirty="0" err="1"/>
              <a:t>GeV</a:t>
            </a:r>
            <a:r>
              <a:rPr lang="en-US" sz="2400" b="0" dirty="0"/>
              <a:t> </a:t>
            </a:r>
          </a:p>
          <a:p>
            <a:r>
              <a:rPr lang="en-US" sz="2400" b="0" dirty="0"/>
              <a:t>ISR  53 and 23 </a:t>
            </a:r>
            <a:r>
              <a:rPr lang="en-US" sz="2400" b="0" dirty="0" err="1"/>
              <a:t>GeV</a:t>
            </a:r>
            <a:r>
              <a:rPr lang="en-US" sz="2400" b="0" dirty="0"/>
              <a:t> </a:t>
            </a:r>
          </a:p>
          <a:p>
            <a:r>
              <a:rPr lang="en-US" sz="2400" b="0" dirty="0"/>
              <a:t>QM 2001 PHENIX  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p</a:t>
            </a:r>
            <a:r>
              <a:rPr lang="en-US" sz="2400" b="0" baseline="-25000" dirty="0" smtClean="0">
                <a:solidFill>
                  <a:srgbClr val="FF0000"/>
                </a:solidFill>
              </a:rPr>
              <a:t>0 </a:t>
            </a:r>
            <a:r>
              <a:rPr lang="en-US" sz="2400" b="0" dirty="0">
                <a:solidFill>
                  <a:srgbClr val="FF0000"/>
                </a:solidFill>
              </a:rPr>
              <a:t>= 1.71 and </a:t>
            </a:r>
            <a:r>
              <a:rPr lang="en-US" sz="2400" b="0" dirty="0" smtClean="0">
                <a:solidFill>
                  <a:srgbClr val="FF0000"/>
                </a:solidFill>
              </a:rPr>
              <a:t>n </a:t>
            </a:r>
            <a:r>
              <a:rPr lang="en-US" sz="2400" b="0" dirty="0">
                <a:solidFill>
                  <a:srgbClr val="FF0000"/>
                </a:solidFill>
              </a:rPr>
              <a:t>= 12.42</a:t>
            </a:r>
          </a:p>
          <a:p>
            <a:endParaRPr lang="en-US" sz="2400" b="0" dirty="0"/>
          </a:p>
          <a:p>
            <a:endParaRPr lang="en-US" sz="2400" b="0" dirty="0"/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762000" y="2895600"/>
            <a:ext cx="389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Ref: </a:t>
            </a:r>
            <a:r>
              <a:rPr lang="en-US" dirty="0" err="1" smtClean="0"/>
              <a:t>Nucl</a:t>
            </a:r>
            <a:r>
              <a:rPr lang="en-US" dirty="0"/>
              <a:t>. Phys. A698, 331 (2002).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914400"/>
            <a:ext cx="61722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3505200"/>
            <a:ext cx="607993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 STAR  has also extrapolated UA1 data from </a:t>
            </a:r>
          </a:p>
          <a:p>
            <a:r>
              <a:rPr lang="en-US" sz="2400" b="0" dirty="0" smtClean="0"/>
              <a:t>  200-900 </a:t>
            </a:r>
            <a:r>
              <a:rPr lang="en-US" sz="2400" b="0" dirty="0" err="1" smtClean="0"/>
              <a:t>GeV</a:t>
            </a:r>
            <a:r>
              <a:rPr lang="en-US" sz="2400" b="0" dirty="0" smtClean="0"/>
              <a:t>  to 130 </a:t>
            </a:r>
            <a:r>
              <a:rPr lang="en-US" sz="2400" b="0" dirty="0" err="1" smtClean="0"/>
              <a:t>GeV</a:t>
            </a:r>
            <a:endParaRPr lang="en-US" sz="2400" b="0" dirty="0" smtClean="0"/>
          </a:p>
          <a:p>
            <a:r>
              <a:rPr lang="en-US" sz="2400" b="0" dirty="0" smtClean="0"/>
              <a:t>  </a:t>
            </a:r>
            <a:r>
              <a:rPr lang="en-US" sz="2400" b="0" dirty="0" smtClean="0">
                <a:solidFill>
                  <a:srgbClr val="FF0000"/>
                </a:solidFill>
              </a:rPr>
              <a:t>p</a:t>
            </a:r>
            <a:r>
              <a:rPr lang="en-US" sz="2400" b="0" baseline="-25000" dirty="0" smtClean="0">
                <a:solidFill>
                  <a:srgbClr val="FF0000"/>
                </a:solidFill>
              </a:rPr>
              <a:t>0 </a:t>
            </a:r>
            <a:r>
              <a:rPr lang="en-US" sz="2400" b="0" dirty="0" smtClean="0">
                <a:solidFill>
                  <a:srgbClr val="FF0000"/>
                </a:solidFill>
              </a:rPr>
              <a:t>= 1.90 and n = 12.98</a:t>
            </a:r>
          </a:p>
          <a:p>
            <a:r>
              <a:rPr lang="en-US" sz="2400" b="0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Ref:  Phys. Rev. C 70, 044901( 2004).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     </a:t>
            </a:r>
          </a:p>
          <a:p>
            <a:r>
              <a:rPr lang="en-US" sz="2400" b="0" dirty="0" smtClean="0"/>
              <a:t>    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3352800"/>
            <a:ext cx="6172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029200"/>
            <a:ext cx="5638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 UA1  results at 200 </a:t>
            </a:r>
            <a:r>
              <a:rPr lang="en-US" sz="2400" b="0" dirty="0" err="1" smtClean="0"/>
              <a:t>GeV</a:t>
            </a:r>
            <a:r>
              <a:rPr lang="en-US" sz="2400" b="0" dirty="0" smtClean="0"/>
              <a:t> </a:t>
            </a:r>
          </a:p>
          <a:p>
            <a:r>
              <a:rPr lang="en-US" sz="2400" b="0" dirty="0" smtClean="0">
                <a:solidFill>
                  <a:srgbClr val="FF0000"/>
                </a:solidFill>
              </a:rPr>
              <a:t> p</a:t>
            </a:r>
            <a:r>
              <a:rPr lang="en-US" sz="2400" b="0" baseline="-25000" dirty="0" smtClean="0">
                <a:solidFill>
                  <a:srgbClr val="FF0000"/>
                </a:solidFill>
              </a:rPr>
              <a:t>0 </a:t>
            </a:r>
            <a:r>
              <a:rPr lang="en-US" sz="2400" b="0" dirty="0" smtClean="0">
                <a:solidFill>
                  <a:srgbClr val="FF0000"/>
                </a:solidFill>
              </a:rPr>
              <a:t>= 1.80 and n = 12.14</a:t>
            </a:r>
          </a:p>
          <a:p>
            <a:r>
              <a:rPr lang="en-US" dirty="0" smtClean="0"/>
              <a:t> Ref: </a:t>
            </a:r>
            <a:r>
              <a:rPr lang="en-US" dirty="0" err="1" smtClean="0"/>
              <a:t>Nucl</a:t>
            </a:r>
            <a:r>
              <a:rPr lang="en-US" dirty="0" smtClean="0"/>
              <a:t>. Phys. B335, 261 ( 1990)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" y="5029200"/>
            <a:ext cx="62484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Picture 6" descr="xi_npart_tif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143000"/>
            <a:ext cx="6629400" cy="4495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52800" y="1905000"/>
            <a:ext cx="2233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 Preliminary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5000" y="1752600"/>
            <a:ext cx="49942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Relation between Temperature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        &amp;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Color Suppression factor F(</a:t>
            </a:r>
            <a:r>
              <a:rPr lang="el-GR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ξ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10000"/>
            <a:ext cx="709700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 :   </a:t>
            </a:r>
          </a:p>
          <a:p>
            <a:r>
              <a:rPr lang="en-US" dirty="0" smtClean="0"/>
              <a:t> 1.  Fluctuations of the string and transverse mass distribution</a:t>
            </a:r>
          </a:p>
          <a:p>
            <a:r>
              <a:rPr lang="en-US" dirty="0" smtClean="0"/>
              <a:t>      A. </a:t>
            </a:r>
            <a:r>
              <a:rPr lang="en-US" dirty="0" err="1" smtClean="0"/>
              <a:t>Bialas</a:t>
            </a:r>
            <a:r>
              <a:rPr lang="en-US" dirty="0" smtClean="0"/>
              <a:t>, Phys. </a:t>
            </a:r>
            <a:r>
              <a:rPr lang="en-US" dirty="0" err="1" smtClean="0"/>
              <a:t>Lett</a:t>
            </a:r>
            <a:r>
              <a:rPr lang="en-US" dirty="0" smtClean="0"/>
              <a:t>. B 466 (1999)  301.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Percolation of color sources and critical temperature</a:t>
            </a:r>
          </a:p>
          <a:p>
            <a:pPr marL="457200" indent="-457200"/>
            <a:r>
              <a:rPr lang="en-US" dirty="0" smtClean="0"/>
              <a:t>        J. Dias de Deus and C. </a:t>
            </a:r>
            <a:r>
              <a:rPr lang="en-US" dirty="0" err="1" smtClean="0"/>
              <a:t>Pajares</a:t>
            </a:r>
            <a:r>
              <a:rPr lang="en-US" dirty="0" smtClean="0"/>
              <a:t>, </a:t>
            </a:r>
            <a:r>
              <a:rPr lang="en-US" dirty="0" err="1" smtClean="0"/>
              <a:t>Phys.Lett</a:t>
            </a:r>
            <a:r>
              <a:rPr lang="en-US" dirty="0" smtClean="0"/>
              <a:t> B 642 (2006) 455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20F4F-EE6A-4086-A273-59E47013BA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304800" y="914400"/>
            <a:ext cx="856615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The general formulation of  the percolation problem is concerned</a:t>
            </a:r>
          </a:p>
          <a:p>
            <a:r>
              <a:rPr lang="en-US" sz="2400" b="0" dirty="0"/>
              <a:t>with elementary geometrical objects  placed at random in a </a:t>
            </a:r>
          </a:p>
          <a:p>
            <a:r>
              <a:rPr lang="en-US" sz="2400" b="0" dirty="0"/>
              <a:t>d-dimensional lattice. The objects have  a well defined connectivity </a:t>
            </a:r>
          </a:p>
          <a:p>
            <a:r>
              <a:rPr lang="en-US" sz="2400" b="0" dirty="0"/>
              <a:t>radius </a:t>
            </a:r>
            <a:r>
              <a:rPr lang="el-GR" sz="2400" dirty="0">
                <a:solidFill>
                  <a:srgbClr val="FF0000"/>
                </a:solidFill>
              </a:rPr>
              <a:t>λ</a:t>
            </a:r>
            <a:r>
              <a:rPr lang="en-US" sz="2400" b="0" dirty="0"/>
              <a:t>, and two objects are said to communicate if the distance </a:t>
            </a:r>
          </a:p>
          <a:p>
            <a:r>
              <a:rPr lang="en-US" sz="2400" b="0" dirty="0"/>
              <a:t>between them is less than </a:t>
            </a:r>
            <a:r>
              <a:rPr lang="el-GR" sz="2400" dirty="0">
                <a:solidFill>
                  <a:srgbClr val="FF0000"/>
                </a:solidFill>
              </a:rPr>
              <a:t>λ</a:t>
            </a:r>
            <a:r>
              <a:rPr lang="en-US" sz="2400" dirty="0"/>
              <a:t>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0" dirty="0"/>
              <a:t>One is interested in how many objects can form a cluster of</a:t>
            </a:r>
          </a:p>
          <a:p>
            <a:r>
              <a:rPr lang="en-US" sz="2400" b="0" dirty="0"/>
              <a:t> communication and, especially , when and how the cluster become</a:t>
            </a:r>
          </a:p>
          <a:p>
            <a:r>
              <a:rPr lang="en-US" sz="2400" b="0" dirty="0"/>
              <a:t> infinite.  The control parameter is the density of the objects or the </a:t>
            </a:r>
          </a:p>
          <a:p>
            <a:r>
              <a:rPr lang="en-US" sz="2400" b="0" dirty="0"/>
              <a:t>dimensionless filling factor </a:t>
            </a:r>
            <a:r>
              <a:rPr lang="el-GR" sz="2400" b="0" dirty="0">
                <a:solidFill>
                  <a:srgbClr val="FF0000"/>
                </a:solidFill>
              </a:rPr>
              <a:t>ξ</a:t>
            </a:r>
            <a:r>
              <a:rPr lang="en-US" sz="2400" b="0" dirty="0"/>
              <a:t>. The percolation threshold </a:t>
            </a:r>
            <a:r>
              <a:rPr lang="el-GR" sz="2400" b="0" dirty="0">
                <a:solidFill>
                  <a:srgbClr val="FF0000"/>
                </a:solidFill>
              </a:rPr>
              <a:t>ξ</a:t>
            </a:r>
            <a:r>
              <a:rPr lang="en-US" sz="2400" b="0" dirty="0">
                <a:solidFill>
                  <a:srgbClr val="FF0000"/>
                </a:solidFill>
              </a:rPr>
              <a:t> = </a:t>
            </a:r>
            <a:r>
              <a:rPr lang="el-GR" sz="2400" b="0" dirty="0">
                <a:solidFill>
                  <a:srgbClr val="FF0000"/>
                </a:solidFill>
              </a:rPr>
              <a:t>ξ</a:t>
            </a:r>
            <a:r>
              <a:rPr lang="en-US" sz="2400" b="0" baseline="-25000" dirty="0">
                <a:solidFill>
                  <a:srgbClr val="FF0000"/>
                </a:solidFill>
              </a:rPr>
              <a:t>c </a:t>
            </a:r>
          </a:p>
          <a:p>
            <a:r>
              <a:rPr lang="en-US" sz="2400" b="0" dirty="0"/>
              <a:t> corresponding  to the minimum concentration at which an infinite </a:t>
            </a:r>
          </a:p>
          <a:p>
            <a:r>
              <a:rPr lang="en-US" sz="2400" b="0" dirty="0"/>
              <a:t> cluster spans the space.</a:t>
            </a:r>
          </a:p>
          <a:p>
            <a:endParaRPr lang="en-US" sz="2400" b="0" dirty="0"/>
          </a:p>
          <a:p>
            <a:r>
              <a:rPr lang="en-US" sz="2400" b="0" dirty="0"/>
              <a:t>Thus the percolation model exhibits two essential features: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Critical behavior  </a:t>
            </a:r>
            <a:r>
              <a:rPr lang="en-US" sz="2400" b="0" dirty="0"/>
              <a:t>                   </a:t>
            </a:r>
            <a:r>
              <a:rPr lang="en-US" sz="2400" b="0" dirty="0">
                <a:solidFill>
                  <a:srgbClr val="3333CC"/>
                </a:solidFill>
              </a:rPr>
              <a:t>Long range correlations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2514600" y="381000"/>
            <a:ext cx="3465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Percolation :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95600" y="228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Temperature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85154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It is shown that quantum fluctuations of the string tension </a:t>
            </a:r>
          </a:p>
          <a:p>
            <a:r>
              <a:rPr lang="en-US" sz="2400" b="0" dirty="0" smtClean="0"/>
              <a:t>can account for the ‘thermal” distributions of hadrons created in the</a:t>
            </a:r>
          </a:p>
          <a:p>
            <a:r>
              <a:rPr lang="en-US" sz="2400" b="0" dirty="0" smtClean="0"/>
              <a:t>decay of color string.</a:t>
            </a:r>
          </a:p>
          <a:p>
            <a:endParaRPr lang="en-US" sz="2400" b="0" dirty="0" smtClean="0"/>
          </a:p>
          <a:p>
            <a:endParaRPr lang="en-US" sz="2400" b="0" dirty="0" smtClean="0"/>
          </a:p>
          <a:p>
            <a:r>
              <a:rPr lang="en-US" sz="2400" b="0" dirty="0" smtClean="0"/>
              <a:t>Clustering of color sources ---</a:t>
            </a:r>
            <a:r>
              <a:rPr lang="en-US" sz="2400" b="0" dirty="0" smtClean="0">
                <a:sym typeface="Wingdings" pitchFamily="2" charset="2"/>
              </a:rPr>
              <a:t>  Percolation Transition</a:t>
            </a:r>
          </a:p>
          <a:p>
            <a:r>
              <a:rPr lang="en-US" sz="2400" b="0" dirty="0" smtClean="0">
                <a:sym typeface="Wingdings" pitchFamily="2" charset="2"/>
              </a:rPr>
              <a:t>Critical density of percolation </a:t>
            </a:r>
            <a:r>
              <a:rPr lang="en-US" sz="2400" b="0" dirty="0" smtClean="0"/>
              <a:t> -</a:t>
            </a:r>
            <a:r>
              <a:rPr lang="en-US" sz="2400" b="0" dirty="0" smtClean="0">
                <a:sym typeface="Wingdings" pitchFamily="2" charset="2"/>
              </a:rPr>
              <a:t> critical temperature.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71800" y="228600"/>
            <a:ext cx="2267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Temperature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In the string picture the transverse mass spectrum of the produced</a:t>
            </a:r>
          </a:p>
          <a:p>
            <a:r>
              <a:rPr lang="en-US" sz="2400" b="0" dirty="0" smtClean="0"/>
              <a:t>quarks is given by Schwinger mechanism </a:t>
            </a:r>
            <a:endParaRPr lang="en-US" sz="2400" b="0" dirty="0"/>
          </a:p>
        </p:txBody>
      </p:sp>
      <p:graphicFrame>
        <p:nvGraphicFramePr>
          <p:cNvPr id="45058" name="Object 5"/>
          <p:cNvGraphicFramePr>
            <a:graphicFrameLocks noChangeAspect="1"/>
          </p:cNvGraphicFramePr>
          <p:nvPr/>
        </p:nvGraphicFramePr>
        <p:xfrm>
          <a:off x="838200" y="2438400"/>
          <a:ext cx="2305050" cy="1004888"/>
        </p:xfrm>
        <a:graphic>
          <a:graphicData uri="http://schemas.openxmlformats.org/presentationml/2006/ole">
            <p:oleObj spid="_x0000_s45058" name="Equation" r:id="rId3" imgW="990360" imgH="431640" progId="Equation.3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2819400" y="25146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76800" y="2362200"/>
            <a:ext cx="1778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String tension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8" idx="1"/>
          </p:cNvCxnSpPr>
          <p:nvPr/>
        </p:nvCxnSpPr>
        <p:spPr>
          <a:xfrm rot="10800000" flipV="1">
            <a:off x="3276600" y="2562254"/>
            <a:ext cx="1600200" cy="180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059" name="Object 6"/>
          <p:cNvGraphicFramePr>
            <a:graphicFrameLocks noChangeAspect="1"/>
          </p:cNvGraphicFramePr>
          <p:nvPr/>
        </p:nvGraphicFramePr>
        <p:xfrm>
          <a:off x="914400" y="3657600"/>
          <a:ext cx="2209800" cy="623888"/>
        </p:xfrm>
        <a:graphic>
          <a:graphicData uri="http://schemas.openxmlformats.org/presentationml/2006/ole">
            <p:oleObj spid="_x0000_s45059" name="Equation" r:id="rId4" imgW="990360" imgH="2793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733800" y="3657600"/>
            <a:ext cx="1994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Transverse mass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4343400"/>
            <a:ext cx="8129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On the other hand the ‘thermal” distribution is exponential in </a:t>
            </a:r>
            <a:r>
              <a:rPr lang="en-US" sz="2400" b="0" dirty="0" err="1" smtClean="0"/>
              <a:t>m</a:t>
            </a:r>
            <a:r>
              <a:rPr lang="en-US" sz="2400" b="0" baseline="-25000" dirty="0" err="1" smtClean="0"/>
              <a:t>t</a:t>
            </a:r>
            <a:r>
              <a:rPr lang="en-US" sz="2400" b="0" baseline="-25000" dirty="0" smtClean="0"/>
              <a:t> </a:t>
            </a:r>
            <a:endParaRPr lang="en-US" sz="2400" b="0" baseline="-25000" dirty="0"/>
          </a:p>
        </p:txBody>
      </p:sp>
      <p:graphicFrame>
        <p:nvGraphicFramePr>
          <p:cNvPr id="45060" name="Object 7"/>
          <p:cNvGraphicFramePr>
            <a:graphicFrameLocks noChangeAspect="1"/>
          </p:cNvGraphicFramePr>
          <p:nvPr/>
        </p:nvGraphicFramePr>
        <p:xfrm>
          <a:off x="1447800" y="5181600"/>
          <a:ext cx="1600200" cy="766763"/>
        </p:xfrm>
        <a:graphic>
          <a:graphicData uri="http://schemas.openxmlformats.org/presentationml/2006/ole">
            <p:oleObj spid="_x0000_s45060" name="Equation" r:id="rId5" imgW="9014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0" y="304800"/>
            <a:ext cx="2267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Temperature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67000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The tension of the macroscopic cluster fluctuates around its mean</a:t>
            </a:r>
          </a:p>
          <a:p>
            <a:r>
              <a:rPr lang="en-US" sz="2400" b="0" dirty="0" smtClean="0"/>
              <a:t> value because the </a:t>
            </a:r>
            <a:r>
              <a:rPr lang="en-US" sz="2400" b="0" dirty="0" err="1" smtClean="0"/>
              <a:t>chromoelectric</a:t>
            </a:r>
            <a:r>
              <a:rPr lang="en-US" sz="2400" b="0" dirty="0" smtClean="0"/>
              <a:t> field is not constant .  Assuming a </a:t>
            </a:r>
          </a:p>
          <a:p>
            <a:r>
              <a:rPr lang="en-US" sz="2400" b="0" dirty="0" smtClean="0"/>
              <a:t>Gaussian form for these fluctuations one arrives at the probability</a:t>
            </a:r>
          </a:p>
          <a:p>
            <a:r>
              <a:rPr lang="en-US" sz="2400" b="0" dirty="0" smtClean="0"/>
              <a:t>distribution of transverse momentum:</a:t>
            </a:r>
          </a:p>
          <a:p>
            <a:endParaRPr lang="en-US" sz="2400" b="0" dirty="0"/>
          </a:p>
        </p:txBody>
      </p:sp>
      <p:graphicFrame>
        <p:nvGraphicFramePr>
          <p:cNvPr id="46082" name="Object 5"/>
          <p:cNvGraphicFramePr>
            <a:graphicFrameLocks noChangeAspect="1"/>
          </p:cNvGraphicFramePr>
          <p:nvPr/>
        </p:nvGraphicFramePr>
        <p:xfrm>
          <a:off x="304800" y="3200400"/>
          <a:ext cx="4572000" cy="1175426"/>
        </p:xfrm>
        <a:graphic>
          <a:graphicData uri="http://schemas.openxmlformats.org/presentationml/2006/ole">
            <p:oleObj spid="_x0000_s46082" name="Equation" r:id="rId3" imgW="2171520" imgH="558720" progId="Equation.3">
              <p:embed/>
            </p:oleObj>
          </a:graphicData>
        </a:graphic>
      </p:graphicFrame>
      <p:graphicFrame>
        <p:nvGraphicFramePr>
          <p:cNvPr id="46083" name="Object 7"/>
          <p:cNvGraphicFramePr>
            <a:graphicFrameLocks noChangeAspect="1"/>
          </p:cNvGraphicFramePr>
          <p:nvPr/>
        </p:nvGraphicFramePr>
        <p:xfrm>
          <a:off x="314325" y="4800600"/>
          <a:ext cx="2419350" cy="882650"/>
        </p:xfrm>
        <a:graphic>
          <a:graphicData uri="http://schemas.openxmlformats.org/presentationml/2006/ole">
            <p:oleObj spid="_x0000_s46083" name="Equation" r:id="rId4" imgW="1600200" imgH="5839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4419600"/>
            <a:ext cx="5161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which gives rise to thermal distribution  </a:t>
            </a:r>
            <a:endParaRPr lang="en-US" sz="2400" b="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86400" y="4724400"/>
          <a:ext cx="1295400" cy="942109"/>
        </p:xfrm>
        <a:graphic>
          <a:graphicData uri="http://schemas.openxmlformats.org/presentationml/2006/ole">
            <p:oleObj spid="_x0000_s46084" name="Equation" r:id="rId5" imgW="698400" imgH="50796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0" y="5105400"/>
            <a:ext cx="1989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with temperature </a:t>
            </a:r>
            <a:endParaRPr lang="en-US" b="0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8425" y="5727700"/>
          <a:ext cx="1709738" cy="827088"/>
        </p:xfrm>
        <a:graphic>
          <a:graphicData uri="http://schemas.openxmlformats.org/presentationml/2006/ole">
            <p:oleObj spid="_x0000_s46085" name="Equation" r:id="rId6" imgW="787320" imgH="3808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657600" y="5714999"/>
          <a:ext cx="2057400" cy="909587"/>
        </p:xfrm>
        <a:graphic>
          <a:graphicData uri="http://schemas.openxmlformats.org/presentationml/2006/ole">
            <p:oleObj spid="_x0000_s46086" name="Equation" r:id="rId7" imgW="825480" imgH="53316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276600" y="5715000"/>
            <a:ext cx="2971800" cy="1143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Picture 4" descr="temp_npart_tif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1143000"/>
            <a:ext cx="6629400" cy="4495800"/>
          </a:xfrm>
          <a:prstGeom prst="rect">
            <a:avLst/>
          </a:prstGeom>
        </p:spPr>
      </p:pic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4038600" y="5791200"/>
          <a:ext cx="2057400" cy="909638"/>
        </p:xfrm>
        <a:graphic>
          <a:graphicData uri="http://schemas.openxmlformats.org/presentationml/2006/ole">
            <p:oleObj spid="_x0000_s103426" name="Equation" r:id="rId4" imgW="825480" imgH="5331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0" y="457200"/>
            <a:ext cx="226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Temperature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8915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9200" y="1143000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The comparative Analysis of Statistical </a:t>
            </a:r>
            <a:r>
              <a:rPr lang="en-US" dirty="0" err="1" smtClean="0">
                <a:solidFill>
                  <a:srgbClr val="FF0000"/>
                </a:solidFill>
              </a:rPr>
              <a:t>Hadron</a:t>
            </a:r>
            <a:r>
              <a:rPr lang="en-US" dirty="0" smtClean="0">
                <a:solidFill>
                  <a:srgbClr val="FF0000"/>
                </a:solidFill>
              </a:rPr>
              <a:t> Production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indicates that the Temperature is the same for Different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Initial Collision configurations , Independent of energy (√s )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876800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1)  A Comparative analysis of statistical </a:t>
            </a:r>
            <a:r>
              <a:rPr lang="en-US" dirty="0" err="1" smtClean="0"/>
              <a:t>hadron</a:t>
            </a:r>
            <a:r>
              <a:rPr lang="en-US" dirty="0" smtClean="0"/>
              <a:t> production.</a:t>
            </a:r>
          </a:p>
          <a:p>
            <a:r>
              <a:rPr lang="en-US" dirty="0" smtClean="0"/>
              <a:t>      F. </a:t>
            </a:r>
            <a:r>
              <a:rPr lang="en-US" dirty="0" err="1" smtClean="0"/>
              <a:t>Beccattini</a:t>
            </a:r>
            <a:r>
              <a:rPr lang="en-US" dirty="0" smtClean="0"/>
              <a:t> et al,  Eur. Phys. J. C66 , 377 (2010).</a:t>
            </a:r>
          </a:p>
          <a:p>
            <a:r>
              <a:rPr lang="en-US" dirty="0" smtClean="0"/>
              <a:t> 2)  Thermodynamics of Quarks and Gluons, H. </a:t>
            </a:r>
            <a:r>
              <a:rPr lang="en-US" dirty="0" err="1" smtClean="0"/>
              <a:t>Satz</a:t>
            </a:r>
            <a:r>
              <a:rPr lang="en-US" dirty="0" smtClean="0"/>
              <a:t> , </a:t>
            </a:r>
            <a:r>
              <a:rPr lang="en-US" dirty="0" err="1" smtClean="0"/>
              <a:t>arXiv</a:t>
            </a:r>
            <a:r>
              <a:rPr lang="en-US" dirty="0" smtClean="0"/>
              <a:t>: 0803.</a:t>
            </a:r>
          </a:p>
          <a:p>
            <a:r>
              <a:rPr lang="en-US" dirty="0" smtClean="0"/>
              <a:t>       1611v1 </a:t>
            </a:r>
            <a:r>
              <a:rPr lang="en-US" dirty="0" err="1" smtClean="0"/>
              <a:t>hep</a:t>
            </a:r>
            <a:r>
              <a:rPr lang="en-US" dirty="0" smtClean="0"/>
              <a:t>-ph 11 Mar 2008.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 descr="mubtif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600200"/>
            <a:ext cx="6629400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533400"/>
            <a:ext cx="226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Temperature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381000"/>
            <a:ext cx="170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Summary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Color string percolation   concept has been explored to study the de-confinement in nuclear collisions.</a:t>
            </a:r>
          </a:p>
          <a:p>
            <a:pPr marL="457200" indent="-457200" eaLnBrk="0" hangingPunct="0"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 marL="457200" indent="-457200" eaLnBrk="0" hangingPunct="0"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solidFill>
                  <a:srgbClr val="3333CC"/>
                </a:solidFill>
                <a:sym typeface="Wingdings" pitchFamily="2" charset="2"/>
              </a:rPr>
              <a:t>2.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sym typeface="Wingdings" pitchFamily="2" charset="2"/>
              </a:rPr>
              <a:t>The collision energy around 9 </a:t>
            </a:r>
            <a:r>
              <a:rPr lang="en-US" sz="2400" dirty="0" err="1" smtClean="0">
                <a:solidFill>
                  <a:srgbClr val="3333CC"/>
                </a:solidFill>
                <a:sym typeface="Wingdings" pitchFamily="2" charset="2"/>
              </a:rPr>
              <a:t>GeV</a:t>
            </a:r>
            <a:r>
              <a:rPr lang="en-US" sz="2400" dirty="0" smtClean="0">
                <a:solidFill>
                  <a:srgbClr val="3333CC"/>
                </a:solidFill>
                <a:sym typeface="Wingdings" pitchFamily="2" charset="2"/>
              </a:rPr>
              <a:t> for </a:t>
            </a:r>
            <a:r>
              <a:rPr lang="en-US" sz="2400" dirty="0" err="1" smtClean="0">
                <a:solidFill>
                  <a:srgbClr val="3333CC"/>
                </a:solidFill>
                <a:sym typeface="Wingdings" pitchFamily="2" charset="2"/>
              </a:rPr>
              <a:t>Au+Au</a:t>
            </a:r>
            <a:r>
              <a:rPr lang="en-US" sz="2400" dirty="0" smtClean="0">
                <a:solidFill>
                  <a:srgbClr val="3333CC"/>
                </a:solidFill>
                <a:sym typeface="Wingdings" pitchFamily="2" charset="2"/>
              </a:rPr>
              <a:t> seems to be  most appropriate for locating CP .</a:t>
            </a:r>
          </a:p>
          <a:p>
            <a:pPr marL="457200" indent="-457200" eaLnBrk="0" hangingPunct="0"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 smtClean="0">
              <a:solidFill>
                <a:srgbClr val="3333CC"/>
              </a:solidFill>
              <a:sym typeface="Wingdings" pitchFamily="2" charset="2"/>
            </a:endParaRPr>
          </a:p>
          <a:p>
            <a:pPr marL="457200" indent="-457200" eaLnBrk="0" hangingPunct="0"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 smtClean="0">
              <a:solidFill>
                <a:srgbClr val="3333CC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381000"/>
            <a:ext cx="5171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              Percolation : General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548" y="914400"/>
            <a:ext cx="77404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It is well known that the percolation problem on large lattices</a:t>
            </a:r>
          </a:p>
          <a:p>
            <a:r>
              <a:rPr lang="en-US" sz="2400" b="0" dirty="0" smtClean="0"/>
              <a:t>displays the features of a system undergoing a second-order </a:t>
            </a:r>
          </a:p>
          <a:p>
            <a:r>
              <a:rPr lang="en-US" sz="2400" b="0" dirty="0" smtClean="0"/>
              <a:t>phase transition. 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These characteristics include critical fluctuations, quantities</a:t>
            </a:r>
          </a:p>
          <a:p>
            <a:r>
              <a:rPr lang="en-US" sz="2400" b="0" dirty="0" smtClean="0"/>
              <a:t>which diverge, and quantities which vanish as the critical </a:t>
            </a:r>
          </a:p>
          <a:p>
            <a:r>
              <a:rPr lang="en-US" sz="2400" b="0" dirty="0" smtClean="0"/>
              <a:t>percolation probability is approached. These quantities are </a:t>
            </a:r>
          </a:p>
          <a:p>
            <a:r>
              <a:rPr lang="en-US" sz="2400" b="0" dirty="0" smtClean="0"/>
              <a:t>described by  a finite number of critical exponents.</a:t>
            </a:r>
            <a:endParaRPr lang="en-US" sz="24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1022097" y="5715000"/>
            <a:ext cx="8121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b="0" dirty="0" smtClean="0">
                <a:solidFill>
                  <a:srgbClr val="0070C0"/>
                </a:solidFill>
              </a:rPr>
              <a:t>H. E. Stanley , Introduction to Phase Transitions and Critical Phenomena</a:t>
            </a:r>
          </a:p>
          <a:p>
            <a:pPr marL="457200" indent="-457200">
              <a:buAutoNum type="arabicPeriod"/>
            </a:pPr>
            <a:r>
              <a:rPr lang="en-US" b="0" dirty="0" smtClean="0">
                <a:solidFill>
                  <a:srgbClr val="0070C0"/>
                </a:solidFill>
              </a:rPr>
              <a:t>D. Stauffer and A. </a:t>
            </a:r>
            <a:r>
              <a:rPr lang="en-US" b="0" dirty="0" err="1" smtClean="0">
                <a:solidFill>
                  <a:srgbClr val="0070C0"/>
                </a:solidFill>
              </a:rPr>
              <a:t>Aharony</a:t>
            </a:r>
            <a:r>
              <a:rPr lang="en-US" b="0" dirty="0" smtClean="0">
                <a:solidFill>
                  <a:srgbClr val="0070C0"/>
                </a:solidFill>
              </a:rPr>
              <a:t>, Introduction to Percolation Theory</a:t>
            </a:r>
            <a:endParaRPr lang="en-US" b="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191000"/>
            <a:ext cx="5687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SzPct val="38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 smtClean="0">
                <a:solidFill>
                  <a:srgbClr val="FF0000"/>
                </a:solidFill>
                <a:latin typeface="Times" charset="0"/>
              </a:rPr>
              <a:t>*  Transition from liquid to gas</a:t>
            </a:r>
          </a:p>
          <a:p>
            <a:pPr>
              <a:buClr>
                <a:srgbClr val="000000"/>
              </a:buClr>
              <a:buSzPct val="38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 smtClean="0">
                <a:solidFill>
                  <a:srgbClr val="FF0000"/>
                </a:solidFill>
                <a:latin typeface="Times" charset="0"/>
              </a:rPr>
              <a:t>*   Normal conductor to a superconductor</a:t>
            </a:r>
          </a:p>
          <a:p>
            <a:pPr>
              <a:buClr>
                <a:srgbClr val="000000"/>
              </a:buClr>
              <a:buSzPct val="38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 smtClean="0">
                <a:solidFill>
                  <a:srgbClr val="FF0000"/>
                </a:solidFill>
                <a:latin typeface="Times" charset="0"/>
              </a:rPr>
              <a:t>*   Paramagnet to </a:t>
            </a:r>
            <a:r>
              <a:rPr lang="en-GB" sz="2400" dirty="0" err="1" smtClean="0">
                <a:solidFill>
                  <a:srgbClr val="FF0000"/>
                </a:solidFill>
                <a:latin typeface="Times" charset="0"/>
              </a:rPr>
              <a:t>ferromagnet</a:t>
            </a:r>
            <a:r>
              <a:rPr lang="en-GB" sz="2400" dirty="0" smtClean="0">
                <a:solidFill>
                  <a:srgbClr val="FF0000"/>
                </a:solidFill>
                <a:latin typeface="Times" charset="0"/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2787650" y="1295400"/>
          <a:ext cx="3789363" cy="685800"/>
        </p:xfrm>
        <a:graphic>
          <a:graphicData uri="http://schemas.openxmlformats.org/presentationml/2006/ole">
            <p:oleObj spid="_x0000_s51202" name="Equation" r:id="rId3" imgW="1333440" imgH="2412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762000"/>
            <a:ext cx="1623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D. Stauffer </a:t>
            </a:r>
            <a:endParaRPr lang="en-US" sz="2400" b="0" dirty="0"/>
          </a:p>
        </p:txBody>
      </p:sp>
      <p:sp>
        <p:nvSpPr>
          <p:cNvPr id="5" name="Rectangle 4"/>
          <p:cNvSpPr/>
          <p:nvPr/>
        </p:nvSpPr>
        <p:spPr>
          <a:xfrm>
            <a:off x="5029200" y="838200"/>
            <a:ext cx="25490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Phys. Rep. 54, 2(1979)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286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Percolation : General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981200"/>
            <a:ext cx="7574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One expects an enhancement in the critical region of </a:t>
            </a:r>
          </a:p>
          <a:p>
            <a:r>
              <a:rPr lang="en-US" sz="2400" b="0" dirty="0" smtClean="0"/>
              <a:t> moments </a:t>
            </a:r>
            <a:r>
              <a:rPr lang="en-US" sz="2400" b="0" dirty="0" err="1" smtClean="0"/>
              <a:t>m</a:t>
            </a:r>
            <a:r>
              <a:rPr lang="en-US" sz="2400" b="0" baseline="-25000" dirty="0" err="1" smtClean="0"/>
              <a:t>k</a:t>
            </a:r>
            <a:r>
              <a:rPr lang="en-US" sz="2400" b="0" dirty="0" smtClean="0"/>
              <a:t> . For k &gt; </a:t>
            </a:r>
            <a:r>
              <a:rPr lang="el-GR" sz="2400" b="0" dirty="0" smtClean="0"/>
              <a:t>τ</a:t>
            </a:r>
            <a:r>
              <a:rPr lang="en-US" sz="2400" b="0" dirty="0" smtClean="0"/>
              <a:t>-1, </a:t>
            </a:r>
            <a:r>
              <a:rPr lang="el-GR" sz="2400" b="0" dirty="0" smtClean="0"/>
              <a:t>τ</a:t>
            </a:r>
            <a:r>
              <a:rPr lang="en-US" sz="2400" b="0" dirty="0" smtClean="0"/>
              <a:t> &gt; 2 in most critical phenomena</a:t>
            </a:r>
            <a:endParaRPr lang="en-US" sz="2400" b="0" dirty="0"/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1279525" y="2971800"/>
          <a:ext cx="2568575" cy="609600"/>
        </p:xfrm>
        <a:graphic>
          <a:graphicData uri="http://schemas.openxmlformats.org/presentationml/2006/ole">
            <p:oleObj spid="_x0000_s51206" name="Equation" r:id="rId4" imgW="1015920" imgH="241200" progId="Equation.3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1355725" y="3657600"/>
          <a:ext cx="2241550" cy="647700"/>
        </p:xfrm>
        <a:graphic>
          <a:graphicData uri="http://schemas.openxmlformats.org/presentationml/2006/ole">
            <p:oleObj spid="_x0000_s51207" name="Equation" r:id="rId5" imgW="901440" imgH="241200" progId="Equation.3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1260475" y="4343400"/>
          <a:ext cx="2660650" cy="665163"/>
        </p:xfrm>
        <a:graphic>
          <a:graphicData uri="http://schemas.openxmlformats.org/presentationml/2006/ole">
            <p:oleObj spid="_x0000_s51208" name="Equation" r:id="rId6" imgW="965160" imgH="2412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191000" y="3048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Specific heat in fluid</a:t>
            </a:r>
            <a:endParaRPr lang="en-US" sz="2400" b="0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3733800"/>
            <a:ext cx="220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Order parameter</a:t>
            </a:r>
            <a:endParaRPr lang="en-US" sz="2400" b="0" dirty="0"/>
          </a:p>
        </p:txBody>
      </p:sp>
      <p:sp>
        <p:nvSpPr>
          <p:cNvPr id="21" name="TextBox 20"/>
          <p:cNvSpPr txBox="1"/>
          <p:nvPr/>
        </p:nvSpPr>
        <p:spPr>
          <a:xfrm>
            <a:off x="4114800" y="4495800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Isothermal compressibility</a:t>
            </a:r>
            <a:endParaRPr lang="en-US" sz="2400" b="0" dirty="0"/>
          </a:p>
        </p:txBody>
      </p:sp>
      <p:sp>
        <p:nvSpPr>
          <p:cNvPr id="22" name="Rectangle 21"/>
          <p:cNvSpPr/>
          <p:nvPr/>
        </p:nvSpPr>
        <p:spPr>
          <a:xfrm>
            <a:off x="1219200" y="2971800"/>
            <a:ext cx="6400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19200" y="3733800"/>
            <a:ext cx="64008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19200" y="4419600"/>
            <a:ext cx="6400800" cy="609600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362200" y="1295400"/>
            <a:ext cx="44958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051050" y="5980113"/>
          <a:ext cx="5150813" cy="649287"/>
        </p:xfrm>
        <a:graphic>
          <a:graphicData uri="http://schemas.openxmlformats.org/presentationml/2006/ole">
            <p:oleObj spid="_x0000_s51209" name="Equation" r:id="rId7" imgW="1244520" imgH="35532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600200" y="5105400"/>
            <a:ext cx="5828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Various exponents satisfy the scaling relation:</a:t>
            </a:r>
            <a:endParaRPr lang="en-US" sz="2400" b="0" dirty="0"/>
          </a:p>
        </p:txBody>
      </p:sp>
      <p:sp>
        <p:nvSpPr>
          <p:cNvPr id="30" name="Rectangle 29"/>
          <p:cNvSpPr/>
          <p:nvPr/>
        </p:nvSpPr>
        <p:spPr>
          <a:xfrm>
            <a:off x="1295400" y="5867400"/>
            <a:ext cx="68580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0" y="685800"/>
            <a:ext cx="624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2300DC"/>
                </a:solidFill>
                <a:latin typeface="Utopia" charset="0"/>
              </a:rPr>
              <a:t>                 </a:t>
            </a:r>
            <a:r>
              <a:rPr lang="en-GB" sz="2400" dirty="0" smtClean="0">
                <a:solidFill>
                  <a:srgbClr val="FF0000"/>
                </a:solidFill>
                <a:latin typeface="Utopia" charset="0"/>
              </a:rPr>
              <a:t>Nuclear </a:t>
            </a:r>
            <a:r>
              <a:rPr lang="en-GB" sz="2400" dirty="0" err="1" smtClean="0">
                <a:solidFill>
                  <a:srgbClr val="FF0000"/>
                </a:solidFill>
                <a:latin typeface="Utopia" charset="0"/>
              </a:rPr>
              <a:t>Multifragmentation</a:t>
            </a:r>
            <a:r>
              <a:rPr lang="en-GB" sz="2400" dirty="0" smtClean="0">
                <a:solidFill>
                  <a:srgbClr val="FF0000"/>
                </a:solidFill>
                <a:latin typeface="Utopia" charset="0"/>
              </a:rPr>
              <a:t/>
            </a:r>
            <a:br>
              <a:rPr lang="en-GB" sz="2400" dirty="0" smtClean="0">
                <a:solidFill>
                  <a:srgbClr val="FF0000"/>
                </a:solidFill>
                <a:latin typeface="Utopia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Utopia" charset="0"/>
              </a:rPr>
              <a:t>                                    &amp;</a:t>
            </a:r>
            <a:br>
              <a:rPr lang="en-GB" sz="2400" dirty="0" smtClean="0">
                <a:solidFill>
                  <a:srgbClr val="FF0000"/>
                </a:solidFill>
                <a:latin typeface="Utopia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Utopia" charset="0"/>
              </a:rPr>
              <a:t>             The Liquid-Gas Phase Transition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09800"/>
            <a:ext cx="8077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b="0" dirty="0" smtClean="0">
                <a:latin typeface="Times" charset="0"/>
              </a:rPr>
              <a:t>The </a:t>
            </a:r>
            <a:r>
              <a:rPr lang="en-GB" sz="2400" b="0" dirty="0" smtClean="0">
                <a:solidFill>
                  <a:srgbClr val="3333CC"/>
                </a:solidFill>
                <a:latin typeface="Times" charset="0"/>
              </a:rPr>
              <a:t>EOS </a:t>
            </a:r>
            <a:r>
              <a:rPr lang="en-GB" sz="2400" b="0" dirty="0" smtClean="0">
                <a:latin typeface="Times" charset="0"/>
              </a:rPr>
              <a:t>Collaboration studied the MF of 1A </a:t>
            </a:r>
            <a:r>
              <a:rPr lang="en-GB" sz="2400" b="0" dirty="0" err="1" smtClean="0">
                <a:latin typeface="Times" charset="0"/>
              </a:rPr>
              <a:t>GeV</a:t>
            </a:r>
            <a:r>
              <a:rPr lang="en-GB" sz="2400" b="0" dirty="0" smtClean="0">
                <a:latin typeface="Times" charset="0"/>
              </a:rPr>
              <a:t> Au, La and Kr on carbon. One of the important result was the possible observation of critical </a:t>
            </a:r>
            <a:r>
              <a:rPr lang="en-GB" sz="2400" b="0" dirty="0" err="1" smtClean="0">
                <a:latin typeface="Times" charset="0"/>
              </a:rPr>
              <a:t>behavior</a:t>
            </a:r>
            <a:r>
              <a:rPr lang="en-GB" sz="2400" b="0" dirty="0" smtClean="0">
                <a:latin typeface="Times" charset="0"/>
              </a:rPr>
              <a:t> in Au and La and the extraction of associated critical exponents. The values of these exponents are very close to those ordinary fluids indicating that MF may arise from a continuous phase transition and may belong to the same universality class as ordinary fluids.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1816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105400"/>
            <a:ext cx="400808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Phys.  Rev. </a:t>
            </a:r>
            <a:r>
              <a:rPr lang="en-US" dirty="0" err="1" smtClean="0"/>
              <a:t>Lett</a:t>
            </a:r>
            <a:r>
              <a:rPr lang="en-US" dirty="0" smtClean="0"/>
              <a:t>. 77, 235 (1996)</a:t>
            </a:r>
          </a:p>
          <a:p>
            <a:pPr marL="457200" indent="-457200">
              <a:buAutoNum type="arabicPeriod"/>
            </a:pPr>
            <a:r>
              <a:rPr lang="en-US" dirty="0" smtClean="0"/>
              <a:t>Phys.  Rev. C 62, 064603(2000)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Phys.  Rev. C 64, 041901(2001)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Phys.  Rev. C 64, 054602(2001)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Phys.  Rev. C 65, 054617(2002)</a:t>
            </a:r>
          </a:p>
          <a:p>
            <a:pPr marL="457200" indent="-457200">
              <a:buFontTx/>
              <a:buAutoNum type="arabicPeriod"/>
            </a:pPr>
            <a:endParaRPr lang="en-US" dirty="0" smtClean="0"/>
          </a:p>
          <a:p>
            <a:pPr marL="457200" indent="-457200">
              <a:buFontTx/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7045" name="Equation" r:id="rId3" imgW="114120" imgH="2156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2895600" y="838200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Utopia" charset="0"/>
              </a:rPr>
              <a:t>Nuclear </a:t>
            </a:r>
            <a:r>
              <a:rPr lang="en-GB" sz="2400" dirty="0" err="1" smtClean="0">
                <a:solidFill>
                  <a:srgbClr val="FF0000"/>
                </a:solidFill>
                <a:latin typeface="Utopia" charset="0"/>
              </a:rPr>
              <a:t>Multifragmentation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2209800"/>
            <a:ext cx="4112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Size of the biggest fragment      </a:t>
            </a:r>
            <a:endParaRPr lang="en-US" sz="2400" b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638800" y="2133600"/>
          <a:ext cx="2302042" cy="533400"/>
        </p:xfrm>
        <a:graphic>
          <a:graphicData uri="http://schemas.openxmlformats.org/presentationml/2006/ole">
            <p:oleObj spid="_x0000_s87046" name="Equation" r:id="rId4" imgW="1041120" imgH="2412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715000" y="2895600"/>
          <a:ext cx="1371600" cy="548640"/>
        </p:xfrm>
        <a:graphic>
          <a:graphicData uri="http://schemas.openxmlformats.org/presentationml/2006/ole">
            <p:oleObj spid="_x0000_s87047" name="Equation" r:id="rId5" imgW="57132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2971800"/>
            <a:ext cx="3411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Fragment size distribution</a:t>
            </a:r>
            <a:endParaRPr lang="en-US" sz="24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3657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Second moment </a:t>
            </a:r>
            <a:endParaRPr lang="en-US" sz="2400" b="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638800" y="3657600"/>
          <a:ext cx="1752600" cy="489362"/>
        </p:xfrm>
        <a:graphic>
          <a:graphicData uri="http://schemas.openxmlformats.org/presentationml/2006/ole">
            <p:oleObj spid="_x0000_s87048" name="Equation" r:id="rId6" imgW="977760" imgH="2412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429000" y="4572000"/>
          <a:ext cx="2514600" cy="1042639"/>
        </p:xfrm>
        <a:graphic>
          <a:graphicData uri="http://schemas.openxmlformats.org/presentationml/2006/ole">
            <p:oleObj spid="_x0000_s87049" name="Equation" r:id="rId7" imgW="10411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681921" y="672552"/>
            <a:ext cx="6196312" cy="384721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38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GB" sz="2500" dirty="0">
                <a:latin typeface="Times" charset="0"/>
              </a:rPr>
              <a:t>CRITICAL  PARAMETERS  FROM   DATA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94561" y="2003251"/>
            <a:ext cx="74326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>
                <a:latin typeface="Times" charset="0"/>
              </a:rPr>
              <a:t>Parameter             Au               La                 Kr                 Per.         LG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67520" y="4704975"/>
            <a:ext cx="8015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38000"/>
              <a:buFont typeface="StarBats" charset="0"/>
              <a:buNone/>
            </a:pPr>
            <a:r>
              <a:rPr lang="en-GB" sz="2500" dirty="0">
                <a:latin typeface="Times" charset="0"/>
              </a:rPr>
              <a:t> 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413440" y="2811175"/>
            <a:ext cx="803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dirty="0">
                <a:latin typeface="Times" charset="0"/>
              </a:rPr>
              <a:t>28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3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712160" y="4074188"/>
            <a:ext cx="627840" cy="62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</a:pPr>
            <a:endParaRPr lang="en-GB">
              <a:latin typeface="Times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</a:pPr>
            <a:endParaRPr lang="en-GB">
              <a:latin typeface="Times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823201" y="2799654"/>
            <a:ext cx="803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dirty="0">
                <a:latin typeface="Times" charset="0"/>
              </a:rPr>
              <a:t>24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2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5290560" y="2814055"/>
            <a:ext cx="803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dirty="0">
                <a:latin typeface="Times" charset="0"/>
              </a:rPr>
              <a:t>18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3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819360" y="2798214"/>
            <a:ext cx="2885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>
                <a:latin typeface="Times" charset="0"/>
              </a:rPr>
              <a:t>m</a:t>
            </a:r>
            <a:r>
              <a:rPr lang="en-GB" b="1" baseline="-33000">
                <a:latin typeface="Times" charset="0"/>
              </a:rPr>
              <a:t>c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804960" y="3441961"/>
            <a:ext cx="2468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>
                <a:latin typeface="Times" charset="0"/>
              </a:rPr>
              <a:t>E</a:t>
            </a:r>
            <a:r>
              <a:rPr lang="en-GB" b="1" baseline="-33000">
                <a:latin typeface="Times" charset="0"/>
              </a:rPr>
              <a:t>c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2394721" y="3431881"/>
            <a:ext cx="1320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i="1" dirty="0">
                <a:latin typeface="Times" charset="0"/>
              </a:rPr>
              <a:t>4.5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0.5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3803041" y="3446283"/>
            <a:ext cx="1320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i="1" dirty="0">
                <a:latin typeface="Times" charset="0"/>
              </a:rPr>
              <a:t>5.5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0.6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5300641" y="3420360"/>
            <a:ext cx="1320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i="1" dirty="0">
                <a:latin typeface="Times" charset="0"/>
              </a:rPr>
              <a:t>6.5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0.8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862561" y="4087149"/>
            <a:ext cx="14106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38000"/>
              <a:buFont typeface="StarBats" charset="0"/>
              <a:buNone/>
            </a:pPr>
            <a:r>
              <a:rPr lang="en-GB" sz="2500" i="1" dirty="0">
                <a:latin typeface="Symbol" pitchFamily="18" charset="2"/>
              </a:rPr>
              <a:t>t</a:t>
            </a:r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2340001" y="4036745"/>
            <a:ext cx="1320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i="1" dirty="0">
                <a:latin typeface="Times" charset="0"/>
              </a:rPr>
              <a:t>2.16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0.08</a:t>
            </a:r>
          </a:p>
        </p:txBody>
      </p:sp>
      <p:sp>
        <p:nvSpPr>
          <p:cNvPr id="12304" name="Text Box 15"/>
          <p:cNvSpPr txBox="1">
            <a:spLocks noChangeArrowheads="1"/>
          </p:cNvSpPr>
          <p:nvPr/>
        </p:nvSpPr>
        <p:spPr bwMode="auto">
          <a:xfrm>
            <a:off x="5300641" y="4038184"/>
            <a:ext cx="1320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i="1" dirty="0">
                <a:latin typeface="Times" charset="0"/>
              </a:rPr>
              <a:t>1.88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0.08</a:t>
            </a:r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3798720" y="4025223"/>
            <a:ext cx="1320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i="1" dirty="0">
                <a:latin typeface="Times" charset="0"/>
              </a:rPr>
              <a:t>2.10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0.06</a:t>
            </a:r>
          </a:p>
        </p:txBody>
      </p:sp>
      <p:sp>
        <p:nvSpPr>
          <p:cNvPr id="12306" name="Text Box 17"/>
          <p:cNvSpPr txBox="1">
            <a:spLocks noChangeArrowheads="1"/>
          </p:cNvSpPr>
          <p:nvPr/>
        </p:nvSpPr>
        <p:spPr bwMode="auto">
          <a:xfrm>
            <a:off x="6861600" y="4074188"/>
            <a:ext cx="16671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dirty="0">
                <a:latin typeface="Times" charset="0"/>
              </a:rPr>
              <a:t>2.20            2.21</a:t>
            </a:r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862561" y="4677612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b="1" i="1">
                <a:latin typeface="Symbol" pitchFamily="18" charset="2"/>
              </a:rPr>
              <a:t>b</a:t>
            </a:r>
          </a:p>
        </p:txBody>
      </p: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2252160" y="4663209"/>
            <a:ext cx="10387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i="1" dirty="0">
                <a:latin typeface="Times" charset="0"/>
              </a:rPr>
              <a:t>0.32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0.02</a:t>
            </a:r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3817441" y="4677611"/>
            <a:ext cx="10387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i="1" dirty="0">
                <a:latin typeface="Times" charset="0"/>
              </a:rPr>
              <a:t>0.34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0.02</a:t>
            </a:r>
          </a:p>
        </p:txBody>
      </p:sp>
      <p:sp>
        <p:nvSpPr>
          <p:cNvPr id="12310" name="Text Box 21"/>
          <p:cNvSpPr txBox="1">
            <a:spLocks noChangeArrowheads="1"/>
          </p:cNvSpPr>
          <p:nvPr/>
        </p:nvSpPr>
        <p:spPr bwMode="auto">
          <a:xfrm>
            <a:off x="5310720" y="4677611"/>
            <a:ext cx="10387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i="1" dirty="0">
                <a:latin typeface="Times" charset="0"/>
              </a:rPr>
              <a:t>0.53</a:t>
            </a:r>
            <a:r>
              <a:rPr lang="en-GB" i="1" dirty="0">
                <a:latin typeface="Starmath" charset="0"/>
              </a:rPr>
              <a:t>±</a:t>
            </a:r>
            <a:r>
              <a:rPr lang="en-GB" dirty="0">
                <a:latin typeface="Times" charset="0"/>
              </a:rPr>
              <a:t>0.05</a:t>
            </a:r>
          </a:p>
        </p:txBody>
      </p:sp>
      <p:sp>
        <p:nvSpPr>
          <p:cNvPr id="12311" name="Text Box 22"/>
          <p:cNvSpPr txBox="1">
            <a:spLocks noChangeArrowheads="1"/>
          </p:cNvSpPr>
          <p:nvPr/>
        </p:nvSpPr>
        <p:spPr bwMode="auto">
          <a:xfrm>
            <a:off x="6816960" y="4677611"/>
            <a:ext cx="16671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dirty="0">
                <a:latin typeface="Times" charset="0"/>
              </a:rPr>
              <a:t>0.44            0.33</a:t>
            </a:r>
          </a:p>
        </p:txBody>
      </p:sp>
      <p:sp>
        <p:nvSpPr>
          <p:cNvPr id="12312" name="Text Box 23"/>
          <p:cNvSpPr txBox="1">
            <a:spLocks noChangeArrowheads="1"/>
          </p:cNvSpPr>
          <p:nvPr/>
        </p:nvSpPr>
        <p:spPr bwMode="auto">
          <a:xfrm>
            <a:off x="848161" y="5239270"/>
            <a:ext cx="1057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b="1" i="1">
                <a:latin typeface="Symbol" pitchFamily="18" charset="2"/>
              </a:rPr>
              <a:t>g</a:t>
            </a:r>
          </a:p>
        </p:txBody>
      </p:sp>
      <p:sp>
        <p:nvSpPr>
          <p:cNvPr id="12313" name="Text Box 24"/>
          <p:cNvSpPr txBox="1">
            <a:spLocks noChangeArrowheads="1"/>
          </p:cNvSpPr>
          <p:nvPr/>
        </p:nvSpPr>
        <p:spPr bwMode="auto">
          <a:xfrm>
            <a:off x="2266560" y="5239270"/>
            <a:ext cx="10387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i="1" dirty="0">
                <a:latin typeface="Times" charset="0"/>
              </a:rPr>
              <a:t>1.32</a:t>
            </a:r>
            <a:r>
              <a:rPr lang="en-GB" b="1" i="1" dirty="0">
                <a:latin typeface="Starmath" charset="0"/>
                <a:cs typeface="Times New Roman" pitchFamily="18" charset="0"/>
              </a:rPr>
              <a:t>±</a:t>
            </a:r>
            <a:r>
              <a:rPr lang="en-GB" dirty="0">
                <a:latin typeface="Times" charset="0"/>
              </a:rPr>
              <a:t>0.15</a:t>
            </a:r>
          </a:p>
        </p:txBody>
      </p:sp>
      <p:sp>
        <p:nvSpPr>
          <p:cNvPr id="12314" name="Text Box 25"/>
          <p:cNvSpPr txBox="1">
            <a:spLocks noChangeArrowheads="1"/>
          </p:cNvSpPr>
          <p:nvPr/>
        </p:nvSpPr>
        <p:spPr bwMode="auto">
          <a:xfrm>
            <a:off x="3833280" y="5253671"/>
            <a:ext cx="12571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i="1" dirty="0">
                <a:latin typeface="Times" charset="0"/>
              </a:rPr>
              <a:t>1.20</a:t>
            </a:r>
            <a:r>
              <a:rPr lang="en-GB" b="1" i="1" dirty="0">
                <a:latin typeface="Starmath" charset="0"/>
                <a:cs typeface="Times New Roman" pitchFamily="18" charset="0"/>
              </a:rPr>
              <a:t>±</a:t>
            </a:r>
            <a:r>
              <a:rPr lang="en-GB" dirty="0">
                <a:latin typeface="Times" charset="0"/>
              </a:rPr>
              <a:t>0.08</a:t>
            </a:r>
          </a:p>
        </p:txBody>
      </p:sp>
      <p:sp>
        <p:nvSpPr>
          <p:cNvPr id="12315" name="Text Box 26"/>
          <p:cNvSpPr txBox="1">
            <a:spLocks noChangeArrowheads="1"/>
          </p:cNvSpPr>
          <p:nvPr/>
        </p:nvSpPr>
        <p:spPr bwMode="auto">
          <a:xfrm>
            <a:off x="6802560" y="5266633"/>
            <a:ext cx="16671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dirty="0">
                <a:latin typeface="Times" charset="0"/>
              </a:rPr>
              <a:t>1.76            1.24</a:t>
            </a:r>
          </a:p>
        </p:txBody>
      </p:sp>
      <p:sp>
        <p:nvSpPr>
          <p:cNvPr id="12316" name="Text Box 27"/>
          <p:cNvSpPr txBox="1">
            <a:spLocks noChangeArrowheads="1"/>
          </p:cNvSpPr>
          <p:nvPr/>
        </p:nvSpPr>
        <p:spPr bwMode="auto">
          <a:xfrm>
            <a:off x="614881" y="5445212"/>
            <a:ext cx="7306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>
                <a:latin typeface="Times" charset="0"/>
              </a:rPr>
              <a:t>--------------------------------------------------------------------------------------</a:t>
            </a:r>
          </a:p>
        </p:txBody>
      </p:sp>
      <p:sp>
        <p:nvSpPr>
          <p:cNvPr id="12317" name="Text Box 28"/>
          <p:cNvSpPr txBox="1">
            <a:spLocks noChangeArrowheads="1"/>
          </p:cNvSpPr>
          <p:nvPr/>
        </p:nvSpPr>
        <p:spPr bwMode="auto">
          <a:xfrm>
            <a:off x="453601" y="2249516"/>
            <a:ext cx="72215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>
                <a:latin typeface="Times" charset="0"/>
              </a:rPr>
              <a:t>-------------------------------------------------------------------------------------</a:t>
            </a:r>
          </a:p>
        </p:txBody>
      </p:sp>
      <p:sp>
        <p:nvSpPr>
          <p:cNvPr id="12318" name="Text Box 29"/>
          <p:cNvSpPr txBox="1">
            <a:spLocks noChangeArrowheads="1"/>
          </p:cNvSpPr>
          <p:nvPr/>
        </p:nvSpPr>
        <p:spPr bwMode="auto">
          <a:xfrm>
            <a:off x="1887840" y="6326584"/>
            <a:ext cx="4035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dirty="0">
                <a:latin typeface="Times" charset="0"/>
              </a:rPr>
              <a:t>Per. </a:t>
            </a:r>
            <a:r>
              <a:rPr lang="en-GB" dirty="0" smtClean="0">
                <a:latin typeface="Times" charset="0"/>
              </a:rPr>
              <a:t>= </a:t>
            </a:r>
            <a:r>
              <a:rPr lang="en-GB" dirty="0">
                <a:latin typeface="Times" charset="0"/>
              </a:rPr>
              <a:t>Percolation,  </a:t>
            </a:r>
            <a:r>
              <a:rPr lang="en-GB" dirty="0" smtClean="0">
                <a:latin typeface="Times" charset="0"/>
              </a:rPr>
              <a:t>LG = </a:t>
            </a:r>
            <a:r>
              <a:rPr lang="en-GB" dirty="0">
                <a:latin typeface="Times" charset="0"/>
              </a:rPr>
              <a:t>Liquid-Gas</a:t>
            </a:r>
          </a:p>
        </p:txBody>
      </p:sp>
      <p:sp>
        <p:nvSpPr>
          <p:cNvPr id="12319" name="Text Box 30"/>
          <p:cNvSpPr txBox="1">
            <a:spLocks noChangeArrowheads="1"/>
          </p:cNvSpPr>
          <p:nvPr/>
        </p:nvSpPr>
        <p:spPr bwMode="auto">
          <a:xfrm>
            <a:off x="643680" y="5829732"/>
            <a:ext cx="2885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>
                <a:latin typeface="Times" charset="0"/>
              </a:rPr>
              <a:t>m</a:t>
            </a:r>
            <a:r>
              <a:rPr lang="en-GB" b="1" baseline="-33000">
                <a:latin typeface="Times" charset="0"/>
              </a:rPr>
              <a:t>c</a:t>
            </a:r>
          </a:p>
        </p:txBody>
      </p:sp>
      <p:sp>
        <p:nvSpPr>
          <p:cNvPr id="12320" name="Text Box 31"/>
          <p:cNvSpPr txBox="1">
            <a:spLocks noChangeArrowheads="1"/>
          </p:cNvSpPr>
          <p:nvPr/>
        </p:nvSpPr>
        <p:spPr bwMode="auto">
          <a:xfrm>
            <a:off x="1154880" y="5870056"/>
            <a:ext cx="2454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dirty="0" smtClean="0">
                <a:latin typeface="Times" charset="0"/>
              </a:rPr>
              <a:t>=</a:t>
            </a:r>
            <a:r>
              <a:rPr lang="en-GB" b="1" dirty="0" smtClean="0">
                <a:latin typeface="Times" charset="0"/>
              </a:rPr>
              <a:t> </a:t>
            </a:r>
            <a:r>
              <a:rPr lang="en-GB" b="1" dirty="0">
                <a:latin typeface="Times" charset="0"/>
              </a:rPr>
              <a:t>Critical Multiplicity,</a:t>
            </a:r>
          </a:p>
        </p:txBody>
      </p:sp>
      <p:sp>
        <p:nvSpPr>
          <p:cNvPr id="12321" name="Text Box 32"/>
          <p:cNvSpPr txBox="1">
            <a:spLocks noChangeArrowheads="1"/>
          </p:cNvSpPr>
          <p:nvPr/>
        </p:nvSpPr>
        <p:spPr bwMode="auto">
          <a:xfrm>
            <a:off x="5207040" y="5924782"/>
            <a:ext cx="29431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dirty="0" smtClean="0">
                <a:latin typeface="Times" charset="0"/>
              </a:rPr>
              <a:t>=</a:t>
            </a:r>
            <a:r>
              <a:rPr lang="en-GB" b="1" dirty="0" smtClean="0">
                <a:latin typeface="Times" charset="0"/>
              </a:rPr>
              <a:t> </a:t>
            </a:r>
            <a:r>
              <a:rPr lang="en-GB" b="1" dirty="0">
                <a:latin typeface="Times" charset="0"/>
              </a:rPr>
              <a:t>Critical Energy (</a:t>
            </a:r>
            <a:r>
              <a:rPr lang="en-GB" b="1" dirty="0" err="1">
                <a:latin typeface="Times" charset="0"/>
              </a:rPr>
              <a:t>MeV</a:t>
            </a:r>
            <a:r>
              <a:rPr lang="en-GB" b="1" dirty="0">
                <a:latin typeface="Times" charset="0"/>
              </a:rPr>
              <a:t>/A)</a:t>
            </a:r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4842721" y="5911821"/>
            <a:ext cx="2468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b="1">
                <a:latin typeface="Times" charset="0"/>
              </a:rPr>
              <a:t>E</a:t>
            </a:r>
            <a:r>
              <a:rPr lang="en-GB" b="1" baseline="-33000">
                <a:latin typeface="Times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F8F0-4DE3-4BC5-9F7A-319C16E613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76600" y="2667000"/>
            <a:ext cx="3594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Parton Percolation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F4BF0-A815-4C02-BA76-19CE0751F86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51530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4648200" y="3276600"/>
            <a:ext cx="4641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/>
              <a:t>Parton distributions in the </a:t>
            </a:r>
          </a:p>
          <a:p>
            <a:r>
              <a:rPr lang="en-US" sz="2400" b="0" dirty="0"/>
              <a:t>transverse plane of nucleus-nucleus </a:t>
            </a:r>
          </a:p>
          <a:p>
            <a:r>
              <a:rPr lang="en-US" sz="2400" b="0" dirty="0"/>
              <a:t>collisions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2819400" y="0"/>
            <a:ext cx="3259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Parton  Percolation 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0" y="609600"/>
            <a:ext cx="8874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De-confinement is expected when the density of quarks and gluons becomes so</a:t>
            </a:r>
          </a:p>
          <a:p>
            <a:r>
              <a:rPr lang="en-US" dirty="0"/>
              <a:t>high  that it no longer makes sense to partition them into color-neutral hadrons,</a:t>
            </a:r>
          </a:p>
          <a:p>
            <a:r>
              <a:rPr lang="en-US" dirty="0"/>
              <a:t>since these would overlap strongly. </a:t>
            </a:r>
          </a:p>
          <a:p>
            <a:endParaRPr lang="en-US" dirty="0"/>
          </a:p>
          <a:p>
            <a:r>
              <a:rPr lang="en-US" dirty="0"/>
              <a:t>We have clusters within which color is not confined -&gt; De-confinement is thus</a:t>
            </a:r>
          </a:p>
          <a:p>
            <a:r>
              <a:rPr lang="en-US" dirty="0"/>
              <a:t>related to cluster formation.  </a:t>
            </a: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0" y="2514600"/>
            <a:ext cx="8840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This is the central topic of percolation theory,  and hence a connection between </a:t>
            </a:r>
          </a:p>
          <a:p>
            <a:r>
              <a:rPr lang="en-US" dirty="0"/>
              <a:t>percolation  and de-confinement seems very likely.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8200" y="3352800"/>
            <a:ext cx="4495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51054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 smtClean="0">
                <a:solidFill>
                  <a:srgbClr val="FF0000"/>
                </a:solidFill>
                <a:latin typeface="Times" charset="0"/>
              </a:rPr>
              <a:t>1.  </a:t>
            </a:r>
            <a:r>
              <a:rPr lang="en-GB" dirty="0" err="1" smtClean="0">
                <a:solidFill>
                  <a:srgbClr val="FF0000"/>
                </a:solidFill>
                <a:latin typeface="Times" charset="0"/>
              </a:rPr>
              <a:t>Color</a:t>
            </a:r>
            <a:r>
              <a:rPr lang="en-GB" dirty="0" smtClean="0">
                <a:solidFill>
                  <a:srgbClr val="FF0000"/>
                </a:solidFill>
                <a:latin typeface="Times" charset="0"/>
              </a:rPr>
              <a:t> de-confinement in nuclear collisions, </a:t>
            </a:r>
            <a:r>
              <a:rPr lang="en-GB" dirty="0" smtClean="0">
                <a:solidFill>
                  <a:srgbClr val="3333CC"/>
                </a:solidFill>
                <a:latin typeface="Times" charset="0"/>
              </a:rPr>
              <a:t>H. </a:t>
            </a:r>
            <a:r>
              <a:rPr lang="en-GB" dirty="0" err="1" smtClean="0">
                <a:solidFill>
                  <a:srgbClr val="3333CC"/>
                </a:solidFill>
                <a:latin typeface="Times" charset="0"/>
              </a:rPr>
              <a:t>Satz</a:t>
            </a:r>
            <a:r>
              <a:rPr lang="en-GB" dirty="0" smtClean="0">
                <a:solidFill>
                  <a:srgbClr val="3333CC"/>
                </a:solidFill>
                <a:latin typeface="Times" charset="0"/>
              </a:rPr>
              <a:t>, Rep. </a:t>
            </a:r>
            <a:r>
              <a:rPr lang="en-GB" dirty="0" err="1" smtClean="0">
                <a:solidFill>
                  <a:srgbClr val="3333CC"/>
                </a:solidFill>
                <a:latin typeface="Times" charset="0"/>
              </a:rPr>
              <a:t>Prog</a:t>
            </a:r>
            <a:r>
              <a:rPr lang="en-GB" dirty="0" smtClean="0">
                <a:solidFill>
                  <a:srgbClr val="3333CC"/>
                </a:solidFill>
                <a:latin typeface="Times" charset="0"/>
              </a:rPr>
              <a:t>. Phys. 63, 1511 ( 2000).</a:t>
            </a:r>
          </a:p>
          <a:p>
            <a:pPr marL="457200" indent="-457200" eaLnBrk="0" hangingPunct="0"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 smtClean="0">
                <a:solidFill>
                  <a:srgbClr val="FF0000"/>
                </a:solidFill>
                <a:latin typeface="Times" charset="0"/>
              </a:rPr>
              <a:t>2.  Parton Percolation in Nuclear Collisions, </a:t>
            </a:r>
            <a:r>
              <a:rPr lang="en-GB" b="0" dirty="0" smtClean="0">
                <a:latin typeface="Times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Times" charset="0"/>
              </a:rPr>
              <a:t>H. </a:t>
            </a:r>
            <a:r>
              <a:rPr lang="en-GB" dirty="0" err="1" smtClean="0">
                <a:solidFill>
                  <a:srgbClr val="0000FF"/>
                </a:solidFill>
                <a:latin typeface="Times" charset="0"/>
              </a:rPr>
              <a:t>Satz</a:t>
            </a:r>
            <a:r>
              <a:rPr lang="en-GB" dirty="0" smtClean="0">
                <a:solidFill>
                  <a:srgbClr val="0000FF"/>
                </a:solidFill>
                <a:latin typeface="Times" charset="0"/>
              </a:rPr>
              <a:t> , hep-ph/0212046</a:t>
            </a:r>
          </a:p>
          <a:p>
            <a:pPr marL="457200" indent="-457200" eaLnBrk="0" hangingPunct="0">
              <a:buClr>
                <a:srgbClr val="000000"/>
              </a:buClr>
              <a:buSzPct val="45000"/>
              <a:buFont typeface="StarBats" charset="0"/>
              <a:buAutoNum type="arabicPeriod" startA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GB" dirty="0" smtClean="0">
              <a:solidFill>
                <a:srgbClr val="3333CC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7432</TotalTime>
  <Words>1634</Words>
  <Application>Microsoft Office PowerPoint</Application>
  <PresentationFormat>On-screen Show (4:3)</PresentationFormat>
  <Paragraphs>264</Paragraphs>
  <Slides>26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Solstice</vt:lpstr>
      <vt:lpstr>Equation</vt:lpstr>
      <vt:lpstr>Bitmap Image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Color Strings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brijesh</dc:creator>
  <cp:lastModifiedBy>brijesh</cp:lastModifiedBy>
  <cp:revision>325</cp:revision>
  <dcterms:created xsi:type="dcterms:W3CDTF">1601-01-01T00:00:00Z</dcterms:created>
  <dcterms:modified xsi:type="dcterms:W3CDTF">2010-11-30T01:23:32Z</dcterms:modified>
</cp:coreProperties>
</file>